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E1E0-ADDC-45DE-BAB7-2B89C1B17B9B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C0F45-14BC-4899-974B-DD005D68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Шаманина </a:t>
            </a:r>
            <a:r>
              <a:rPr lang="ru-RU" smtClean="0"/>
              <a:t>Наталья </a:t>
            </a:r>
            <a:r>
              <a:rPr lang="ru-RU" smtClean="0"/>
              <a:t>Сергеевна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aseline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химии, экологии и географии  БОУ г. Омска «СОШ № 127»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C0F45-14BC-4899-974B-DD005D68DF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Алюминий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005064"/>
            <a:ext cx="4608184" cy="1752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Шаманина Наталья Сергеевна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химии, экологии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географии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БОУ г. Омска «Средняя общеобразовательная школа № 127»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Сплавы на основе алюминия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Алюминиево-магниевые</a:t>
            </a:r>
          </a:p>
          <a:p>
            <a:r>
              <a:rPr lang="ru-RU" dirty="0" smtClean="0"/>
              <a:t> Алюминиево-марганцевые</a:t>
            </a:r>
          </a:p>
          <a:p>
            <a:r>
              <a:rPr lang="ru-RU" dirty="0" smtClean="0"/>
              <a:t>Алюминиево-медные </a:t>
            </a:r>
          </a:p>
          <a:p>
            <a:r>
              <a:rPr lang="ru-RU" dirty="0" smtClean="0"/>
              <a:t>Сплавы системы </a:t>
            </a:r>
            <a:r>
              <a:rPr lang="en-US" dirty="0" smtClean="0"/>
              <a:t>Al-Zn-Mg </a:t>
            </a:r>
            <a:endParaRPr lang="ru-RU" dirty="0" smtClean="0"/>
          </a:p>
          <a:p>
            <a:r>
              <a:rPr lang="ru-RU" dirty="0" smtClean="0"/>
              <a:t>Алюминиево-кремниевые сплавы (силумины) </a:t>
            </a:r>
          </a:p>
          <a:p>
            <a:r>
              <a:rPr lang="ru-RU" dirty="0" smtClean="0"/>
              <a:t>Комплексные сплавы на основе алюминия: авиаль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Дюралюминий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Химические свойства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При нормальных условиях алюминий покрыт тонкой и прочной </a:t>
            </a:r>
            <a:r>
              <a:rPr lang="ru-RU" u="sng" dirty="0" smtClean="0"/>
              <a:t>оксидной плёнкой 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   Благодаря этому алюминий практически не подвержен коррозии и потому широко востребован современной индустрией. </a:t>
            </a:r>
          </a:p>
          <a:p>
            <a:pPr algn="just">
              <a:buNone/>
            </a:pPr>
            <a:r>
              <a:rPr lang="ru-RU" dirty="0" smtClean="0"/>
              <a:t>       Однако при разрушении оксидной плёнки алюминий выступает как </a:t>
            </a:r>
            <a:r>
              <a:rPr lang="ru-RU" u="sng" dirty="0" smtClean="0"/>
              <a:t>активный металл-восстановитель.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 реагирует с простыми веществами: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 кислородом, образуя оксид алюминия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4Al + 3O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2Al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buNone/>
            </a:pPr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 галогенами (кроме фтора), образуя хлорид, бромид или иодид алюминия: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 + 3Hal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2AlHal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(Hal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Br, I)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 другими неметаллами реагирует при нагревании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фтором, образуя фторид алюминия: 2Al + 3F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2AlF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серой, образуя сульфид алюминия: 2Al + 3S = Al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азотом, образуя нитрид алюминия: 2Al + N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2AlN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углеродом, образуя карбид алюминия: 4Al + 3С = Al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сложными веществами: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 водой (после удаления защитной оксидной пленки):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2Al + 6H</a:t>
            </a:r>
            <a:r>
              <a:rPr lang="ru-RU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 = 2Al(OH)</a:t>
            </a:r>
            <a:r>
              <a:rPr lang="ru-RU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ru-RU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легко растворяется в соляной и разбавленной серной кислотах: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2Al + 6HCl = 2AlCl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2Al + 3H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= Al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Концентрированной серной и азотной кислотами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пассивируется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 щелочами (с образованием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тетрагидроксоалюминатов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и других алюминатов):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 + 2NaOH + 6H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= 2Na[Al(OH)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+ 3H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2(NaOH•H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O) + 2Al = 2NaAlO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Применение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Широко применяется как конструкционный материал. Основные достоинства алюминия в этом качестве — лёгкость, податливость штамповке, коррозионная стойкость (на воздухе алюминий мгновенно покрывается прочной плёнкой Al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препятствует его дальнейшему окислению), высокая теплопроводность,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неядовитость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соединений. В частности, эти свойства сделали алюминий чрезвычайно популярным при производстве кухонной посуды, алюминиевой фольги в пищевой промышленности и для упаковки.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Алюминотермия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восстанавливает металлы из их оксидов: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 + 3Fe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4Al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+ 9Fe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2Al + Cr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Al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+ 2Cr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396416" cy="17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5062" y="620689"/>
            <a:ext cx="254226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132856"/>
            <a:ext cx="2501018" cy="172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80928"/>
            <a:ext cx="2862064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89040"/>
            <a:ext cx="263885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365104"/>
            <a:ext cx="2664296" cy="213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527122"/>
            <a:ext cx="2553072" cy="191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332656"/>
            <a:ext cx="2520280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Рассмотреть алюминий как химический элемент.</a:t>
            </a:r>
          </a:p>
          <a:p>
            <a:r>
              <a:rPr lang="ru-RU" dirty="0" smtClean="0"/>
              <a:t>Рассмотреть алюминий как простое вещество:</a:t>
            </a:r>
          </a:p>
          <a:p>
            <a:pPr>
              <a:buFontTx/>
              <a:buChar char="-"/>
            </a:pPr>
            <a:r>
              <a:rPr lang="ru-RU" dirty="0" smtClean="0"/>
              <a:t>физические свойства;</a:t>
            </a:r>
          </a:p>
          <a:p>
            <a:pPr>
              <a:buFontTx/>
              <a:buChar char="-"/>
            </a:pPr>
            <a:r>
              <a:rPr lang="ru-RU" dirty="0" smtClean="0"/>
              <a:t>химические свойства;</a:t>
            </a:r>
          </a:p>
          <a:p>
            <a:pPr>
              <a:buFontTx/>
              <a:buChar char="-"/>
            </a:pPr>
            <a:r>
              <a:rPr lang="ru-RU" dirty="0" smtClean="0"/>
              <a:t>-применение.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Легенда из «Historia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naturalis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гласит, что однажды к римскому императору Тиберию (42 год до н. э. — 37 год н. э.) пришёл ювелир с металлической, небьющейся обеденной тарелкой, изготовленной якобы из глинозёма — Al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Тарелка была очень светлой и блестела, как серебро. По всем признакам она должна быть алюминиевой. При этом ювелир утверждал, что только он и боги знают, как получить этот металл из глины. Тиберий, опасаясь, что металл из легкодоступной глины может обесценить золото и серебро, приказал на всякий случай отрубить ювелиру голову. Данная легенда сомнительна, так как самородный алюминий в природе не встречается в силу своей высокой активности и во времена Римской империи не могло быть технических средств, которые позволили бы извлечь алюминий из глинозёма.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Лишь почти через 2000 лет после Тиберия, в 1825 году, датский физик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Христиан Эрстед получил несколько миллиграммов металлического алюминия, а в 1827 году Фридрих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Вёлер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смог выделить крупинки алюминия, которые, однако, на воздухе немедленно покрывались тончайшей пленкой оксида алюминия.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До конца XIX века алюминий в промышленных масштабах не производился.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Алюминий - химический элемент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Положение в периодической системе химических элементов Д.И. Менделеева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Элемент главной подгруппы 3 группы 3 периода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Строение атома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2ê, 8ê, 3ê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3ê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внешнем энергетическом уровне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Степень окисления +3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Алюминий – простое вещество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Металлическая химическая связь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Схема образования металлической связи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Металлическая кристаллическая решётка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27984" y="3140968"/>
            <a:ext cx="64807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4499992" y="3212976"/>
            <a:ext cx="584448" cy="838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2520280" cy="22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Физические свойства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148064" y="836712"/>
            <a:ext cx="3682752" cy="5253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серебристо-белый легкий металл;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температура плавления 660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пластичен (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вытягивается в проволоку, прокатывается в фольгу толщиной до 0,01мм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ольшая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тепло- и электропроводность;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Сохраняет металлический блеск и в порошке.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472</Words>
  <Application>Microsoft Office PowerPoint</Application>
  <PresentationFormat>Экран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Алюминий</vt:lpstr>
      <vt:lpstr>Цели урока:</vt:lpstr>
      <vt:lpstr>Слайд 3</vt:lpstr>
      <vt:lpstr>Алюминий - химический элемент</vt:lpstr>
      <vt:lpstr>Положение в периодической системе химических элементов Д.И. Менделеева</vt:lpstr>
      <vt:lpstr>Строение атома</vt:lpstr>
      <vt:lpstr>Алюминий – простое вещество</vt:lpstr>
      <vt:lpstr>Слайд 8</vt:lpstr>
      <vt:lpstr>Физические свойства</vt:lpstr>
      <vt:lpstr>Сплавы на основе алюминия</vt:lpstr>
      <vt:lpstr>Химические свойства</vt:lpstr>
      <vt:lpstr>Легко реагирует с простыми веществами:</vt:lpstr>
      <vt:lpstr>Слайд 13</vt:lpstr>
      <vt:lpstr>Со сложными веществами:</vt:lpstr>
      <vt:lpstr>Слайд 15</vt:lpstr>
      <vt:lpstr>Применение</vt:lpstr>
      <vt:lpstr>Алюминотермия</vt:lpstr>
      <vt:lpstr>Слайд 18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Алюминий</dc:title>
  <dc:creator>натали</dc:creator>
  <cp:lastModifiedBy>натали</cp:lastModifiedBy>
  <cp:revision>7</cp:revision>
  <dcterms:created xsi:type="dcterms:W3CDTF">2012-10-27T15:50:04Z</dcterms:created>
  <dcterms:modified xsi:type="dcterms:W3CDTF">2012-10-27T17:49:46Z</dcterms:modified>
</cp:coreProperties>
</file>