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300" r:id="rId3"/>
    <p:sldId id="302" r:id="rId4"/>
    <p:sldId id="291" r:id="rId5"/>
    <p:sldId id="304" r:id="rId6"/>
    <p:sldId id="294" r:id="rId7"/>
    <p:sldId id="303" r:id="rId8"/>
    <p:sldId id="297" r:id="rId9"/>
    <p:sldId id="29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18B02A"/>
    <a:srgbClr val="FF7619"/>
    <a:srgbClr val="BC4C00"/>
    <a:srgbClr val="A01C97"/>
    <a:srgbClr val="FF6600"/>
    <a:srgbClr val="C8EF03"/>
    <a:srgbClr val="5658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77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3852B2-5CE3-42CE-9460-ED1B3A2C092D}" type="datetimeFigureOut">
              <a:rPr lang="ru-RU"/>
              <a:pPr>
                <a:defRPr/>
              </a:pPr>
              <a:t>10.02.2011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CDF66D-227A-4CB4-A307-61B5750BA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5F6085-333A-4817-9B21-E73A76242E8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D69225-2B1D-4247-8DDE-AF941E7A2F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303728-B5F8-47CE-BC32-572AC27208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448491-F80F-43F7-B21F-40ABA5E730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D5F081-4003-4601-9A36-279F580D09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69B236-7EA2-4F5A-8B31-4D24956414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A156F-8C99-4E65-A2C7-9267C7E33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15BDFC-C3F9-4C2D-886A-247159086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BF7FE4-62EB-4362-9F6C-75680B47DB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AE383A-2BF2-41E9-9E34-AAAC193EB0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2379DE-27CE-49ED-81C4-316ACB4C0A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978CB-E8DC-4FE9-A725-3C5167E94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ABA0EA-952B-45FD-8149-6E6387C7D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images.yandex.ru/search?p=1&amp;text=%D1%8F%D0%B1%D0%BB%D0%BE%D0%BA%D0%BE%20%D0%BA%D0%B0%D1%80%D1%82%D0%B8%D0%BD%D0%BA%D0%B8&amp;spsite=fake-061-77506.ru&amp;img_url=xochuvnimania.ucoz.ru/_fr/0/7374738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//images.yandex.ru/search?p=1&amp;text=%D0%B3%D1%80%D1%83%D1%88%D0%B0%20%D0%BA%D0%B0%D1%80%D1%82%D0%B8%D0%BD%D0%BA%D0%B8&amp;spsite=fake-004-1100301.ru&amp;img_url=pix.com.ua/db/other/food/food/b-pear2.jpg&amp;rpt=sima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285992"/>
            <a:ext cx="7772400" cy="8572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8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 </a:t>
            </a:r>
            <a:br>
              <a:rPr lang="ru-RU" sz="48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</a:br>
            <a:r>
              <a:rPr lang="ru-RU" sz="48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</a:br>
            <a:r>
              <a:rPr lang="ru-RU" sz="48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</a:br>
            <a:r>
              <a:rPr lang="ru-RU" sz="48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/>
            </a:r>
            <a:br>
              <a:rPr lang="ru-RU" sz="4800" dirty="0" smtClean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</a:br>
            <a: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Живые модели»</a:t>
            </a:r>
            <a: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4800" dirty="0" smtClean="0"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Мастер-класс учителя химии МОУ СОШ №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12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г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. Пласта</a:t>
            </a:r>
            <a:endParaRPr lang="ru-RU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Свининой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Л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арисы 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Ю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рьевны</a:t>
            </a:r>
            <a:endParaRPr lang="en-US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Tahoma" pitchFamily="34" charset="0"/>
            </a:endParaRPr>
          </a:p>
        </p:txBody>
      </p:sp>
      <p:pic>
        <p:nvPicPr>
          <p:cNvPr id="3076" name="Picture 15" descr="3D_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16002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697413"/>
            <a:ext cx="23463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214422"/>
            <a:ext cx="7643866" cy="32316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Атом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-это нейтральная частица, состоящая из положительно заряженного ядра и вращающихся вокруг него отрицательно заряженных электронов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381000"/>
            <a:ext cx="7929562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Дом, который построил Д.И.Менделеев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8211523" cy="4948726"/>
          </a:xfrm>
          <a:noFill/>
          <a:ln w="31750">
            <a:solidFill>
              <a:srgbClr val="FF6600"/>
            </a:solidFill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357188"/>
            <a:ext cx="7143750" cy="6429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атома</a:t>
            </a:r>
          </a:p>
        </p:txBody>
      </p:sp>
      <p:grpSp>
        <p:nvGrpSpPr>
          <p:cNvPr id="6147" name="Group 6"/>
          <p:cNvGrpSpPr>
            <a:grpSpLocks/>
          </p:cNvGrpSpPr>
          <p:nvPr/>
        </p:nvGrpSpPr>
        <p:grpSpPr bwMode="auto">
          <a:xfrm>
            <a:off x="714375" y="2000250"/>
            <a:ext cx="1800225" cy="1203325"/>
            <a:chOff x="793" y="1525"/>
            <a:chExt cx="681" cy="718"/>
          </a:xfrm>
        </p:grpSpPr>
        <p:sp>
          <p:nvSpPr>
            <p:cNvPr id="6157" name="Rectangle 7"/>
            <p:cNvSpPr>
              <a:spLocks noChangeArrowheads="1"/>
            </p:cNvSpPr>
            <p:nvPr/>
          </p:nvSpPr>
          <p:spPr bwMode="auto">
            <a:xfrm>
              <a:off x="793" y="1525"/>
              <a:ext cx="572" cy="5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8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206" y="1567"/>
              <a:ext cx="136" cy="16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Н</a:t>
              </a:r>
            </a:p>
          </p:txBody>
        </p:sp>
        <p:sp>
          <p:nvSpPr>
            <p:cNvPr id="6159" name="Text Box 9"/>
            <p:cNvSpPr txBox="1">
              <a:spLocks noChangeArrowheads="1"/>
            </p:cNvSpPr>
            <p:nvPr/>
          </p:nvSpPr>
          <p:spPr bwMode="auto">
            <a:xfrm>
              <a:off x="825" y="1736"/>
              <a:ext cx="60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/>
                <a:t>ВОДОРОД</a:t>
              </a:r>
            </a:p>
          </p:txBody>
        </p:sp>
        <p:sp>
          <p:nvSpPr>
            <p:cNvPr id="6160" name="Text Box 10"/>
            <p:cNvSpPr txBox="1">
              <a:spLocks noChangeArrowheads="1"/>
            </p:cNvSpPr>
            <p:nvPr/>
          </p:nvSpPr>
          <p:spPr bwMode="auto">
            <a:xfrm>
              <a:off x="1054" y="1528"/>
              <a:ext cx="12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/>
                <a:t>1</a:t>
              </a:r>
            </a:p>
          </p:txBody>
        </p:sp>
        <p:sp>
          <p:nvSpPr>
            <p:cNvPr id="6161" name="Text Box 11"/>
            <p:cNvSpPr txBox="1">
              <a:spLocks noChangeArrowheads="1"/>
            </p:cNvSpPr>
            <p:nvPr/>
          </p:nvSpPr>
          <p:spPr bwMode="auto">
            <a:xfrm>
              <a:off x="975" y="1933"/>
              <a:ext cx="49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/>
                <a:t>1,00797</a:t>
              </a:r>
            </a:p>
          </p:txBody>
        </p:sp>
        <p:sp>
          <p:nvSpPr>
            <p:cNvPr id="6162" name="Text Box 12"/>
            <p:cNvSpPr txBox="1">
              <a:spLocks noChangeArrowheads="1"/>
            </p:cNvSpPr>
            <p:nvPr/>
          </p:nvSpPr>
          <p:spPr bwMode="auto">
            <a:xfrm>
              <a:off x="793" y="1934"/>
              <a:ext cx="136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/>
                <a:t>1</a:t>
              </a:r>
            </a:p>
            <a:p>
              <a:endParaRPr lang="ru-RU" sz="1400" b="1"/>
            </a:p>
          </p:txBody>
        </p:sp>
      </p:grpSp>
      <p:sp>
        <p:nvSpPr>
          <p:cNvPr id="6148" name="AutoShape 1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88238" y="6381750"/>
            <a:ext cx="1655762" cy="4762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Oval 21"/>
          <p:cNvSpPr>
            <a:spLocks noChangeArrowheads="1"/>
          </p:cNvSpPr>
          <p:nvPr/>
        </p:nvSpPr>
        <p:spPr bwMode="auto">
          <a:xfrm>
            <a:off x="3492500" y="1412875"/>
            <a:ext cx="4392613" cy="4392613"/>
          </a:xfrm>
          <a:prstGeom prst="ellips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0" name="Group 27"/>
          <p:cNvGrpSpPr>
            <a:grpSpLocks/>
          </p:cNvGrpSpPr>
          <p:nvPr/>
        </p:nvGrpSpPr>
        <p:grpSpPr bwMode="auto">
          <a:xfrm>
            <a:off x="4932363" y="2852738"/>
            <a:ext cx="1511300" cy="1511300"/>
            <a:chOff x="3107" y="1797"/>
            <a:chExt cx="952" cy="952"/>
          </a:xfrm>
        </p:grpSpPr>
        <p:sp>
          <p:nvSpPr>
            <p:cNvPr id="15382" name="Oval 22"/>
            <p:cNvSpPr>
              <a:spLocks noChangeArrowheads="1"/>
            </p:cNvSpPr>
            <p:nvPr/>
          </p:nvSpPr>
          <p:spPr bwMode="auto">
            <a:xfrm>
              <a:off x="3107" y="1797"/>
              <a:ext cx="952" cy="95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3" name="Oval 24"/>
            <p:cNvSpPr>
              <a:spLocks noChangeArrowheads="1"/>
            </p:cNvSpPr>
            <p:nvPr/>
          </p:nvSpPr>
          <p:spPr bwMode="auto">
            <a:xfrm>
              <a:off x="3470" y="2205"/>
              <a:ext cx="499" cy="499"/>
            </a:xfrm>
            <a:prstGeom prst="ellipse">
              <a:avLst/>
            </a:prstGeom>
            <a:gradFill rotWithShape="1">
              <a:gsLst>
                <a:gs pos="0">
                  <a:srgbClr val="FFCCCC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4" name="Line 25"/>
            <p:cNvSpPr>
              <a:spLocks noChangeShapeType="1"/>
            </p:cNvSpPr>
            <p:nvPr/>
          </p:nvSpPr>
          <p:spPr bwMode="auto">
            <a:xfrm>
              <a:off x="3560" y="2478"/>
              <a:ext cx="3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Oval 23"/>
            <p:cNvSpPr>
              <a:spLocks noChangeArrowheads="1"/>
            </p:cNvSpPr>
            <p:nvPr/>
          </p:nvSpPr>
          <p:spPr bwMode="auto">
            <a:xfrm>
              <a:off x="3243" y="1842"/>
              <a:ext cx="453" cy="454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3232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6" name="Line 26"/>
            <p:cNvSpPr>
              <a:spLocks noChangeShapeType="1"/>
            </p:cNvSpPr>
            <p:nvPr/>
          </p:nvSpPr>
          <p:spPr bwMode="auto">
            <a:xfrm rot="-5400000">
              <a:off x="3560" y="2478"/>
              <a:ext cx="3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5076825" y="1268413"/>
            <a:ext cx="358775" cy="360362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rgbClr val="66FFFF">
                  <a:gamma/>
                  <a:shade val="86667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63500" dir="3187806" sx="125000" sy="125000" algn="br" rotWithShape="0">
              <a:srgbClr val="99FFCC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27 -0.00162 C 0.10989 -0.05179 0.24566 0.04462 0.28402 0.21618 C 0.32309 0.38774 0.24878 0.56971 0.12031 0.62127 C -0.00816 0.67237 -0.14427 0.57387 -0.18247 0.40162 C -0.22118 0.23029 -0.14792 0.04948 -0.01927 -0.00162 Z " pathEditMode="relative" rAng="-994044" ptsTypes="fffff">
                                      <p:cBhvr>
                                        <p:cTn id="6" dur="2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381000"/>
            <a:ext cx="7929562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Дом, который построил Д.И.Менделеев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8211523" cy="4948726"/>
          </a:xfrm>
          <a:noFill/>
          <a:ln w="31750">
            <a:solidFill>
              <a:srgbClr val="FF6600"/>
            </a:solidFill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3723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7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7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7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FF7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7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Перетягиваем </a:t>
            </a:r>
            <a:r>
              <a:rPr lang="ru-RU" b="1" dirty="0" smtClean="0">
                <a:solidFill>
                  <a:srgbClr val="FF76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канат</a:t>
            </a:r>
            <a:r>
              <a:rPr lang="ru-RU" dirty="0" smtClean="0">
                <a:solidFill>
                  <a:srgbClr val="FF7619"/>
                </a:solidFill>
              </a:rPr>
              <a:t>!</a:t>
            </a:r>
            <a:endParaRPr lang="ru-RU" dirty="0">
              <a:solidFill>
                <a:srgbClr val="FF7619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571626" y="1714500"/>
            <a:ext cx="28575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85938" y="1928813"/>
            <a:ext cx="142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857375" y="2071688"/>
            <a:ext cx="214313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571626" y="2000250"/>
            <a:ext cx="28575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500188" y="1500188"/>
            <a:ext cx="214312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2000250" y="2214563"/>
            <a:ext cx="71438" cy="714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1643063" y="2214563"/>
            <a:ext cx="71437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1357313" y="1714500"/>
            <a:ext cx="571500" cy="21431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Дуга 16"/>
          <p:cNvSpPr/>
          <p:nvPr/>
        </p:nvSpPr>
        <p:spPr>
          <a:xfrm rot="10600020">
            <a:off x="1633538" y="1514475"/>
            <a:ext cx="519112" cy="328613"/>
          </a:xfrm>
          <a:prstGeom prst="arc">
            <a:avLst>
              <a:gd name="adj1" fmla="val 1620000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86375" y="1571625"/>
            <a:ext cx="214313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>
            <a:stCxn id="18" idx="5"/>
          </p:cNvCxnSpPr>
          <p:nvPr/>
        </p:nvCxnSpPr>
        <p:spPr>
          <a:xfrm rot="16200000" flipH="1">
            <a:off x="5397501" y="1825625"/>
            <a:ext cx="246062" cy="103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5429250" y="2000250"/>
            <a:ext cx="14287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5322094" y="2107407"/>
            <a:ext cx="142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72125" y="2000250"/>
            <a:ext cx="214313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Блок-схема: знак завершения 28"/>
          <p:cNvSpPr/>
          <p:nvPr/>
        </p:nvSpPr>
        <p:spPr>
          <a:xfrm>
            <a:off x="5286375" y="2214563"/>
            <a:ext cx="71438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Блок-схема: знак завершения 29"/>
          <p:cNvSpPr/>
          <p:nvPr/>
        </p:nvSpPr>
        <p:spPr>
          <a:xfrm>
            <a:off x="5715000" y="2143125"/>
            <a:ext cx="71438" cy="714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4857750" y="1857375"/>
            <a:ext cx="642938" cy="714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Дуга 32"/>
          <p:cNvSpPr/>
          <p:nvPr/>
        </p:nvSpPr>
        <p:spPr>
          <a:xfrm rot="11239376">
            <a:off x="5216525" y="1898650"/>
            <a:ext cx="642938" cy="714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928813" y="1857375"/>
            <a:ext cx="3214687" cy="15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лилиния 35"/>
          <p:cNvSpPr/>
          <p:nvPr/>
        </p:nvSpPr>
        <p:spPr>
          <a:xfrm>
            <a:off x="1738313" y="1882775"/>
            <a:ext cx="200025" cy="577850"/>
          </a:xfrm>
          <a:custGeom>
            <a:avLst/>
            <a:gdLst>
              <a:gd name="connsiteX0" fmla="*/ 200167 w 200167"/>
              <a:gd name="connsiteY0" fmla="*/ 0 h 577755"/>
              <a:gd name="connsiteX1" fmla="*/ 63689 w 200167"/>
              <a:gd name="connsiteY1" fmla="*/ 272955 h 577755"/>
              <a:gd name="connsiteX2" fmla="*/ 50042 w 200167"/>
              <a:gd name="connsiteY2" fmla="*/ 218364 h 577755"/>
              <a:gd name="connsiteX3" fmla="*/ 50042 w 200167"/>
              <a:gd name="connsiteY3" fmla="*/ 232012 h 577755"/>
              <a:gd name="connsiteX4" fmla="*/ 63689 w 200167"/>
              <a:gd name="connsiteY4" fmla="*/ 272955 h 577755"/>
              <a:gd name="connsiteX5" fmla="*/ 104633 w 200167"/>
              <a:gd name="connsiteY5" fmla="*/ 545910 h 577755"/>
              <a:gd name="connsiteX6" fmla="*/ 9098 w 200167"/>
              <a:gd name="connsiteY6" fmla="*/ 464024 h 577755"/>
              <a:gd name="connsiteX7" fmla="*/ 50042 w 200167"/>
              <a:gd name="connsiteY7" fmla="*/ 545910 h 57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167" h="577755">
                <a:moveTo>
                  <a:pt x="200167" y="0"/>
                </a:moveTo>
                <a:cubicBezTo>
                  <a:pt x="144438" y="118280"/>
                  <a:pt x="88710" y="236561"/>
                  <a:pt x="63689" y="272955"/>
                </a:cubicBezTo>
                <a:cubicBezTo>
                  <a:pt x="38668" y="309349"/>
                  <a:pt x="52317" y="225188"/>
                  <a:pt x="50042" y="218364"/>
                </a:cubicBezTo>
                <a:cubicBezTo>
                  <a:pt x="47767" y="211540"/>
                  <a:pt x="47767" y="222913"/>
                  <a:pt x="50042" y="232012"/>
                </a:cubicBezTo>
                <a:cubicBezTo>
                  <a:pt x="52317" y="241111"/>
                  <a:pt x="54591" y="220639"/>
                  <a:pt x="63689" y="272955"/>
                </a:cubicBezTo>
                <a:cubicBezTo>
                  <a:pt x="72788" y="325271"/>
                  <a:pt x="113732" y="514065"/>
                  <a:pt x="104633" y="545910"/>
                </a:cubicBezTo>
                <a:cubicBezTo>
                  <a:pt x="95534" y="577755"/>
                  <a:pt x="18196" y="464024"/>
                  <a:pt x="9098" y="464024"/>
                </a:cubicBezTo>
                <a:cubicBezTo>
                  <a:pt x="0" y="464024"/>
                  <a:pt x="25021" y="504967"/>
                  <a:pt x="50042" y="545910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145088" y="1870075"/>
            <a:ext cx="357187" cy="415925"/>
          </a:xfrm>
          <a:custGeom>
            <a:avLst/>
            <a:gdLst>
              <a:gd name="connsiteX0" fmla="*/ 0 w 357116"/>
              <a:gd name="connsiteY0" fmla="*/ 0 h 416257"/>
              <a:gd name="connsiteX1" fmla="*/ 232012 w 357116"/>
              <a:gd name="connsiteY1" fmla="*/ 109182 h 416257"/>
              <a:gd name="connsiteX2" fmla="*/ 341194 w 357116"/>
              <a:gd name="connsiteY2" fmla="*/ 368490 h 416257"/>
              <a:gd name="connsiteX3" fmla="*/ 327546 w 357116"/>
              <a:gd name="connsiteY3" fmla="*/ 395785 h 41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16" h="416257">
                <a:moveTo>
                  <a:pt x="0" y="0"/>
                </a:moveTo>
                <a:cubicBezTo>
                  <a:pt x="87573" y="23883"/>
                  <a:pt x="175146" y="47767"/>
                  <a:pt x="232012" y="109182"/>
                </a:cubicBezTo>
                <a:cubicBezTo>
                  <a:pt x="288878" y="170597"/>
                  <a:pt x="325272" y="320723"/>
                  <a:pt x="341194" y="368490"/>
                </a:cubicBezTo>
                <a:cubicBezTo>
                  <a:pt x="357116" y="416257"/>
                  <a:pt x="342331" y="406021"/>
                  <a:pt x="327546" y="395785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Блок-схема: знак завершения 37"/>
          <p:cNvSpPr/>
          <p:nvPr/>
        </p:nvSpPr>
        <p:spPr>
          <a:xfrm>
            <a:off x="1928813" y="1857375"/>
            <a:ext cx="46037" cy="460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Блок-схема: знак завершения 38"/>
          <p:cNvSpPr/>
          <p:nvPr/>
        </p:nvSpPr>
        <p:spPr>
          <a:xfrm>
            <a:off x="5072063" y="1857375"/>
            <a:ext cx="142875" cy="460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3000375" y="1857375"/>
            <a:ext cx="142875" cy="14287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571625" y="3214688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429250" y="3214688"/>
            <a:ext cx="214313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5" name="Прямая соединительная линия 44"/>
          <p:cNvCxnSpPr>
            <a:stCxn id="42" idx="4"/>
          </p:cNvCxnSpPr>
          <p:nvPr/>
        </p:nvCxnSpPr>
        <p:spPr>
          <a:xfrm rot="16200000" flipH="1">
            <a:off x="1624806" y="3482182"/>
            <a:ext cx="214313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785938" y="3643313"/>
            <a:ext cx="214312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535907" y="3679031"/>
            <a:ext cx="285750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1928812" y="3786188"/>
            <a:ext cx="214313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43" idx="4"/>
          </p:cNvCxnSpPr>
          <p:nvPr/>
        </p:nvCxnSpPr>
        <p:spPr>
          <a:xfrm rot="5400000">
            <a:off x="5376068" y="3482182"/>
            <a:ext cx="214313" cy="107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 flipV="1">
            <a:off x="5286375" y="3643313"/>
            <a:ext cx="142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5143500" y="3786188"/>
            <a:ext cx="214313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H="1">
            <a:off x="5393532" y="3679031"/>
            <a:ext cx="285750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Дуга 65"/>
          <p:cNvSpPr/>
          <p:nvPr/>
        </p:nvSpPr>
        <p:spPr>
          <a:xfrm rot="10600020">
            <a:off x="1652588" y="3228975"/>
            <a:ext cx="519112" cy="347663"/>
          </a:xfrm>
          <a:prstGeom prst="arc">
            <a:avLst>
              <a:gd name="adj1" fmla="val 1401337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Дуга 66"/>
          <p:cNvSpPr/>
          <p:nvPr/>
        </p:nvSpPr>
        <p:spPr>
          <a:xfrm>
            <a:off x="1428750" y="3429000"/>
            <a:ext cx="571500" cy="21431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Дуга 67"/>
          <p:cNvSpPr/>
          <p:nvPr/>
        </p:nvSpPr>
        <p:spPr>
          <a:xfrm rot="18279439">
            <a:off x="5082381" y="3501232"/>
            <a:ext cx="500063" cy="28575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Дуга 68"/>
          <p:cNvSpPr/>
          <p:nvPr/>
        </p:nvSpPr>
        <p:spPr>
          <a:xfrm rot="7905187">
            <a:off x="4760913" y="2689225"/>
            <a:ext cx="914400" cy="914400"/>
          </a:xfrm>
          <a:prstGeom prst="arc">
            <a:avLst>
              <a:gd name="adj1" fmla="val 16200000"/>
              <a:gd name="adj2" fmla="val 1929870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3590131" y="1910557"/>
            <a:ext cx="34925" cy="321468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Блок-схема: знак завершения 75"/>
          <p:cNvSpPr/>
          <p:nvPr/>
        </p:nvSpPr>
        <p:spPr>
          <a:xfrm>
            <a:off x="2000250" y="3571875"/>
            <a:ext cx="46038" cy="460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7" name="Блок-схема: знак завершения 76"/>
          <p:cNvSpPr/>
          <p:nvPr/>
        </p:nvSpPr>
        <p:spPr>
          <a:xfrm>
            <a:off x="5143500" y="3571875"/>
            <a:ext cx="142875" cy="460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1839913" y="3535363"/>
            <a:ext cx="193675" cy="409575"/>
          </a:xfrm>
          <a:custGeom>
            <a:avLst/>
            <a:gdLst>
              <a:gd name="connsiteX0" fmla="*/ 193342 w 193342"/>
              <a:gd name="connsiteY0" fmla="*/ 0 h 409433"/>
              <a:gd name="connsiteX1" fmla="*/ 70513 w 193342"/>
              <a:gd name="connsiteY1" fmla="*/ 136478 h 409433"/>
              <a:gd name="connsiteX2" fmla="*/ 2274 w 193342"/>
              <a:gd name="connsiteY2" fmla="*/ 354842 h 409433"/>
              <a:gd name="connsiteX3" fmla="*/ 84160 w 193342"/>
              <a:gd name="connsiteY3" fmla="*/ 409433 h 40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342" h="409433">
                <a:moveTo>
                  <a:pt x="193342" y="0"/>
                </a:moveTo>
                <a:cubicBezTo>
                  <a:pt x="147850" y="38669"/>
                  <a:pt x="102358" y="77338"/>
                  <a:pt x="70513" y="136478"/>
                </a:cubicBezTo>
                <a:cubicBezTo>
                  <a:pt x="38668" y="195618"/>
                  <a:pt x="0" y="309350"/>
                  <a:pt x="2274" y="354842"/>
                </a:cubicBezTo>
                <a:cubicBezTo>
                  <a:pt x="4548" y="400334"/>
                  <a:pt x="44354" y="404883"/>
                  <a:pt x="84160" y="409433"/>
                </a:cubicBezTo>
              </a:path>
            </a:pathLst>
          </a:cu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5240338" y="3589338"/>
            <a:ext cx="177800" cy="341312"/>
          </a:xfrm>
          <a:custGeom>
            <a:avLst/>
            <a:gdLst>
              <a:gd name="connsiteX0" fmla="*/ 0 w 177421"/>
              <a:gd name="connsiteY0" fmla="*/ 0 h 341194"/>
              <a:gd name="connsiteX1" fmla="*/ 150126 w 177421"/>
              <a:gd name="connsiteY1" fmla="*/ 136478 h 341194"/>
              <a:gd name="connsiteX2" fmla="*/ 150126 w 177421"/>
              <a:gd name="connsiteY2" fmla="*/ 136478 h 341194"/>
              <a:gd name="connsiteX3" fmla="*/ 177421 w 177421"/>
              <a:gd name="connsiteY3" fmla="*/ 341194 h 341194"/>
              <a:gd name="connsiteX4" fmla="*/ 177421 w 177421"/>
              <a:gd name="connsiteY4" fmla="*/ 341194 h 34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1" h="341194">
                <a:moveTo>
                  <a:pt x="0" y="0"/>
                </a:moveTo>
                <a:lnTo>
                  <a:pt x="150126" y="136478"/>
                </a:lnTo>
                <a:lnTo>
                  <a:pt x="150126" y="136478"/>
                </a:lnTo>
                <a:lnTo>
                  <a:pt x="177421" y="341194"/>
                </a:lnTo>
                <a:lnTo>
                  <a:pt x="177421" y="341194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0" name="Блок-схема: знак завершения 79"/>
          <p:cNvSpPr/>
          <p:nvPr/>
        </p:nvSpPr>
        <p:spPr>
          <a:xfrm>
            <a:off x="2071688" y="3929063"/>
            <a:ext cx="142875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Блок-схема: знак завершения 80"/>
          <p:cNvSpPr/>
          <p:nvPr/>
        </p:nvSpPr>
        <p:spPr>
          <a:xfrm>
            <a:off x="1571625" y="3929063"/>
            <a:ext cx="142875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Блок-схема: знак завершения 81"/>
          <p:cNvSpPr/>
          <p:nvPr/>
        </p:nvSpPr>
        <p:spPr>
          <a:xfrm>
            <a:off x="5143500" y="3929063"/>
            <a:ext cx="71438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" name="Блок-схема: знак завершения 83"/>
          <p:cNvSpPr/>
          <p:nvPr/>
        </p:nvSpPr>
        <p:spPr>
          <a:xfrm>
            <a:off x="5572125" y="3929063"/>
            <a:ext cx="71438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5" name="Равнобедренный треугольник 84"/>
          <p:cNvSpPr/>
          <p:nvPr/>
        </p:nvSpPr>
        <p:spPr>
          <a:xfrm>
            <a:off x="3571875" y="3500438"/>
            <a:ext cx="142875" cy="14287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1500188" y="4714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5357813" y="4714875"/>
            <a:ext cx="214312" cy="214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2" name="Прямая соединительная линия 91"/>
          <p:cNvCxnSpPr>
            <a:stCxn id="86" idx="4"/>
          </p:cNvCxnSpPr>
          <p:nvPr/>
        </p:nvCxnSpPr>
        <p:spPr>
          <a:xfrm rot="16200000" flipH="1">
            <a:off x="1624806" y="4910932"/>
            <a:ext cx="142875" cy="179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1785938" y="5072063"/>
            <a:ext cx="214312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000250" y="5143500"/>
            <a:ext cx="14287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6200000" flipH="1">
            <a:off x="1785938" y="5072063"/>
            <a:ext cx="142875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1893094" y="5250657"/>
            <a:ext cx="142875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Дуга 100"/>
          <p:cNvSpPr/>
          <p:nvPr/>
        </p:nvSpPr>
        <p:spPr>
          <a:xfrm>
            <a:off x="1357313" y="4929188"/>
            <a:ext cx="571500" cy="14287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Дуга 101"/>
          <p:cNvSpPr/>
          <p:nvPr/>
        </p:nvSpPr>
        <p:spPr>
          <a:xfrm rot="10600020">
            <a:off x="1581150" y="4729163"/>
            <a:ext cx="519113" cy="347662"/>
          </a:xfrm>
          <a:prstGeom prst="arc">
            <a:avLst>
              <a:gd name="adj1" fmla="val 1401337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Блок-схема: знак завершения 102"/>
          <p:cNvSpPr/>
          <p:nvPr/>
        </p:nvSpPr>
        <p:spPr>
          <a:xfrm>
            <a:off x="2143125" y="5214938"/>
            <a:ext cx="71438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Блок-схема: знак завершения 103"/>
          <p:cNvSpPr/>
          <p:nvPr/>
        </p:nvSpPr>
        <p:spPr>
          <a:xfrm>
            <a:off x="2000250" y="5357813"/>
            <a:ext cx="71438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6" name="Прямая соединительная линия 105"/>
          <p:cNvCxnSpPr>
            <a:stCxn id="87" idx="4"/>
          </p:cNvCxnSpPr>
          <p:nvPr/>
        </p:nvCxnSpPr>
        <p:spPr>
          <a:xfrm rot="5400000">
            <a:off x="5340351" y="5018087"/>
            <a:ext cx="214312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5250656" y="5179219"/>
            <a:ext cx="214313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H="1">
            <a:off x="5322094" y="5250656"/>
            <a:ext cx="28575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Дуга 110"/>
          <p:cNvSpPr/>
          <p:nvPr/>
        </p:nvSpPr>
        <p:spPr>
          <a:xfrm>
            <a:off x="5429250" y="4929188"/>
            <a:ext cx="71438" cy="5715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" name="Дуга 111"/>
          <p:cNvSpPr/>
          <p:nvPr/>
        </p:nvSpPr>
        <p:spPr>
          <a:xfrm flipH="1">
            <a:off x="5357813" y="4929188"/>
            <a:ext cx="142875" cy="3571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3" name="Блок-схема: знак завершения 112"/>
          <p:cNvSpPr/>
          <p:nvPr/>
        </p:nvSpPr>
        <p:spPr>
          <a:xfrm>
            <a:off x="5214938" y="5357813"/>
            <a:ext cx="71437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5" name="Блок-схема: знак завершения 114"/>
          <p:cNvSpPr/>
          <p:nvPr/>
        </p:nvSpPr>
        <p:spPr>
          <a:xfrm>
            <a:off x="5500688" y="5429250"/>
            <a:ext cx="46037" cy="460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1938338" y="4999038"/>
            <a:ext cx="3179762" cy="938212"/>
          </a:xfrm>
          <a:custGeom>
            <a:avLst/>
            <a:gdLst>
              <a:gd name="connsiteX0" fmla="*/ 0 w 3179928"/>
              <a:gd name="connsiteY0" fmla="*/ 50042 h 937146"/>
              <a:gd name="connsiteX1" fmla="*/ 286603 w 3179928"/>
              <a:gd name="connsiteY1" fmla="*/ 50042 h 937146"/>
              <a:gd name="connsiteX2" fmla="*/ 655093 w 3179928"/>
              <a:gd name="connsiteY2" fmla="*/ 350292 h 937146"/>
              <a:gd name="connsiteX3" fmla="*/ 2333767 w 3179928"/>
              <a:gd name="connsiteY3" fmla="*/ 404883 h 937146"/>
              <a:gd name="connsiteX4" fmla="*/ 2606722 w 3179928"/>
              <a:gd name="connsiteY4" fmla="*/ 432179 h 937146"/>
              <a:gd name="connsiteX5" fmla="*/ 2893325 w 3179928"/>
              <a:gd name="connsiteY5" fmla="*/ 555009 h 937146"/>
              <a:gd name="connsiteX6" fmla="*/ 3084394 w 3179928"/>
              <a:gd name="connsiteY6" fmla="*/ 582304 h 937146"/>
              <a:gd name="connsiteX7" fmla="*/ 2852382 w 3179928"/>
              <a:gd name="connsiteY7" fmla="*/ 827964 h 937146"/>
              <a:gd name="connsiteX8" fmla="*/ 3179928 w 3179928"/>
              <a:gd name="connsiteY8" fmla="*/ 937146 h 93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79928" h="937146">
                <a:moveTo>
                  <a:pt x="0" y="50042"/>
                </a:moveTo>
                <a:cubicBezTo>
                  <a:pt x="88710" y="25021"/>
                  <a:pt x="177421" y="0"/>
                  <a:pt x="286603" y="50042"/>
                </a:cubicBezTo>
                <a:cubicBezTo>
                  <a:pt x="395785" y="100084"/>
                  <a:pt x="313899" y="291152"/>
                  <a:pt x="655093" y="350292"/>
                </a:cubicBezTo>
                <a:cubicBezTo>
                  <a:pt x="996287" y="409432"/>
                  <a:pt x="2008496" y="391235"/>
                  <a:pt x="2333767" y="404883"/>
                </a:cubicBezTo>
                <a:cubicBezTo>
                  <a:pt x="2659039" y="418531"/>
                  <a:pt x="2513462" y="407158"/>
                  <a:pt x="2606722" y="432179"/>
                </a:cubicBezTo>
                <a:cubicBezTo>
                  <a:pt x="2699982" y="457200"/>
                  <a:pt x="2813713" y="529988"/>
                  <a:pt x="2893325" y="555009"/>
                </a:cubicBezTo>
                <a:cubicBezTo>
                  <a:pt x="2972937" y="580030"/>
                  <a:pt x="3091218" y="536812"/>
                  <a:pt x="3084394" y="582304"/>
                </a:cubicBezTo>
                <a:cubicBezTo>
                  <a:pt x="3077570" y="627797"/>
                  <a:pt x="2836460" y="768824"/>
                  <a:pt x="2852382" y="827964"/>
                </a:cubicBezTo>
                <a:cubicBezTo>
                  <a:pt x="2868304" y="887104"/>
                  <a:pt x="3024116" y="912125"/>
                  <a:pt x="3179928" y="937146"/>
                </a:cubicBezTo>
              </a:path>
            </a:pathLst>
          </a:cu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1681163" y="5035550"/>
            <a:ext cx="257175" cy="409575"/>
          </a:xfrm>
          <a:custGeom>
            <a:avLst/>
            <a:gdLst>
              <a:gd name="connsiteX0" fmla="*/ 257033 w 257033"/>
              <a:gd name="connsiteY0" fmla="*/ 0 h 409433"/>
              <a:gd name="connsiteX1" fmla="*/ 79612 w 257033"/>
              <a:gd name="connsiteY1" fmla="*/ 109182 h 409433"/>
              <a:gd name="connsiteX2" fmla="*/ 93260 w 257033"/>
              <a:gd name="connsiteY2" fmla="*/ 300251 h 409433"/>
              <a:gd name="connsiteX3" fmla="*/ 188794 w 257033"/>
              <a:gd name="connsiteY3" fmla="*/ 354842 h 409433"/>
              <a:gd name="connsiteX4" fmla="*/ 25021 w 257033"/>
              <a:gd name="connsiteY4" fmla="*/ 395785 h 409433"/>
              <a:gd name="connsiteX5" fmla="*/ 38669 w 257033"/>
              <a:gd name="connsiteY5" fmla="*/ 409433 h 40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7033" h="409433">
                <a:moveTo>
                  <a:pt x="257033" y="0"/>
                </a:moveTo>
                <a:cubicBezTo>
                  <a:pt x="181970" y="29570"/>
                  <a:pt x="106907" y="59140"/>
                  <a:pt x="79612" y="109182"/>
                </a:cubicBezTo>
                <a:cubicBezTo>
                  <a:pt x="52317" y="159224"/>
                  <a:pt x="75063" y="259308"/>
                  <a:pt x="93260" y="300251"/>
                </a:cubicBezTo>
                <a:cubicBezTo>
                  <a:pt x="111457" y="341194"/>
                  <a:pt x="200167" y="338920"/>
                  <a:pt x="188794" y="354842"/>
                </a:cubicBezTo>
                <a:cubicBezTo>
                  <a:pt x="177421" y="370764"/>
                  <a:pt x="50042" y="386687"/>
                  <a:pt x="25021" y="395785"/>
                </a:cubicBezTo>
                <a:cubicBezTo>
                  <a:pt x="0" y="404883"/>
                  <a:pt x="19334" y="407158"/>
                  <a:pt x="38669" y="409433"/>
                </a:cubicBezTo>
              </a:path>
            </a:pathLst>
          </a:custGeom>
          <a:ln w="3492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8" name="Равнобедренный треугольник 117"/>
          <p:cNvSpPr/>
          <p:nvPr/>
        </p:nvSpPr>
        <p:spPr>
          <a:xfrm>
            <a:off x="2714625" y="5357813"/>
            <a:ext cx="142875" cy="14287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" name="Блок-схема: знак завершения 118"/>
          <p:cNvSpPr/>
          <p:nvPr/>
        </p:nvSpPr>
        <p:spPr>
          <a:xfrm>
            <a:off x="1928813" y="5000625"/>
            <a:ext cx="71437" cy="460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1" name="Блок-схема: знак завершения 120"/>
          <p:cNvSpPr/>
          <p:nvPr/>
        </p:nvSpPr>
        <p:spPr>
          <a:xfrm>
            <a:off x="5357813" y="5143500"/>
            <a:ext cx="46037" cy="460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4" name="Блок-схема: знак завершения 123"/>
          <p:cNvSpPr/>
          <p:nvPr/>
        </p:nvSpPr>
        <p:spPr>
          <a:xfrm>
            <a:off x="5500688" y="5214938"/>
            <a:ext cx="46037" cy="4603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1638300" y="1597025"/>
            <a:ext cx="76200" cy="46038"/>
          </a:xfrm>
          <a:custGeom>
            <a:avLst/>
            <a:gdLst>
              <a:gd name="connsiteX0" fmla="*/ 0 w 68239"/>
              <a:gd name="connsiteY0" fmla="*/ 54591 h 54591"/>
              <a:gd name="connsiteX1" fmla="*/ 68239 w 68239"/>
              <a:gd name="connsiteY1" fmla="*/ 0 h 54591"/>
              <a:gd name="connsiteX2" fmla="*/ 68239 w 68239"/>
              <a:gd name="connsiteY2" fmla="*/ 0 h 5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239" h="54591">
                <a:moveTo>
                  <a:pt x="0" y="54591"/>
                </a:moveTo>
                <a:lnTo>
                  <a:pt x="68239" y="0"/>
                </a:lnTo>
                <a:lnTo>
                  <a:pt x="68239" y="0"/>
                </a:lnTo>
              </a:path>
            </a:pathLst>
          </a:custGeom>
          <a:ln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 flipV="1">
            <a:off x="5295900" y="1673225"/>
            <a:ext cx="61913" cy="46038"/>
          </a:xfrm>
          <a:custGeom>
            <a:avLst/>
            <a:gdLst>
              <a:gd name="connsiteX0" fmla="*/ 0 w 79612"/>
              <a:gd name="connsiteY0" fmla="*/ 0 h 40943"/>
              <a:gd name="connsiteX1" fmla="*/ 68239 w 79612"/>
              <a:gd name="connsiteY1" fmla="*/ 27295 h 40943"/>
              <a:gd name="connsiteX2" fmla="*/ 68239 w 79612"/>
              <a:gd name="connsiteY2" fmla="*/ 40943 h 4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612" h="40943">
                <a:moveTo>
                  <a:pt x="0" y="0"/>
                </a:moveTo>
                <a:cubicBezTo>
                  <a:pt x="22746" y="9098"/>
                  <a:pt x="56866" y="20471"/>
                  <a:pt x="68239" y="27295"/>
                </a:cubicBezTo>
                <a:cubicBezTo>
                  <a:pt x="79612" y="34119"/>
                  <a:pt x="73925" y="37531"/>
                  <a:pt x="68239" y="40943"/>
                </a:cubicBezTo>
              </a:path>
            </a:pathLst>
          </a:custGeom>
          <a:ln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1" name="Полилиния 130"/>
          <p:cNvSpPr/>
          <p:nvPr/>
        </p:nvSpPr>
        <p:spPr>
          <a:xfrm>
            <a:off x="5391150" y="4818063"/>
            <a:ext cx="80963" cy="53975"/>
          </a:xfrm>
          <a:custGeom>
            <a:avLst/>
            <a:gdLst>
              <a:gd name="connsiteX0" fmla="*/ 0 w 81886"/>
              <a:gd name="connsiteY0" fmla="*/ 54591 h 54591"/>
              <a:gd name="connsiteX1" fmla="*/ 68238 w 81886"/>
              <a:gd name="connsiteY1" fmla="*/ 0 h 54591"/>
              <a:gd name="connsiteX2" fmla="*/ 81886 w 81886"/>
              <a:gd name="connsiteY2" fmla="*/ 54591 h 54591"/>
              <a:gd name="connsiteX3" fmla="*/ 81886 w 81886"/>
              <a:gd name="connsiteY3" fmla="*/ 54591 h 5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86" h="54591">
                <a:moveTo>
                  <a:pt x="0" y="54591"/>
                </a:moveTo>
                <a:cubicBezTo>
                  <a:pt x="27295" y="27295"/>
                  <a:pt x="54590" y="0"/>
                  <a:pt x="68238" y="0"/>
                </a:cubicBezTo>
                <a:cubicBezTo>
                  <a:pt x="81886" y="0"/>
                  <a:pt x="81886" y="54591"/>
                  <a:pt x="81886" y="54591"/>
                </a:cubicBezTo>
                <a:lnTo>
                  <a:pt x="81886" y="54591"/>
                </a:lnTo>
              </a:path>
            </a:pathLst>
          </a:custGeom>
          <a:ln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2" name="Полилиния 131"/>
          <p:cNvSpPr/>
          <p:nvPr/>
        </p:nvSpPr>
        <p:spPr>
          <a:xfrm>
            <a:off x="1582738" y="4783138"/>
            <a:ext cx="171450" cy="61912"/>
          </a:xfrm>
          <a:custGeom>
            <a:avLst/>
            <a:gdLst>
              <a:gd name="connsiteX0" fmla="*/ 0 w 170598"/>
              <a:gd name="connsiteY0" fmla="*/ 61415 h 61415"/>
              <a:gd name="connsiteX1" fmla="*/ 150126 w 170598"/>
              <a:gd name="connsiteY1" fmla="*/ 6824 h 61415"/>
              <a:gd name="connsiteX2" fmla="*/ 122830 w 170598"/>
              <a:gd name="connsiteY2" fmla="*/ 20472 h 6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598" h="61415">
                <a:moveTo>
                  <a:pt x="0" y="61415"/>
                </a:moveTo>
                <a:lnTo>
                  <a:pt x="150126" y="6824"/>
                </a:lnTo>
                <a:cubicBezTo>
                  <a:pt x="170598" y="0"/>
                  <a:pt x="146714" y="10236"/>
                  <a:pt x="122830" y="20472"/>
                </a:cubicBezTo>
              </a:path>
            </a:pathLst>
          </a:custGeom>
          <a:ln>
            <a:solidFill>
              <a:schemeClr val="accent5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   </a:t>
            </a:r>
            <a:endParaRPr lang="ru-RU" sz="48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02920" y="530352"/>
            <a:ext cx="8355360" cy="41879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Реакция присоединения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sz="3600" b="1" dirty="0" smtClean="0"/>
              <a:t>+              =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Реакция замещения 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+        =                 +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4" name="Picture 2" descr="http://im0-tub.yandex.net/i?id=150888434-0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28736"/>
            <a:ext cx="13525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im0-tub.yandex.net/i?id=150888434-0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428736"/>
            <a:ext cx="13525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0-tub.yandex.net/i?id=150888434-0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428736"/>
            <a:ext cx="13525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im0-tub.yandex.net/i?id=150888434-0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428736"/>
            <a:ext cx="13525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http://im0-tub.yandex.net/i?id=150888434-0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86124"/>
            <a:ext cx="13525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http://im0-tub.yandex.net/i?id=150888434-0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286124"/>
            <a:ext cx="13525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http://im8-tub.yandex.net/i?id=34307362-04&amp;n=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3143248"/>
            <a:ext cx="6477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http://im0-tub.yandex.net/i?id=150888434-0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286124"/>
            <a:ext cx="13525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 descr="http://im8-tub.yandex.net/i?id=34307362-04&amp;n=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3143248"/>
            <a:ext cx="6477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http://im0-tub.yandex.net/i?id=150888434-0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3214686"/>
            <a:ext cx="13525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1071546"/>
            <a:ext cx="5681663" cy="2676525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>
            <a:off x="4143375" y="1928813"/>
            <a:ext cx="785813" cy="1587"/>
          </a:xfrm>
          <a:prstGeom prst="straightConnector1">
            <a:avLst/>
          </a:prstGeom>
          <a:ln w="38100"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4143375" y="2214563"/>
            <a:ext cx="785813" cy="1587"/>
          </a:xfrm>
          <a:prstGeom prst="straightConnector1">
            <a:avLst/>
          </a:prstGeom>
          <a:ln w="38100"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Прямоугольник 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7038" y="1090613"/>
            <a:ext cx="5383212" cy="2676525"/>
          </a:xfrm>
          <a:prstGeom prst="rect">
            <a:avLst/>
          </a:prstGeom>
          <a:noFill/>
        </p:spPr>
      </p:pic>
      <p:pic>
        <p:nvPicPr>
          <p:cNvPr id="10247" name="Picture 2" descr="http://im2-tub.yandex.net/i?id=18990942-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2857500"/>
            <a:ext cx="22987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6" descr="http://im0-tub.yandex.net/i?id=66476022-0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500" y="3500438"/>
            <a:ext cx="11477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Облако 14"/>
          <p:cNvSpPr/>
          <p:nvPr/>
        </p:nvSpPr>
        <p:spPr>
          <a:xfrm>
            <a:off x="2786063" y="2786063"/>
            <a:ext cx="1785937" cy="857250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10250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2857500"/>
            <a:ext cx="1547813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072437" cy="2286007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знаю как это делать. Я научу вас».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1038</TotalTime>
  <Words>77</Words>
  <Application>Microsoft PowerPoint</Application>
  <PresentationFormat>Экран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     «Живые модели» </vt:lpstr>
      <vt:lpstr>Слайд 2</vt:lpstr>
      <vt:lpstr>Дом, который построил Д.И.Менделеев</vt:lpstr>
      <vt:lpstr> Модель атома</vt:lpstr>
      <vt:lpstr>Дом, который построил Д.И.Менделеев</vt:lpstr>
      <vt:lpstr>  Перетягиваем канат!</vt:lpstr>
      <vt:lpstr>   </vt:lpstr>
      <vt:lpstr>Слайд 8</vt:lpstr>
      <vt:lpstr>«Я знаю как это делать. Я научу вас».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– это просто! «Живые модели»</dc:title>
  <dc:creator>ноут</dc:creator>
  <cp:lastModifiedBy>comp</cp:lastModifiedBy>
  <cp:revision>80</cp:revision>
  <dcterms:created xsi:type="dcterms:W3CDTF">2010-04-19T10:05:08Z</dcterms:created>
  <dcterms:modified xsi:type="dcterms:W3CDTF">2011-02-10T14:17:49Z</dcterms:modified>
</cp:coreProperties>
</file>