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60" r:id="rId5"/>
    <p:sldId id="261" r:id="rId6"/>
    <p:sldId id="263" r:id="rId7"/>
    <p:sldId id="264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grpSp>
        <p:nvGrpSpPr>
          <p:cNvPr id="4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8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9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0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1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2" name="Полилиния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3" name="Полилиния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4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5" name="Полилиния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6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7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8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9" name="Полилиния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0" name="Полилиния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1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2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3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4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5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6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7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8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9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0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1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2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3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4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5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6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7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8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9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0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1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2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3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4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5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6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7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8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9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0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1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2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3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4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5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6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7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8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9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0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1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2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3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4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5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6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7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8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9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0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1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2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3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4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5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6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7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8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9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0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1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2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3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4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5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6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7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8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9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0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1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2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3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4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5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6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7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8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9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0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1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2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3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4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5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6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7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8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9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0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1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2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3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4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5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6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7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8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9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0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1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2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3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4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5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6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7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8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9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8" name="Полилиния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9" name="Полилиния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0" name="Полилиния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9FD6-0ED7-4AD7-84A4-B46F047ADEC2}" type="datetimeFigureOut">
              <a:rPr lang="ru-RU" smtClean="0"/>
              <a:pPr/>
              <a:t>09.05.2013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87AC-3DB5-4063-822C-07BD6CB46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</p:grpSpPr>
        <p:sp>
          <p:nvSpPr>
            <p:cNvPr id="8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9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73233" y="274640"/>
            <a:ext cx="1028968" cy="5901747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128" y="277814"/>
            <a:ext cx="6859787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9FD6-0ED7-4AD7-84A4-B46F047ADEC2}" type="datetimeFigureOut">
              <a:rPr lang="ru-RU" smtClean="0"/>
              <a:pPr/>
              <a:t>09.05.2013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87AC-3DB5-4063-822C-07BD6CB46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8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9FD6-0ED7-4AD7-84A4-B46F047ADEC2}" type="datetimeFigureOut">
              <a:rPr lang="ru-RU" smtClean="0"/>
              <a:pPr/>
              <a:t>09.05.2013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87AC-3DB5-4063-822C-07BD6CB46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7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8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9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0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1" name="Полилиния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2" name="Полилиния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3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4" name="Полилиния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5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6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7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8" name="Полилиния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9" name="Полилиния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0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1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2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3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4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5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6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7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8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9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0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1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2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3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4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5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6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7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8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9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0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1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2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3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4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5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6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7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8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9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0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1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2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3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4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5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6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7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8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9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0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1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2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3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4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5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6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7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8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9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0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1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2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3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4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5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6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7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8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9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0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1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2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3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4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5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6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7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8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9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0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1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2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3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4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5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6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7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8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9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0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1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2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3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4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5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6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7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8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9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0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1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2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3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4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5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6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7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8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9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0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1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2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3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4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5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6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7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8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9FD6-0ED7-4AD7-84A4-B46F047ADEC2}" type="datetimeFigureOut">
              <a:rPr lang="ru-RU" smtClean="0"/>
              <a:pPr/>
              <a:t>09.05.2013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87AC-3DB5-4063-822C-07BD6CB46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9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0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1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2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3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4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5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6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7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8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1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2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9FD6-0ED7-4AD7-84A4-B46F047ADEC2}" type="datetimeFigureOut">
              <a:rPr lang="ru-RU" smtClean="0"/>
              <a:pPr/>
              <a:t>09.05.2013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87AC-3DB5-4063-822C-07BD6CB46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1" name="Полилиния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2" name="Полилиния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3" name="Полилиния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4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5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6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7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8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1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2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3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4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8616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9FD6-0ED7-4AD7-84A4-B46F047ADEC2}" type="datetimeFigureOut">
              <a:rPr lang="ru-RU" smtClean="0"/>
              <a:pPr/>
              <a:t>09.05.2013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87AC-3DB5-4063-822C-07BD6CB46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7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8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9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0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1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2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3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4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5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6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7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8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9FD6-0ED7-4AD7-84A4-B46F047ADEC2}" type="datetimeFigureOut">
              <a:rPr lang="ru-RU" smtClean="0"/>
              <a:pPr/>
              <a:t>09.05.2013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87AC-3DB5-4063-822C-07BD6CB46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9FD6-0ED7-4AD7-84A4-B46F047ADEC2}" type="datetimeFigureOut">
              <a:rPr lang="ru-RU" smtClean="0"/>
              <a:pPr/>
              <a:t>09.05.2013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87AC-3DB5-4063-822C-07BD6CB46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frame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</p:grpSpPr>
        <p:grpSp>
          <p:nvGrpSpPr>
            <p:cNvPr id="9" name="Группа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0" name="Группа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1" name="Группа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12" name="Группа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13" name="Группа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4" name="Группа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9FD6-0ED7-4AD7-84A4-B46F047ADEC2}" type="datetimeFigureOut">
              <a:rPr lang="ru-RU" smtClean="0"/>
              <a:pPr/>
              <a:t>09.05.2013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87AC-3DB5-4063-822C-07BD6CB46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frame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</p:grpSpPr>
        <p:grpSp>
          <p:nvGrpSpPr>
            <p:cNvPr id="9" name="Группа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0" name="Группа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Полилиния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1" name="Группа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Полилиния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12" name="Группа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13" name="Группа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Полилиния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4" name="Группа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Полилиния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9FD6-0ED7-4AD7-84A4-B46F047ADEC2}" type="datetimeFigureOut">
              <a:rPr lang="ru-RU" smtClean="0"/>
              <a:pPr/>
              <a:t>09.05.2013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87AC-3DB5-4063-822C-07BD6CB46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39FD6-0ED7-4AD7-84A4-B46F047ADEC2}" type="datetimeFigureOut">
              <a:rPr lang="ru-RU" smtClean="0"/>
              <a:pPr/>
              <a:t>09.05.2013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F87AC-3DB5-4063-822C-07BD6CB46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ld-crocodile.livejournal.com/4823.html" TargetMode="External"/><Relationship Id="rId7" Type="http://schemas.openxmlformats.org/officeDocument/2006/relationships/image" Target="../media/image55.jpeg"/><Relationship Id="rId2" Type="http://schemas.openxmlformats.org/officeDocument/2006/relationships/hyperlink" Target="http://www.9may.ru/posters/m3124/gallery/page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inting.artyx.ru/" TargetMode="External"/><Relationship Id="rId5" Type="http://schemas.openxmlformats.org/officeDocument/2006/relationships/hyperlink" Target="http://www.redavantgarde.com/ru/shop/index-1.html?author=202" TargetMode="External"/><Relationship Id="rId4" Type="http://schemas.openxmlformats.org/officeDocument/2006/relationships/hyperlink" Target="http://www.plakat-msh.ru/Deni_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allvintage.ru/uploads/posts/2012-07/1342777542_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260648"/>
            <a:ext cx="3904188" cy="5586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" y="5661248"/>
            <a:ext cx="9144000" cy="1196752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Плакаты Великой Отечественной войны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2076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Плакаты обороны Москвы</a:t>
            </a:r>
            <a:endParaRPr lang="ru-RU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ura.9may.ru/images/20956/46/2095646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420888"/>
            <a:ext cx="2900235" cy="4437112"/>
          </a:xfrm>
          <a:prstGeom prst="rect">
            <a:avLst/>
          </a:prstGeom>
          <a:noFill/>
        </p:spPr>
      </p:pic>
      <p:pic>
        <p:nvPicPr>
          <p:cNvPr id="23556" name="Picture 4" descr="http://www.tanki-media.ru/bp_05_o_tankistah/art_images/sov081_41_R_Gershani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1988840"/>
            <a:ext cx="2902642" cy="4316197"/>
          </a:xfrm>
          <a:prstGeom prst="rect">
            <a:avLst/>
          </a:prstGeom>
          <a:noFill/>
        </p:spPr>
      </p:pic>
      <p:pic>
        <p:nvPicPr>
          <p:cNvPr id="23558" name="Picture 6" descr="http://ura.9may.ru/images/20956/69/2095669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3338" y="1484784"/>
            <a:ext cx="2931255" cy="4234036"/>
          </a:xfrm>
          <a:prstGeom prst="rect">
            <a:avLst/>
          </a:prstGeom>
          <a:noFill/>
        </p:spPr>
      </p:pic>
      <p:pic>
        <p:nvPicPr>
          <p:cNvPr id="23560" name="Picture 8" descr="http://photos.streamphoto.ru/1/e/0/9bbcb409c56e02a5d4fb2540f12f50e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15816" y="1988840"/>
            <a:ext cx="3024336" cy="43937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2076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Ополчение</a:t>
            </a:r>
            <a:endParaRPr lang="ru-RU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Image Hosted by ImageShack.u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24744"/>
            <a:ext cx="2771459" cy="3789040"/>
          </a:xfrm>
          <a:prstGeom prst="rect">
            <a:avLst/>
          </a:prstGeom>
          <a:noFill/>
        </p:spPr>
      </p:pic>
      <p:pic>
        <p:nvPicPr>
          <p:cNvPr id="24580" name="Picture 4" descr="Плакаты На поддержку красной армии - могучее народное ополчение!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808" y="1700808"/>
            <a:ext cx="2761380" cy="4176464"/>
          </a:xfrm>
          <a:prstGeom prst="rect">
            <a:avLst/>
          </a:prstGeom>
          <a:noFill/>
        </p:spPr>
      </p:pic>
      <p:pic>
        <p:nvPicPr>
          <p:cNvPr id="8" name="Picture 6" descr="C:\Users\1\Desktop\мал фото\107-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2564904"/>
            <a:ext cx="2846520" cy="410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2076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Партизаны</a:t>
            </a:r>
            <a:endParaRPr lang="ru-RU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dlm3.meta.ua/pic/0/49/36/l9HZVF6PL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700808"/>
            <a:ext cx="3181350" cy="4762500"/>
          </a:xfrm>
          <a:prstGeom prst="rect">
            <a:avLst/>
          </a:prstGeom>
          <a:noFill/>
        </p:spPr>
      </p:pic>
      <p:pic>
        <p:nvPicPr>
          <p:cNvPr id="25604" name="Picture 4" descr="Плакат времени Великой Отечественной войн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1700808"/>
            <a:ext cx="3342903" cy="4786973"/>
          </a:xfrm>
          <a:prstGeom prst="rect">
            <a:avLst/>
          </a:prstGeom>
          <a:noFill/>
        </p:spPr>
      </p:pic>
      <p:pic>
        <p:nvPicPr>
          <p:cNvPr id="25608" name="Picture 8" descr="http://img-fotki.yandex.ru/get/4710/28036830.ab/0_6ff95_a98366e4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1556792"/>
            <a:ext cx="3399134" cy="5073335"/>
          </a:xfrm>
          <a:prstGeom prst="rect">
            <a:avLst/>
          </a:prstGeom>
          <a:noFill/>
        </p:spPr>
      </p:pic>
      <p:pic>
        <p:nvPicPr>
          <p:cNvPr id="25610" name="Picture 10" descr="Плакаты Партизаны мстите без пощады!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56874" y="1556792"/>
            <a:ext cx="3519581" cy="51226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2076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для фронта, все для победы !!!</a:t>
            </a:r>
            <a:endParaRPr lang="ru-RU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pics2.pokazuha.ru/p442/a/6/7275811n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68684" y="1916832"/>
            <a:ext cx="3159299" cy="4458688"/>
          </a:xfrm>
          <a:prstGeom prst="rect">
            <a:avLst/>
          </a:prstGeom>
          <a:noFill/>
        </p:spPr>
      </p:pic>
      <p:pic>
        <p:nvPicPr>
          <p:cNvPr id="26628" name="Picture 4" descr="http://www.mywarez.ru/uploads/posts/2011-10/1319180681606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1936963"/>
            <a:ext cx="2952328" cy="4444365"/>
          </a:xfrm>
          <a:prstGeom prst="rect">
            <a:avLst/>
          </a:prstGeom>
          <a:noFill/>
        </p:spPr>
      </p:pic>
      <p:pic>
        <p:nvPicPr>
          <p:cNvPr id="26632" name="Picture 8" descr="http://www.mywarez.ru/uploads/posts/2011-10/13191807062222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1844824"/>
            <a:ext cx="3168352" cy="4637590"/>
          </a:xfrm>
          <a:prstGeom prst="rect">
            <a:avLst/>
          </a:prstGeom>
          <a:noFill/>
        </p:spPr>
      </p:pic>
      <p:pic>
        <p:nvPicPr>
          <p:cNvPr id="26634" name="Picture 10" descr="http://www.foxyhome.ru/uploads/posts/2011-10/thumbs/1319438331_1616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8" y="1844824"/>
            <a:ext cx="3070177" cy="4608512"/>
          </a:xfrm>
          <a:prstGeom prst="rect">
            <a:avLst/>
          </a:prstGeom>
          <a:noFill/>
        </p:spPr>
      </p:pic>
      <p:pic>
        <p:nvPicPr>
          <p:cNvPr id="26636" name="Picture 12" descr="http://zagony.ru/uploads/posts/2011-10/1319439292_00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43608" y="1597882"/>
            <a:ext cx="7128792" cy="4929050"/>
          </a:xfrm>
          <a:prstGeom prst="rect">
            <a:avLst/>
          </a:prstGeom>
          <a:noFill/>
        </p:spPr>
      </p:pic>
      <p:pic>
        <p:nvPicPr>
          <p:cNvPr id="26638" name="Picture 14" descr="http://www.mywarez.ru/uploads/posts/2011-10/1319180676302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7584" y="1556792"/>
            <a:ext cx="7649427" cy="504862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:\Users\1\Desktop\65 лет Победы\плакат\t930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142875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rnns.ru/uploads/posts/2009-05/1241438025_1068905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32656"/>
            <a:ext cx="8684312" cy="6123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509120"/>
            <a:ext cx="741682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Победа!  И звезды по-новому светят!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Победа!  И солнце светлее горит!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Весенний,  победный, стремительный ветер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Летит над Отчизной и дух веселит.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eaLnBrk="0" hangingPunct="0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2" algn="r" eaLnBrk="0" hangingPunct="0"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Лебедев-Кумач"О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кна ТАСС" 1945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4" name="Picture 12" descr="http://img01.chitalnya.ru/upload/322/3725387272424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08720"/>
            <a:ext cx="4320479" cy="3240360"/>
          </a:xfrm>
          <a:prstGeom prst="rect">
            <a:avLst/>
          </a:prstGeom>
          <a:noFill/>
        </p:spPr>
      </p:pic>
      <p:pic>
        <p:nvPicPr>
          <p:cNvPr id="27" name="Picture 6" descr="C:\Users\1\Desktop\65 лет Победы\плакат\t930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64704" y="90872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9" descr="C:\Users\1\Desktop\65 лет Победы\плакат\t93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2500" y="-95250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0" descr="C:\Users\1\Desktop\65 лет Победы\плакат\t93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68760" y="764704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1" descr="C:\Users\1\Desktop\65 лет Победы\плакат\t93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3701" y="0"/>
            <a:ext cx="740237" cy="148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4" descr="C:\Users\1\Desktop\65 лет Победы\плакат\t930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50018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" descr="C:\Users\1\Desktop\65 лет Победы\плакат\t930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31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6" descr="C:\Users\1\Desktop\65 лет Победы\плакат\t930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85725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7" descr="C:\Users\1\Desktop\65 лет Победы\плакат\t930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000125"/>
            <a:ext cx="1452562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8" descr="C:\Users\1\Desktop\65 лет Победы\плакат\t93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5" y="714375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9" descr="C:\Users\1\Desktop\65 лет Победы\плакат\t93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142875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0" descr="C:\Users\1\Desktop\65 лет Победы\плакат\t93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57150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1" descr="C:\Users\1\Desktop\65 лет Победы\плакат\t93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214313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8" descr="C:\Users\1\Desktop\65 лет Победы\плакат\t93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85725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8" descr="C:\Users\1\Desktop\65 лет Победы\плакат\t93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3762" y="142875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10" descr="C:\Users\1\Desktop\65 лет Победы\плакат\t93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11" descr="C:\Users\1\Desktop\65 лет Победы\плакат\t93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9450" y="-357187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4" descr="C:\Users\1\Desktop\65 лет Победы\плакат\t930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88574">
            <a:off x="438150" y="165258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5" descr="C:\Users\1\Desktop\65 лет Победы\плакат\t930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88574">
            <a:off x="152400" y="150971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6" descr="C:\Users\1\Desktop\65 лет Победы\плакат\t930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88574">
            <a:off x="509588" y="100965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7" descr="C:\Users\1\Desktop\65 лет Победы\плакат\t930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88574">
            <a:off x="1223963" y="1152525"/>
            <a:ext cx="1452562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8" descr="C:\Users\1\Desktop\65 лет Победы\плакат\t93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88574">
            <a:off x="1438275" y="866775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9" descr="C:\Users\1\Desktop\65 лет Победы\плакат\t93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88574">
            <a:off x="1581150" y="158115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10" descr="C:\Users\1\Desktop\65 лет Победы\плакат\t93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88574">
            <a:off x="366713" y="72390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11" descr="C:\Users\1\Desktop\65 лет Победы\плакат\t93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88574">
            <a:off x="1223963" y="366713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8" descr="C:\Users\1\Desktop\65 лет Победы\плакат\t93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88574">
            <a:off x="1081088" y="100965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4" descr="C:\Users\1\Desktop\65 лет Победы\плакат\t930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5366" y="155165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5" descr="C:\Users\1\Desktop\65 лет Победы\плакат\t930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9616" y="140878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6" descr="C:\Users\1\Desktop\65 лет Победы\плакат\t930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6804" y="90872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7" descr="C:\Users\1\Desktop\65 лет Победы\плакат\t930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179" y="1051595"/>
            <a:ext cx="1452562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8" descr="C:\Users\1\Desktop\65 лет Победы\плакат\t93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5491" y="765845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9" descr="C:\Users\1\Desktop\65 лет Победы\плакат\t93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08366" y="148022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10" descr="C:\Users\1\Desktop\65 лет Победы\плакат\t93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3929" y="62297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11" descr="C:\Users\1\Desktop\65 лет Победы\плакат\t93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179" y="265783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8" descr="C:\Users\1\Desktop\65 лет Победы\плакат\t93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90872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2076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Источники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4536504" cy="4896544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http://www.9may.ru/posters/m3124/gallery/page4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http://old-crocodile.livejournal.com/4823.html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http://www.plakat-msh.ru/Deni_V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http://www.redavantgarde.com/ru/shop/index-1.html?author=202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http://painting.artyx.ru/</a:t>
            </a:r>
            <a:endParaRPr lang="ru-RU" dirty="0"/>
          </a:p>
        </p:txBody>
      </p:sp>
      <p:pic>
        <p:nvPicPr>
          <p:cNvPr id="1026" name="Picture 2" descr="«Урок немцам (Окно ТАСС №929)», &#10;Кукрыниксы, 194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1916832"/>
            <a:ext cx="4064896" cy="4593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688341"/>
            <a:ext cx="4139952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000" b="1" dirty="0">
                <a:latin typeface="Times New Roman" pitchFamily="18" charset="0"/>
              </a:rPr>
              <a:t>Что есть плакат и какова природа плаката?</a:t>
            </a:r>
            <a:endParaRPr lang="ru-RU" sz="2000" b="1" dirty="0"/>
          </a:p>
          <a:p>
            <a:pPr algn="ctr" eaLnBrk="0" hangingPunct="0"/>
            <a:r>
              <a:rPr lang="ru-RU" sz="2000" b="1" dirty="0">
                <a:latin typeface="Times New Roman" pitchFamily="18" charset="0"/>
              </a:rPr>
              <a:t>Говорю в качестве старого плакатиста-солдата.</a:t>
            </a:r>
            <a:endParaRPr lang="ru-RU" sz="2000" b="1" dirty="0"/>
          </a:p>
          <a:p>
            <a:pPr algn="ctr" eaLnBrk="0" hangingPunct="0"/>
            <a:r>
              <a:rPr lang="ru-RU" sz="2000" b="1" dirty="0">
                <a:latin typeface="Times New Roman" pitchFamily="18" charset="0"/>
              </a:rPr>
              <a:t>Плакат не есть длинное чтиво;</a:t>
            </a:r>
            <a:endParaRPr lang="ru-RU" sz="2000" b="1" dirty="0"/>
          </a:p>
          <a:p>
            <a:pPr algn="ctr" eaLnBrk="0" hangingPunct="0"/>
            <a:r>
              <a:rPr lang="ru-RU" sz="2000" b="1" dirty="0">
                <a:latin typeface="Times New Roman" pitchFamily="18" charset="0"/>
              </a:rPr>
              <a:t>Относись к зрителю бережно, учтиво.</a:t>
            </a:r>
            <a:endParaRPr lang="ru-RU" sz="2000" b="1" dirty="0"/>
          </a:p>
          <a:p>
            <a:pPr algn="ctr" eaLnBrk="0" hangingPunct="0"/>
            <a:r>
              <a:rPr lang="ru-RU" sz="2000" b="1" dirty="0">
                <a:latin typeface="Times New Roman" pitchFamily="18" charset="0"/>
              </a:rPr>
              <a:t>Плакат должен быть ясен и прост </a:t>
            </a:r>
            <a:r>
              <a:rPr lang="ru-RU" sz="2000" b="1" dirty="0">
                <a:latin typeface="Calibri" pitchFamily="34" charset="0"/>
              </a:rPr>
              <a:t>—</a:t>
            </a:r>
            <a:endParaRPr lang="ru-RU" sz="2000" b="1" dirty="0"/>
          </a:p>
          <a:p>
            <a:pPr algn="ctr" eaLnBrk="0" hangingPunct="0"/>
            <a:r>
              <a:rPr lang="ru-RU" sz="2000" b="1" dirty="0">
                <a:latin typeface="Times New Roman" pitchFamily="18" charset="0"/>
              </a:rPr>
              <a:t>Таков плаката пост.</a:t>
            </a:r>
            <a:endParaRPr lang="ru-RU" sz="2000" b="1" dirty="0"/>
          </a:p>
          <a:p>
            <a:pPr algn="ctr" eaLnBrk="0" hangingPunct="0"/>
            <a:r>
              <a:rPr lang="ru-RU" sz="2000" b="1" dirty="0">
                <a:latin typeface="Times New Roman" pitchFamily="18" charset="0"/>
              </a:rPr>
              <a:t>Плакат есть стрела-молния</a:t>
            </a:r>
            <a:endParaRPr lang="ru-RU" sz="2000" b="1" dirty="0"/>
          </a:p>
          <a:p>
            <a:pPr algn="ctr" eaLnBrk="0" hangingPunct="0"/>
            <a:r>
              <a:rPr lang="ru-RU" sz="2000" b="1" dirty="0">
                <a:latin typeface="Times New Roman" pitchFamily="18" charset="0"/>
              </a:rPr>
              <a:t>к сознанию зрителя,</a:t>
            </a:r>
            <a:endParaRPr lang="ru-RU" sz="2000" b="1" dirty="0"/>
          </a:p>
          <a:p>
            <a:pPr algn="ctr" eaLnBrk="0" hangingPunct="0"/>
            <a:r>
              <a:rPr lang="ru-RU" sz="2000" b="1" dirty="0">
                <a:latin typeface="Times New Roman" pitchFamily="18" charset="0"/>
              </a:rPr>
              <a:t>будь зрителю вроде</a:t>
            </a:r>
            <a:endParaRPr lang="ru-RU" sz="2000" b="1" dirty="0"/>
          </a:p>
          <a:p>
            <a:pPr algn="ctr" eaLnBrk="0" hangingPunct="0"/>
            <a:r>
              <a:rPr lang="ru-RU" sz="2000" b="1" dirty="0">
                <a:latin typeface="Times New Roman" pitchFamily="18" charset="0"/>
              </a:rPr>
              <a:t>молниеносного учителя.</a:t>
            </a:r>
            <a:endParaRPr lang="ru-RU" sz="2000" b="1" dirty="0"/>
          </a:p>
          <a:p>
            <a:pPr algn="ctr" eaLnBrk="0" hangingPunct="0"/>
            <a:r>
              <a:rPr lang="ru-RU" sz="2000" b="1" dirty="0">
                <a:latin typeface="Times New Roman" pitchFamily="18" charset="0"/>
              </a:rPr>
              <a:t>Взглянул зритель</a:t>
            </a:r>
            <a:endParaRPr lang="ru-RU" sz="2000" b="1" dirty="0"/>
          </a:p>
          <a:p>
            <a:pPr algn="ctr" eaLnBrk="0" hangingPunct="0"/>
            <a:r>
              <a:rPr lang="ru-RU" sz="2000" b="1" dirty="0">
                <a:latin typeface="Times New Roman" pitchFamily="18" charset="0"/>
              </a:rPr>
              <a:t>и мыслью объят, вот это и есть плакат!</a:t>
            </a:r>
            <a:r>
              <a:rPr lang="ru-RU" sz="2000" b="1" dirty="0"/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Дени (Виктор Николаевич Денисов)</a:t>
            </a:r>
          </a:p>
          <a:p>
            <a:pPr algn="ctr" eaLnBrk="0" hangingPunct="0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«Мои мыслишки из записной книжки»</a:t>
            </a:r>
          </a:p>
        </p:txBody>
      </p:sp>
      <p:pic>
        <p:nvPicPr>
          <p:cNvPr id="51202" name="Picture 2" descr="http://www.plakat-msh.ru/assets/images/artists/d/Deni%20Viktor%20Nikolaevich/ussr/3_19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2924944"/>
            <a:ext cx="4706888" cy="369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32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Дени (Виктор Николаевич Денисов)</a:t>
            </a:r>
            <a:endParaRPr lang="ru-RU" sz="3200" b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4" name="Picture 4" descr="http://klara.ucoz.ru/deni.v.n.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52320" y="0"/>
            <a:ext cx="1307976" cy="19619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20762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Первый плакат </a:t>
            </a:r>
            <a:b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Великой Отечественной войны</a:t>
            </a:r>
            <a:endParaRPr lang="ru-RU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«Беспощадно разгромим и уничтожим врага!», &#10;Кукрыниксы, 1941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700808"/>
            <a:ext cx="3376162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995936" y="32849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400" b="1" dirty="0"/>
              <a:t>Во второй день войны уже появился плакат Кукрыниксов «Беспощадно разгромим и уничтожим врага!».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20762"/>
          </a:xfrm>
        </p:spPr>
        <p:txBody>
          <a:bodyPr anchor="ctr"/>
          <a:lstStyle/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«ОКНА ТАСС»</a:t>
            </a:r>
            <a:b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БИЛИ НЕ В БРОВЬ, А В ГЛАЗ</a:t>
            </a:r>
            <a:endParaRPr lang="ru-RU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http://www.itogi.ru/Paper2005.nsf/Article/Itogi_2005_05_03_14_1719f.html/$file/OBSCH-karikatura-31h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700808"/>
            <a:ext cx="4673365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530120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военные годы "Окна ТАСС" были одним из важнейших источников информации и бодрости духа. Люди ждали каждого свежего выпуска с нетерпением. Карикатуристы получали мешки писем с благодарностью и просьбами рисовать побольше и посмешнее</a:t>
            </a:r>
          </a:p>
        </p:txBody>
      </p:sp>
      <p:pic>
        <p:nvPicPr>
          <p:cNvPr id="7" name="Picture 6" descr="C:\Users\1\Desktop\мал фото\600x600,fs-YSTINOV-02,07,Ust-06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128" y="1667218"/>
            <a:ext cx="2664296" cy="362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Выставка плакатов ТАСС военных лет в Чикаг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476672"/>
            <a:ext cx="4465184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0" name="Picture 4" descr="Выставка плакатов ТАСС военных лет в Чикаг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188640"/>
            <a:ext cx="2661761" cy="6416299"/>
          </a:xfrm>
          <a:prstGeom prst="rect">
            <a:avLst/>
          </a:prstGeom>
          <a:noFill/>
        </p:spPr>
      </p:pic>
      <p:pic>
        <p:nvPicPr>
          <p:cNvPr id="55302" name="Picture 6" descr="Выставка плакатов ТАСС военных лет в Чикаго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188640"/>
            <a:ext cx="2770273" cy="643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4" name="Picture 8" descr="Выставка плакатов ТАСС военных лет в Чикаго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80112" y="188640"/>
            <a:ext cx="3084812" cy="648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6" name="Picture 10" descr="Выставка плакатов ТАСС военных лет в Чикаго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404664"/>
            <a:ext cx="5028194" cy="5904656"/>
          </a:xfrm>
          <a:prstGeom prst="rect">
            <a:avLst/>
          </a:prstGeom>
          <a:noFill/>
        </p:spPr>
      </p:pic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0" y="4734342"/>
            <a:ext cx="9144000" cy="221599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1418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военных дней и ночей было выпущено работниками редакции-мастерской "Окна ТАСС"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1289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названий плакатов тиражом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842 550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экземпляров,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вырезано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246 375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трафаретов,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изготовлено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3 320 000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оттисков текстов,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1500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литографических плакатов...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076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Тоидзе Ираклий Моисеевич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3672408" cy="453650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Начало Великой Отечественной войны ознаменовалось появлением одного из самых известных образов России-Матушки: плакат И. Тоидзе «Родина-Мать зовет!» стал символом своего времени . Русская женщина, изображенная на нем, воплощает не столько страдания родной земли или ее силу, сколько призыв к чувству долга советского воина.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allvintage.ru/uploads/posts/2012-07/1342777542_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1628800"/>
            <a:ext cx="3501621" cy="5010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46" name="Picture 2" descr="http://www.redavantgarde.com/i/content/269/1/38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628800"/>
            <a:ext cx="3600400" cy="5017979"/>
          </a:xfrm>
          <a:prstGeom prst="rect">
            <a:avLst/>
          </a:prstGeom>
          <a:noFill/>
        </p:spPr>
      </p:pic>
      <p:pic>
        <p:nvPicPr>
          <p:cNvPr id="57348" name="Picture 4" descr="http://img0.liveinternet.ru/images/attach/c/2/72/625/72625244_Irakliy_Moiseevich_Toidze_1.jpg"/>
          <p:cNvPicPr>
            <a:picLocks noChangeAspect="1" noChangeArrowheads="1"/>
          </p:cNvPicPr>
          <p:nvPr/>
        </p:nvPicPr>
        <p:blipFill>
          <a:blip r:embed="rId4" cstate="email"/>
          <a:srcRect b="16247"/>
          <a:stretch>
            <a:fillRect/>
          </a:stretch>
        </p:blipFill>
        <p:spPr bwMode="auto">
          <a:xfrm>
            <a:off x="7922332" y="0"/>
            <a:ext cx="1221668" cy="14847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20763"/>
          </a:xfrm>
        </p:spPr>
        <p:txBody>
          <a:bodyPr anchor="ctr">
            <a:normAutofit/>
          </a:bodyPr>
          <a:lstStyle/>
          <a:p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Тоидзе Ираклий Моисеевич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http://www.redavantgarde.com/i/content/269/1/big_36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268759"/>
            <a:ext cx="3528392" cy="4981259"/>
          </a:xfrm>
          <a:prstGeom prst="rect">
            <a:avLst/>
          </a:prstGeom>
          <a:noFill/>
        </p:spPr>
      </p:pic>
      <p:pic>
        <p:nvPicPr>
          <p:cNvPr id="58372" name="Picture 4" descr="http://www.redavantgarde.com/i/content/269/1/big_42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2060848"/>
            <a:ext cx="4559532" cy="3225869"/>
          </a:xfrm>
          <a:prstGeom prst="rect">
            <a:avLst/>
          </a:prstGeom>
          <a:noFill/>
        </p:spPr>
      </p:pic>
      <p:pic>
        <p:nvPicPr>
          <p:cNvPr id="58374" name="Picture 6" descr="http://www.redavantgarde.com/i/content/269/1/big_44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268760"/>
            <a:ext cx="3711568" cy="5021288"/>
          </a:xfrm>
          <a:prstGeom prst="rect">
            <a:avLst/>
          </a:prstGeom>
          <a:noFill/>
        </p:spPr>
      </p:pic>
      <p:pic>
        <p:nvPicPr>
          <p:cNvPr id="58376" name="Picture 8" descr="http://www.redavantgarde.com/i/content/269/1/big_336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67944" y="1916832"/>
            <a:ext cx="4694285" cy="3512890"/>
          </a:xfrm>
          <a:prstGeom prst="rect">
            <a:avLst/>
          </a:prstGeom>
          <a:noFill/>
        </p:spPr>
      </p:pic>
      <p:pic>
        <p:nvPicPr>
          <p:cNvPr id="58378" name="Picture 10" descr="http://www.redavantgarde.com/i/content/269/1/big_314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67944" y="692696"/>
            <a:ext cx="4926090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3491880" cy="1020762"/>
          </a:xfrm>
        </p:spPr>
        <p:txBody>
          <a:bodyPr anchor="ctr">
            <a:norm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Кукриниксы</a:t>
            </a:r>
            <a:endParaRPr lang="ru-RU" sz="4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4" name="Picture 4" descr="Портрет художников Кукрыниксов. 1958 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8264" y="0"/>
            <a:ext cx="1979712" cy="1463101"/>
          </a:xfrm>
          <a:prstGeom prst="rect">
            <a:avLst/>
          </a:prstGeom>
          <a:noFill/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347864" y="404664"/>
            <a:ext cx="380334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Куприянов Михаил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Васильевич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Крылов Порфирий Никитич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Соколов Николай Александрович </a:t>
            </a:r>
          </a:p>
        </p:txBody>
      </p:sp>
      <p:pic>
        <p:nvPicPr>
          <p:cNvPr id="56326" name="Picture 6" descr="http://www.9may.ru/images/galery/31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700808"/>
            <a:ext cx="3240360" cy="48605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55776" y="5877272"/>
            <a:ext cx="10791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1941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6328" name="Picture 8" descr="http://www.9may.ru/images/galery/31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39952" y="2708920"/>
            <a:ext cx="4286250" cy="280987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308304" y="4869160"/>
            <a:ext cx="10791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1941</a:t>
            </a:r>
            <a:endParaRPr lang="ru-RU" sz="36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" name="Picture 10" descr="http://www.9may.ru/images/galery/385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1628800"/>
            <a:ext cx="3600400" cy="500455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059832" y="1772816"/>
            <a:ext cx="79111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1942</a:t>
            </a:r>
            <a:endParaRPr lang="ru-RU" sz="20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" name="Picture 2" descr="http://www.9may.ru/images/galery/386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1484784"/>
            <a:ext cx="3600400" cy="518457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987824" y="4437112"/>
            <a:ext cx="79111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1943</a:t>
            </a:r>
            <a:endParaRPr lang="ru-RU" sz="20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Picture 4" descr="http://www.9may.ru/images/galery/385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39951" y="2708920"/>
            <a:ext cx="4349477" cy="288032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139952" y="5157192"/>
            <a:ext cx="79111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1943</a:t>
            </a:r>
            <a:endParaRPr lang="ru-RU" sz="20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" name="Picture 6" descr="http://www.9may.ru/images/galery/506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436096" y="1455509"/>
            <a:ext cx="3528392" cy="5402492"/>
          </a:xfrm>
          <a:prstGeom prst="rect">
            <a:avLst/>
          </a:prstGeom>
          <a:noFill/>
        </p:spPr>
      </p:pic>
      <p:pic>
        <p:nvPicPr>
          <p:cNvPr id="22" name="Picture 2" descr="http://www.9may.ru/images/galery/5064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1124744"/>
            <a:ext cx="2403881" cy="5733256"/>
          </a:xfrm>
          <a:prstGeom prst="rect">
            <a:avLst/>
          </a:prstGeom>
          <a:noFill/>
        </p:spPr>
      </p:pic>
      <p:pic>
        <p:nvPicPr>
          <p:cNvPr id="23" name="Picture 4" descr="http://www.9may.ru/images/galery/506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411760" y="1459561"/>
            <a:ext cx="3024336" cy="539844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1619672" y="6396335"/>
            <a:ext cx="7906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1945</a:t>
            </a:r>
            <a:endParaRPr lang="ru-RU" sz="24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572000" y="6396335"/>
            <a:ext cx="7906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1945</a:t>
            </a:r>
            <a:endParaRPr lang="ru-RU" sz="24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172400" y="6396335"/>
            <a:ext cx="7906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1945</a:t>
            </a:r>
            <a:endParaRPr lang="ru-RU" sz="24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2076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Плакаты обороны Ленинграда</a:t>
            </a:r>
            <a:endParaRPr lang="ru-RU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9may.ru/images/galery/13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412776"/>
            <a:ext cx="2798411" cy="3927594"/>
          </a:xfrm>
          <a:prstGeom prst="rect">
            <a:avLst/>
          </a:prstGeom>
          <a:noFill/>
        </p:spPr>
      </p:pic>
      <p:pic>
        <p:nvPicPr>
          <p:cNvPr id="2052" name="Picture 4" descr="http://www.9may.ru/images/galery/13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2132856"/>
            <a:ext cx="2980231" cy="3960440"/>
          </a:xfrm>
          <a:prstGeom prst="rect">
            <a:avLst/>
          </a:prstGeom>
          <a:noFill/>
        </p:spPr>
      </p:pic>
      <p:pic>
        <p:nvPicPr>
          <p:cNvPr id="2054" name="Picture 6" descr="http://www.9may.ru/images/galery/134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176" y="2852936"/>
            <a:ext cx="2781300" cy="381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4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Тема49</Template>
  <TotalTime>198</TotalTime>
  <Words>235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Тема49</vt:lpstr>
      <vt:lpstr>Плакаты Великой Отечественной войны</vt:lpstr>
      <vt:lpstr>Слайд 2</vt:lpstr>
      <vt:lpstr>Первый плакат  Великой Отечественной войны</vt:lpstr>
      <vt:lpstr>«ОКНА ТАСС»  БИЛИ НЕ В БРОВЬ, А В ГЛАЗ</vt:lpstr>
      <vt:lpstr>Слайд 5</vt:lpstr>
      <vt:lpstr>Тоидзе Ираклий Моисеевич</vt:lpstr>
      <vt:lpstr>Тоидзе Ираклий Моисеевич</vt:lpstr>
      <vt:lpstr>Кукриниксы</vt:lpstr>
      <vt:lpstr>Плакаты обороны Ленинграда</vt:lpstr>
      <vt:lpstr>Плакаты обороны Москвы</vt:lpstr>
      <vt:lpstr>Ополчение</vt:lpstr>
      <vt:lpstr>Партизаны</vt:lpstr>
      <vt:lpstr>Все для фронта, все для победы !!!</vt:lpstr>
      <vt:lpstr>Слайд 14</vt:lpstr>
      <vt:lpstr>Слайд 15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Плакаты Великой Отечественной войны</dc:title>
  <dc:creator>Sony</dc:creator>
  <cp:lastModifiedBy>Sony</cp:lastModifiedBy>
  <cp:revision>21</cp:revision>
  <dcterms:created xsi:type="dcterms:W3CDTF">2013-05-07T12:35:15Z</dcterms:created>
  <dcterms:modified xsi:type="dcterms:W3CDTF">2013-05-09T01:41:30Z</dcterms:modified>
</cp:coreProperties>
</file>