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3" r:id="rId4"/>
    <p:sldId id="257" r:id="rId5"/>
    <p:sldId id="264" r:id="rId6"/>
    <p:sldId id="265" r:id="rId7"/>
    <p:sldId id="258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6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518157-742C-4B17-B34D-AB291774729A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40084-3515-488C-A53B-C8F81DEEDC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518157-742C-4B17-B34D-AB291774729A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40084-3515-488C-A53B-C8F81DEEDC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518157-742C-4B17-B34D-AB291774729A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40084-3515-488C-A53B-C8F81DEEDC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518157-742C-4B17-B34D-AB291774729A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40084-3515-488C-A53B-C8F81DEEDC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518157-742C-4B17-B34D-AB291774729A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40084-3515-488C-A53B-C8F81DEEDC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518157-742C-4B17-B34D-AB291774729A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40084-3515-488C-A53B-C8F81DEEDC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518157-742C-4B17-B34D-AB291774729A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40084-3515-488C-A53B-C8F81DEEDC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518157-742C-4B17-B34D-AB291774729A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40084-3515-488C-A53B-C8F81DEEDC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518157-742C-4B17-B34D-AB291774729A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40084-3515-488C-A53B-C8F81DEEDC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518157-742C-4B17-B34D-AB291774729A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40084-3515-488C-A53B-C8F81DEEDC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518157-742C-4B17-B34D-AB291774729A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040084-3515-488C-A53B-C8F81DEEDC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A518157-742C-4B17-B34D-AB291774729A}" type="datetimeFigureOut">
              <a:rPr lang="ru-RU" smtClean="0"/>
              <a:pPr/>
              <a:t>26.09.2012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3040084-3515-488C-A53B-C8F81DEEDC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labirint.ru/series/13543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140408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Подготовка к ЕГЭ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5357826"/>
            <a:ext cx="7406640" cy="714380"/>
          </a:xfrm>
        </p:spPr>
        <p:txBody>
          <a:bodyPr/>
          <a:lstStyle/>
          <a:p>
            <a:pPr algn="ctr"/>
            <a:r>
              <a:rPr lang="ru-RU" dirty="0" smtClean="0"/>
              <a:t>Из опыта работы </a:t>
            </a:r>
            <a:r>
              <a:rPr lang="ru-RU" dirty="0" err="1" smtClean="0"/>
              <a:t>Куцапкиной</a:t>
            </a:r>
            <a:r>
              <a:rPr lang="ru-RU" dirty="0" smtClean="0"/>
              <a:t> Л.В.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Химические свойства: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/>
              <a:t>Реакция замещения </a:t>
            </a:r>
            <a:r>
              <a:rPr lang="ru-RU" sz="1800" dirty="0" smtClean="0"/>
              <a:t>( </a:t>
            </a:r>
            <a:r>
              <a:rPr lang="ru-RU" sz="1800" dirty="0" smtClean="0">
                <a:solidFill>
                  <a:srgbClr val="C00000"/>
                </a:solidFill>
              </a:rPr>
              <a:t>самая характерная</a:t>
            </a:r>
            <a:r>
              <a:rPr lang="ru-RU" sz="1800" dirty="0" smtClean="0"/>
              <a:t>)  (</a:t>
            </a:r>
            <a:r>
              <a:rPr lang="ru-RU" sz="1600" dirty="0" smtClean="0"/>
              <a:t>Галогенирование  на свету) (Нитрование- реакция Коновалова)</a:t>
            </a:r>
          </a:p>
          <a:p>
            <a:r>
              <a:rPr lang="ru-RU" sz="1800" b="1" dirty="0" smtClean="0"/>
              <a:t>Дегидрирование </a:t>
            </a:r>
            <a:r>
              <a:rPr lang="ru-RU" sz="1800" dirty="0" smtClean="0"/>
              <a:t>(</a:t>
            </a:r>
            <a:r>
              <a:rPr lang="ru-RU" sz="1600" dirty="0" smtClean="0"/>
              <a:t>получение ацетилена из метана, этилена из этана</a:t>
            </a:r>
            <a:r>
              <a:rPr lang="ru-RU" sz="1800" dirty="0" smtClean="0"/>
              <a:t>)</a:t>
            </a:r>
          </a:p>
          <a:p>
            <a:r>
              <a:rPr lang="ru-RU" sz="1800" b="1" dirty="0" smtClean="0"/>
              <a:t>Окисление </a:t>
            </a:r>
            <a:r>
              <a:rPr lang="ru-RU" sz="1800" b="1" dirty="0" err="1" smtClean="0"/>
              <a:t>каталитичкеское</a:t>
            </a:r>
            <a:r>
              <a:rPr lang="ru-RU" sz="1800" dirty="0" smtClean="0"/>
              <a:t> </a:t>
            </a:r>
            <a:r>
              <a:rPr lang="ru-RU" sz="1600" dirty="0" smtClean="0"/>
              <a:t>(метан может окислиться в метанол, </a:t>
            </a:r>
            <a:r>
              <a:rPr lang="ru-RU" sz="1600" dirty="0" err="1" smtClean="0"/>
              <a:t>метаналь</a:t>
            </a:r>
            <a:r>
              <a:rPr lang="ru-RU" sz="1600" dirty="0" smtClean="0"/>
              <a:t>, метановую кислоту) , (окисление бутана приводит к образованию </a:t>
            </a:r>
            <a:r>
              <a:rPr lang="ru-RU" sz="1600" dirty="0" err="1" smtClean="0"/>
              <a:t>этановой</a:t>
            </a:r>
            <a:r>
              <a:rPr lang="ru-RU" sz="1600" dirty="0" smtClean="0"/>
              <a:t> кислоты)</a:t>
            </a:r>
          </a:p>
          <a:p>
            <a:r>
              <a:rPr lang="ru-RU" sz="1800" b="1" dirty="0" smtClean="0"/>
              <a:t>Горение ( </a:t>
            </a:r>
            <a:r>
              <a:rPr lang="ru-RU" sz="1800" dirty="0" smtClean="0">
                <a:solidFill>
                  <a:srgbClr val="FF0000"/>
                </a:solidFill>
              </a:rPr>
              <a:t>получается СО2 и Н2О </a:t>
            </a:r>
            <a:r>
              <a:rPr lang="ru-RU" sz="1800" dirty="0" smtClean="0"/>
              <a:t>)</a:t>
            </a:r>
            <a:endParaRPr lang="ru-RU" sz="1800" b="1" dirty="0" smtClean="0"/>
          </a:p>
          <a:p>
            <a:r>
              <a:rPr lang="ru-RU" sz="1800" b="1" dirty="0" smtClean="0"/>
              <a:t>Изомеризация</a:t>
            </a:r>
          </a:p>
          <a:p>
            <a:r>
              <a:rPr lang="ru-RU" sz="1800" b="1" dirty="0" smtClean="0"/>
              <a:t>Ароматизация</a:t>
            </a:r>
          </a:p>
          <a:p>
            <a:r>
              <a:rPr lang="ru-RU" sz="1800" b="1" dirty="0" smtClean="0"/>
              <a:t>Разложение</a:t>
            </a:r>
          </a:p>
          <a:p>
            <a:r>
              <a:rPr lang="ru-RU" sz="1800" b="1" dirty="0" smtClean="0"/>
              <a:t>Крекинг</a:t>
            </a:r>
          </a:p>
          <a:p>
            <a:r>
              <a:rPr lang="ru-RU" sz="1800" b="1" dirty="0" smtClean="0"/>
              <a:t>Конверсия метана  </a:t>
            </a:r>
            <a:r>
              <a:rPr lang="ru-RU" sz="1600" dirty="0" smtClean="0"/>
              <a:t>в присутствии кат. </a:t>
            </a:r>
            <a:r>
              <a:rPr lang="ru-RU" sz="1800" b="1" dirty="0" smtClean="0"/>
              <a:t>(</a:t>
            </a:r>
            <a:r>
              <a:rPr lang="en-US" sz="1600" dirty="0" smtClean="0">
                <a:solidFill>
                  <a:srgbClr val="FF0000"/>
                </a:solidFill>
              </a:rPr>
              <a:t>CH</a:t>
            </a:r>
            <a:r>
              <a:rPr lang="en-US" sz="1600" baseline="-25000" dirty="0" smtClean="0">
                <a:solidFill>
                  <a:srgbClr val="FF0000"/>
                </a:solidFill>
              </a:rPr>
              <a:t>4</a:t>
            </a:r>
            <a:r>
              <a:rPr lang="en-US" sz="1600" dirty="0" smtClean="0">
                <a:solidFill>
                  <a:srgbClr val="FF0000"/>
                </a:solidFill>
              </a:rPr>
              <a:t> + H</a:t>
            </a:r>
            <a:r>
              <a:rPr lang="en-US" sz="1600" baseline="-25000" dirty="0" smtClean="0">
                <a:solidFill>
                  <a:srgbClr val="FF0000"/>
                </a:solidFill>
              </a:rPr>
              <a:t>2</a:t>
            </a:r>
            <a:r>
              <a:rPr lang="en-US" sz="1600" dirty="0" smtClean="0">
                <a:solidFill>
                  <a:srgbClr val="FF0000"/>
                </a:solidFill>
              </a:rPr>
              <a:t>O → CO + 3H</a:t>
            </a:r>
            <a:r>
              <a:rPr lang="en-US" sz="1600" baseline="-25000" dirty="0" smtClean="0">
                <a:solidFill>
                  <a:srgbClr val="FF0000"/>
                </a:solidFill>
              </a:rPr>
              <a:t>2</a:t>
            </a:r>
            <a:r>
              <a:rPr lang="ru-RU" sz="1800" baseline="-25000" dirty="0" smtClean="0"/>
              <a:t>)</a:t>
            </a:r>
            <a:r>
              <a:rPr lang="en-US" sz="1800" dirty="0" smtClean="0"/>
              <a:t>.</a:t>
            </a:r>
            <a:r>
              <a:rPr lang="ru-RU" sz="1800" dirty="0" smtClean="0"/>
              <a:t> </a:t>
            </a:r>
            <a:r>
              <a:rPr lang="ru-RU" sz="1600" dirty="0" smtClean="0"/>
              <a:t>Продукт этой реакции (смесь </a:t>
            </a:r>
            <a:r>
              <a:rPr lang="ru-RU" sz="1600" dirty="0" smtClean="0">
                <a:solidFill>
                  <a:srgbClr val="FF0000"/>
                </a:solidFill>
              </a:rPr>
              <a:t>CO и H</a:t>
            </a:r>
            <a:r>
              <a:rPr lang="ru-RU" sz="1600" baseline="-25000" dirty="0" smtClean="0">
                <a:solidFill>
                  <a:srgbClr val="FF0000"/>
                </a:solidFill>
              </a:rPr>
              <a:t>2</a:t>
            </a:r>
            <a:r>
              <a:rPr lang="ru-RU" sz="1600" dirty="0" smtClean="0"/>
              <a:t>) называется </a:t>
            </a:r>
            <a:r>
              <a:rPr lang="ru-RU" sz="1600" dirty="0" smtClean="0">
                <a:solidFill>
                  <a:srgbClr val="FF0000"/>
                </a:solidFill>
              </a:rPr>
              <a:t>«</a:t>
            </a:r>
            <a:r>
              <a:rPr lang="ru-RU" sz="1600" dirty="0" err="1" smtClean="0">
                <a:solidFill>
                  <a:srgbClr val="FF0000"/>
                </a:solidFill>
              </a:rPr>
              <a:t>синтез-газом</a:t>
            </a:r>
            <a:r>
              <a:rPr lang="ru-RU" sz="1600" dirty="0" smtClean="0">
                <a:solidFill>
                  <a:srgbClr val="FF0000"/>
                </a:solidFill>
              </a:rPr>
              <a:t>».</a:t>
            </a:r>
            <a:endParaRPr lang="ru-RU" sz="1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1800" b="1" dirty="0" smtClean="0"/>
              <a:t>     </a:t>
            </a:r>
            <a:endParaRPr lang="ru-RU" sz="1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44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Работа с блоком    </a:t>
            </a:r>
            <a:r>
              <a:rPr lang="ru-RU" sz="7200" b="1" u="sng" dirty="0" smtClean="0">
                <a:solidFill>
                  <a:srgbClr val="FF0000"/>
                </a:solidFill>
              </a:rPr>
              <a:t>в </a:t>
            </a:r>
            <a:r>
              <a:rPr lang="ru-RU" sz="49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</a:t>
            </a:r>
            <a:r>
              <a:rPr lang="ru-RU" sz="7200" b="1" u="sng" dirty="0" smtClean="0">
                <a:solidFill>
                  <a:srgbClr val="FF0000"/>
                </a:solidFill>
              </a:rPr>
              <a:t> с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410092"/>
          </a:xfrm>
        </p:spPr>
        <p:txBody>
          <a:bodyPr>
            <a:normAutofit fontScale="25000" lnSpcReduction="20000"/>
          </a:bodyPr>
          <a:lstStyle/>
          <a:p>
            <a:r>
              <a:rPr lang="ru-RU" sz="9600" dirty="0" smtClean="0"/>
              <a:t>Отработка заданий В1, затем В2 и т.д.</a:t>
            </a:r>
          </a:p>
          <a:p>
            <a:r>
              <a:rPr lang="ru-RU" sz="9600" dirty="0" smtClean="0"/>
              <a:t>Работа с тестами  (В1 - В10 )</a:t>
            </a:r>
          </a:p>
          <a:p>
            <a:r>
              <a:rPr lang="ru-RU" sz="9600" dirty="0" smtClean="0"/>
              <a:t>Объединение блоков А и В</a:t>
            </a:r>
          </a:p>
          <a:p>
            <a:r>
              <a:rPr lang="ru-RU" sz="9600" dirty="0" smtClean="0"/>
              <a:t>Работа с блоком С (начиная с марта)</a:t>
            </a:r>
          </a:p>
          <a:p>
            <a:r>
              <a:rPr lang="ru-RU" sz="9600" dirty="0" smtClean="0"/>
              <a:t>Занятия </a:t>
            </a:r>
            <a:r>
              <a:rPr lang="ru-RU" sz="9600" dirty="0" smtClean="0"/>
              <a:t>с учащимися по 4 часа в неделю</a:t>
            </a:r>
          </a:p>
          <a:p>
            <a:endParaRPr lang="ru-RU" sz="9600" dirty="0" smtClean="0"/>
          </a:p>
          <a:p>
            <a:endParaRPr lang="ru-RU" sz="9600" dirty="0" smtClean="0"/>
          </a:p>
          <a:p>
            <a:pPr>
              <a:buNone/>
            </a:pPr>
            <a:endParaRPr lang="ru-RU" sz="9600" dirty="0" smtClean="0"/>
          </a:p>
          <a:p>
            <a:endParaRPr lang="ru-RU" dirty="0" smtClean="0"/>
          </a:p>
          <a:p>
            <a:pPr>
              <a:buNone/>
            </a:pPr>
            <a:endParaRPr lang="ru-RU" sz="112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112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112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11200" dirty="0" smtClean="0">
                <a:solidFill>
                  <a:srgbClr val="0070C0"/>
                </a:solidFill>
              </a:rPr>
              <a:t> </a:t>
            </a:r>
            <a:r>
              <a:rPr lang="ru-RU" sz="11200" dirty="0" smtClean="0">
                <a:solidFill>
                  <a:srgbClr val="0070C0"/>
                </a:solidFill>
              </a:rPr>
              <a:t>                            </a:t>
            </a:r>
            <a:r>
              <a:rPr lang="ru-RU" sz="11200" dirty="0" smtClean="0">
                <a:solidFill>
                  <a:srgbClr val="0070C0"/>
                </a:solidFill>
              </a:rPr>
              <a:t>Спасибо </a:t>
            </a:r>
            <a:r>
              <a:rPr lang="ru-RU" sz="11200" dirty="0" smtClean="0">
                <a:solidFill>
                  <a:srgbClr val="0070C0"/>
                </a:solidFill>
              </a:rPr>
              <a:t>за внимание. Удачи!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Users\User\Desktop\x_ba31210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5450" y="3429000"/>
            <a:ext cx="6519888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                                          </a:t>
            </a:r>
            <a:r>
              <a:rPr lang="ru-RU" sz="6700" i="1" dirty="0" smtClean="0">
                <a:solidFill>
                  <a:srgbClr val="FF0000"/>
                </a:solidFill>
              </a:rPr>
              <a:t>О</a:t>
            </a:r>
            <a:r>
              <a:rPr lang="ru-RU" i="1" dirty="0" smtClean="0">
                <a:solidFill>
                  <a:srgbClr val="FF0000"/>
                </a:solidFill>
              </a:rPr>
              <a:t> …   </a:t>
            </a:r>
            <a:r>
              <a:rPr lang="ru-RU" sz="6000" i="1" dirty="0" smtClean="0">
                <a:solidFill>
                  <a:srgbClr val="FF0000"/>
                </a:solidFill>
              </a:rPr>
              <a:t>У</a:t>
            </a:r>
            <a:r>
              <a:rPr lang="ru-RU" i="1" dirty="0" smtClean="0">
                <a:solidFill>
                  <a:srgbClr val="FF0000"/>
                </a:solidFill>
              </a:rPr>
              <a:t>ЖАС!!!</a:t>
            </a:r>
            <a:endParaRPr lang="ru-RU" i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eg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1714488"/>
            <a:ext cx="6429420" cy="4429156"/>
          </a:xfrm>
        </p:spPr>
      </p:pic>
      <p:pic>
        <p:nvPicPr>
          <p:cNvPr id="1027" name="Picture 3" descr="C:\Users\User\Desktop\1726534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214290"/>
            <a:ext cx="2000264" cy="13573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Результаты экзамена в 2011  г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Калинина Екатерина -</a:t>
            </a:r>
            <a:r>
              <a:rPr lang="ru-RU" b="1" dirty="0" smtClean="0"/>
              <a:t>74 балла</a:t>
            </a: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85728"/>
            <a:ext cx="7498080" cy="1143000"/>
          </a:xfrm>
        </p:spPr>
        <p:txBody>
          <a:bodyPr>
            <a:normAutofit/>
          </a:bodyPr>
          <a:lstStyle/>
          <a:p>
            <a:r>
              <a:rPr lang="ru-RU" sz="40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Результаты экзамена в 2012 г</a:t>
            </a:r>
            <a:endParaRPr lang="ru-RU" sz="4000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Ямщикова</a:t>
            </a:r>
            <a:r>
              <a:rPr lang="ru-RU" dirty="0" smtClean="0"/>
              <a:t> Екатерина – 50 баллов</a:t>
            </a:r>
          </a:p>
          <a:p>
            <a:r>
              <a:rPr lang="ru-RU" dirty="0" smtClean="0"/>
              <a:t>Афанасьев Александр – 52 балла</a:t>
            </a:r>
          </a:p>
          <a:p>
            <a:r>
              <a:rPr lang="ru-RU" dirty="0" err="1" smtClean="0"/>
              <a:t>Куцапкина</a:t>
            </a:r>
            <a:r>
              <a:rPr lang="ru-RU" dirty="0" smtClean="0"/>
              <a:t> Валентина – 54 балла</a:t>
            </a:r>
          </a:p>
          <a:p>
            <a:r>
              <a:rPr lang="ru-RU" dirty="0" smtClean="0"/>
              <a:t>Созинов Павел – 66 баллов</a:t>
            </a:r>
          </a:p>
          <a:p>
            <a:r>
              <a:rPr lang="ru-RU" dirty="0" smtClean="0"/>
              <a:t>Иванова Екатерина – 67 баллов</a:t>
            </a:r>
          </a:p>
          <a:p>
            <a:r>
              <a:rPr lang="ru-RU" dirty="0" smtClean="0"/>
              <a:t>Лукьянов Станислав – 69 баллов</a:t>
            </a:r>
          </a:p>
          <a:p>
            <a:endParaRPr lang="ru-RU" dirty="0" smtClean="0"/>
          </a:p>
          <a:p>
            <a:r>
              <a:rPr lang="ru-RU" b="1" dirty="0" smtClean="0"/>
              <a:t>Средний балл- 59,5</a:t>
            </a: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Результаты по блокам: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85926"/>
            <a:ext cx="7498080" cy="4462474"/>
          </a:xfrm>
        </p:spPr>
        <p:txBody>
          <a:bodyPr/>
          <a:lstStyle/>
          <a:p>
            <a:r>
              <a:rPr lang="ru-RU" dirty="0" smtClean="0"/>
              <a:t>Блок А </a:t>
            </a:r>
            <a:r>
              <a:rPr lang="ru-RU" sz="1800" dirty="0" smtClean="0"/>
              <a:t>(нет </a:t>
            </a:r>
            <a:r>
              <a:rPr lang="ru-RU" sz="1800" dirty="0" err="1" smtClean="0"/>
              <a:t>ошибок-Созинов</a:t>
            </a:r>
            <a:r>
              <a:rPr lang="ru-RU" sz="1800" dirty="0" smtClean="0"/>
              <a:t> П., </a:t>
            </a:r>
            <a:r>
              <a:rPr lang="ru-RU" sz="2400" dirty="0" smtClean="0"/>
              <a:t>1</a:t>
            </a:r>
            <a:r>
              <a:rPr lang="ru-RU" sz="1800" dirty="0" smtClean="0"/>
              <a:t> ошибка- Лукьянов С.,                           </a:t>
            </a:r>
            <a:r>
              <a:rPr lang="ru-RU" sz="2400" dirty="0" smtClean="0"/>
              <a:t>2</a:t>
            </a:r>
            <a:r>
              <a:rPr lang="ru-RU" sz="1800" dirty="0" smtClean="0"/>
              <a:t> ошибки     –Иванова Е.)</a:t>
            </a:r>
          </a:p>
          <a:p>
            <a:r>
              <a:rPr lang="ru-RU" dirty="0" smtClean="0"/>
              <a:t>Блок В  </a:t>
            </a:r>
            <a:r>
              <a:rPr lang="ru-RU" sz="1800" dirty="0" smtClean="0"/>
              <a:t>(нет ошибок- Лукьянов С., 1 ошибка- Созинов П.,                           2 ошибки     –Иванова Е.) </a:t>
            </a:r>
          </a:p>
          <a:p>
            <a:r>
              <a:rPr lang="ru-RU" dirty="0" smtClean="0"/>
              <a:t>Блок С  </a:t>
            </a:r>
            <a:r>
              <a:rPr lang="ru-RU" sz="1800" dirty="0" smtClean="0"/>
              <a:t>(Лукьянов С, Иванова Н., Созинов П.,  </a:t>
            </a:r>
            <a:r>
              <a:rPr lang="ru-RU" sz="1800" dirty="0" err="1" smtClean="0"/>
              <a:t>Куцапкина</a:t>
            </a:r>
            <a:r>
              <a:rPr lang="ru-RU" sz="1800" dirty="0" smtClean="0"/>
              <a:t> В.,  выполняли задания; остальные не приступали к выполнению </a:t>
            </a:r>
          </a:p>
          <a:p>
            <a:pPr>
              <a:buNone/>
            </a:pPr>
            <a:r>
              <a:rPr lang="ru-RU" sz="1800" dirty="0" smtClean="0"/>
              <a:t>       заданий )</a:t>
            </a:r>
          </a:p>
          <a:p>
            <a:endParaRPr lang="ru-RU" sz="1800" dirty="0" smtClean="0"/>
          </a:p>
          <a:p>
            <a:pPr>
              <a:buNone/>
            </a:pPr>
            <a:r>
              <a:rPr lang="ru-RU" dirty="0" smtClean="0"/>
              <a:t>                   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Используемая 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подготовке  к экзамену учащиеся использовали только один учебник-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1600" b="1" dirty="0" smtClean="0"/>
              <a:t>О.С.Габриелян, И.Г.Остроумов: </a:t>
            </a:r>
          </a:p>
          <a:p>
            <a:pPr>
              <a:buNone/>
            </a:pPr>
            <a:r>
              <a:rPr lang="ru-RU" sz="1600" dirty="0" smtClean="0">
                <a:hlinkClick r:id="rId2"/>
              </a:rPr>
              <a:t>      Выпускной/вступительный экзамен</a:t>
            </a:r>
            <a:endParaRPr lang="ru-RU" sz="1600" b="1" dirty="0" smtClean="0"/>
          </a:p>
          <a:p>
            <a:pPr>
              <a:buNone/>
            </a:pPr>
            <a:r>
              <a:rPr lang="ru-RU" sz="1600" b="1" dirty="0" smtClean="0"/>
              <a:t>                             Химия.</a:t>
            </a:r>
          </a:p>
          <a:p>
            <a:pPr>
              <a:buNone/>
            </a:pPr>
            <a:r>
              <a:rPr lang="ru-RU" sz="1600" b="1" dirty="0" smtClean="0"/>
              <a:t> (Материалы для подготовки к единому </a:t>
            </a:r>
          </a:p>
          <a:p>
            <a:pPr>
              <a:buNone/>
            </a:pPr>
            <a:r>
              <a:rPr lang="ru-RU" sz="1600" b="1" dirty="0" smtClean="0"/>
              <a:t>государственному экзамену и</a:t>
            </a:r>
          </a:p>
          <a:p>
            <a:pPr>
              <a:buNone/>
            </a:pPr>
            <a:r>
              <a:rPr lang="ru-RU" sz="1600" b="1" dirty="0" smtClean="0"/>
              <a:t> вступит. экзаменам)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Users\User\Desktop\bi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2857496"/>
            <a:ext cx="2095500" cy="3357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Работа с блоком    </a:t>
            </a:r>
            <a:r>
              <a:rPr lang="ru-RU" sz="6000" b="1" u="sng" dirty="0" smtClean="0">
                <a:solidFill>
                  <a:srgbClr val="FF0000"/>
                </a:solidFill>
              </a:rPr>
              <a:t>А</a:t>
            </a:r>
            <a:endParaRPr lang="ru-RU" sz="6000" b="1" u="sng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Знакомство с кодификатором</a:t>
            </a:r>
          </a:p>
          <a:p>
            <a:r>
              <a:rPr lang="ru-RU" dirty="0" smtClean="0"/>
              <a:t> Краткая беседа по теме</a:t>
            </a:r>
          </a:p>
          <a:p>
            <a:r>
              <a:rPr lang="ru-RU" dirty="0" smtClean="0"/>
              <a:t> Выдача готовых конспектов для  подготовки</a:t>
            </a:r>
          </a:p>
          <a:p>
            <a:r>
              <a:rPr lang="ru-RU" dirty="0" smtClean="0"/>
              <a:t> Выполнение тренировочных тестов</a:t>
            </a:r>
          </a:p>
          <a:p>
            <a:r>
              <a:rPr lang="ru-RU" dirty="0" smtClean="0"/>
              <a:t> В случае неудачного выполнения- возврат к теории</a:t>
            </a:r>
          </a:p>
          <a:p>
            <a:r>
              <a:rPr lang="ru-RU" dirty="0" smtClean="0"/>
              <a:t> Периодическое повторение темы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Пример конспекта для подготовки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Тема « </a:t>
            </a:r>
            <a:r>
              <a:rPr lang="ru-RU" b="1" dirty="0" err="1" smtClean="0">
                <a:solidFill>
                  <a:srgbClr val="FF0000"/>
                </a:solidFill>
              </a:rPr>
              <a:t>Алканы</a:t>
            </a:r>
            <a:r>
              <a:rPr lang="ru-RU" b="1" dirty="0" smtClean="0">
                <a:solidFill>
                  <a:srgbClr val="FF0000"/>
                </a:solidFill>
              </a:rPr>
              <a:t>»</a:t>
            </a:r>
          </a:p>
          <a:p>
            <a:r>
              <a:rPr lang="ru-RU" sz="2400" b="1" dirty="0" smtClean="0"/>
              <a:t>Строение</a:t>
            </a:r>
            <a:r>
              <a:rPr lang="ru-RU" dirty="0" smtClean="0"/>
              <a:t> (</a:t>
            </a:r>
            <a:r>
              <a:rPr lang="en-US" sz="2000" dirty="0" smtClean="0"/>
              <a:t>sp3-</a:t>
            </a:r>
            <a:r>
              <a:rPr lang="ru-RU" sz="2000" dirty="0" smtClean="0"/>
              <a:t>гибридизация, вал. угол 109 градусов,28 минут, длина связи 0.154 </a:t>
            </a:r>
            <a:r>
              <a:rPr lang="ru-RU" sz="2000" dirty="0" err="1" smtClean="0"/>
              <a:t>нм,строение</a:t>
            </a:r>
            <a:r>
              <a:rPr lang="ru-RU" sz="2000" dirty="0" smtClean="0"/>
              <a:t> тетраэдрическое)</a:t>
            </a:r>
          </a:p>
          <a:p>
            <a:r>
              <a:rPr lang="ru-RU" sz="2000" b="1" dirty="0" smtClean="0"/>
              <a:t>Физ.свойства (</a:t>
            </a:r>
            <a:r>
              <a:rPr lang="ru-RU" sz="2000" dirty="0" err="1" smtClean="0"/>
              <a:t>алканы</a:t>
            </a:r>
            <a:r>
              <a:rPr lang="ru-RU" sz="2000" dirty="0" smtClean="0"/>
              <a:t> с CH</a:t>
            </a:r>
            <a:r>
              <a:rPr lang="ru-RU" sz="2000" baseline="-25000" dirty="0" smtClean="0"/>
              <a:t>4</a:t>
            </a:r>
            <a:r>
              <a:rPr lang="ru-RU" sz="2000" dirty="0" smtClean="0"/>
              <a:t> до C</a:t>
            </a:r>
            <a:r>
              <a:rPr lang="ru-RU" sz="2000" baseline="-25000" dirty="0" smtClean="0"/>
              <a:t>4</a:t>
            </a:r>
            <a:r>
              <a:rPr lang="ru-RU" sz="2000" dirty="0" smtClean="0"/>
              <a:t>H</a:t>
            </a:r>
            <a:r>
              <a:rPr lang="ru-RU" sz="2000" baseline="-25000" dirty="0" smtClean="0"/>
              <a:t>10</a:t>
            </a:r>
            <a:r>
              <a:rPr lang="ru-RU" sz="2000" dirty="0" smtClean="0"/>
              <a:t> — газы; с C</a:t>
            </a:r>
            <a:r>
              <a:rPr lang="ru-RU" sz="2000" baseline="-25000" dirty="0" smtClean="0"/>
              <a:t>5</a:t>
            </a:r>
            <a:r>
              <a:rPr lang="ru-RU" sz="2000" dirty="0" smtClean="0"/>
              <a:t>H</a:t>
            </a:r>
            <a:r>
              <a:rPr lang="ru-RU" sz="2000" baseline="-25000" dirty="0" smtClean="0"/>
              <a:t>12</a:t>
            </a:r>
            <a:r>
              <a:rPr lang="ru-RU" sz="2000" dirty="0" smtClean="0"/>
              <a:t> до C</a:t>
            </a:r>
            <a:r>
              <a:rPr lang="ru-RU" sz="2000" baseline="-25000" dirty="0" smtClean="0"/>
              <a:t>15</a:t>
            </a:r>
            <a:r>
              <a:rPr lang="ru-RU" sz="2000" dirty="0" smtClean="0"/>
              <a:t>H</a:t>
            </a:r>
            <a:r>
              <a:rPr lang="ru-RU" sz="2000" baseline="-25000" dirty="0" smtClean="0"/>
              <a:t>32</a:t>
            </a:r>
            <a:r>
              <a:rPr lang="ru-RU" sz="2000" dirty="0" smtClean="0"/>
              <a:t> — жидкости; с C</a:t>
            </a:r>
            <a:r>
              <a:rPr lang="ru-RU" sz="2000" baseline="-25000" dirty="0" smtClean="0"/>
              <a:t>16</a:t>
            </a:r>
            <a:r>
              <a:rPr lang="ru-RU" sz="2000" dirty="0" smtClean="0"/>
              <a:t>H</a:t>
            </a:r>
            <a:r>
              <a:rPr lang="ru-RU" sz="2000" baseline="-25000" dirty="0" smtClean="0"/>
              <a:t>34</a:t>
            </a:r>
            <a:r>
              <a:rPr lang="ru-RU" sz="2000" dirty="0" smtClean="0"/>
              <a:t> — твёрдые вещества. </a:t>
            </a:r>
          </a:p>
          <a:p>
            <a:pPr>
              <a:buNone/>
            </a:pPr>
            <a:r>
              <a:rPr lang="ru-RU" sz="2000" dirty="0" err="1" smtClean="0"/>
              <a:t>Алканы</a:t>
            </a:r>
            <a:r>
              <a:rPr lang="ru-RU" sz="2000" dirty="0" smtClean="0"/>
              <a:t> — неполярные соединения и трудно поляризуемые. Они легче воды и в ней практически не растворяются. Не растворяются также в других растворителях с высокой полярностью. Жидкие </a:t>
            </a:r>
            <a:r>
              <a:rPr lang="ru-RU" sz="2000" dirty="0" err="1" smtClean="0"/>
              <a:t>алканы</a:t>
            </a:r>
            <a:r>
              <a:rPr lang="ru-RU" sz="2000" dirty="0" smtClean="0"/>
              <a:t> — хорошие растворители для многих органических веществ. </a:t>
            </a:r>
          </a:p>
          <a:p>
            <a:pPr>
              <a:buNone/>
            </a:pPr>
            <a:r>
              <a:rPr lang="ru-RU" sz="2000" dirty="0" smtClean="0"/>
              <a:t>Метан и этан, а также высшие </a:t>
            </a:r>
            <a:r>
              <a:rPr lang="ru-RU" sz="2000" dirty="0" err="1" smtClean="0"/>
              <a:t>алканы</a:t>
            </a:r>
            <a:r>
              <a:rPr lang="ru-RU" sz="2000" dirty="0" smtClean="0"/>
              <a:t> не имеют запаха, но среди других легколетучих низших углеводородов встречаются соединения, обладающие слабым запахом. </a:t>
            </a:r>
          </a:p>
          <a:p>
            <a:pPr>
              <a:buNone/>
            </a:pPr>
            <a:r>
              <a:rPr lang="ru-RU" sz="2000" dirty="0" err="1" smtClean="0"/>
              <a:t>Алканы</a:t>
            </a:r>
            <a:r>
              <a:rPr lang="ru-RU" sz="2000" dirty="0" smtClean="0"/>
              <a:t> — горючие вещества. Метан горит бесцветным пламенем.) </a:t>
            </a:r>
          </a:p>
          <a:p>
            <a:endParaRPr lang="ru-RU" sz="2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Получение </a:t>
            </a:r>
            <a:r>
              <a:rPr lang="ru-RU" sz="2800" dirty="0" err="1" smtClean="0"/>
              <a:t>алканов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b="1" dirty="0" smtClean="0"/>
              <a:t>Выделение из природного сырья</a:t>
            </a:r>
          </a:p>
          <a:p>
            <a:pPr>
              <a:buNone/>
            </a:pPr>
            <a:r>
              <a:rPr lang="ru-RU" sz="1600" b="1" dirty="0" smtClean="0"/>
              <a:t>Гидрирование </a:t>
            </a:r>
            <a:r>
              <a:rPr lang="ru-RU" sz="1600" b="1" dirty="0" err="1" smtClean="0"/>
              <a:t>алкенов</a:t>
            </a:r>
            <a:endParaRPr lang="ru-RU" sz="1600" b="1" dirty="0" smtClean="0"/>
          </a:p>
          <a:p>
            <a:pPr>
              <a:buNone/>
            </a:pPr>
            <a:r>
              <a:rPr lang="ru-RU" sz="1600" b="1" dirty="0" smtClean="0"/>
              <a:t>Щелочной гидролиз солей карбоновых кислот </a:t>
            </a:r>
          </a:p>
          <a:p>
            <a:pPr>
              <a:buNone/>
            </a:pPr>
            <a:r>
              <a:rPr lang="ru-RU" sz="1600" b="1" dirty="0" smtClean="0"/>
              <a:t>Синтез </a:t>
            </a:r>
            <a:r>
              <a:rPr lang="ru-RU" sz="1600" b="1" dirty="0" err="1" smtClean="0"/>
              <a:t>Вюрца</a:t>
            </a:r>
            <a:endParaRPr lang="ru-RU" sz="1600" b="1" dirty="0" smtClean="0"/>
          </a:p>
          <a:p>
            <a:pPr>
              <a:buNone/>
            </a:pPr>
            <a:r>
              <a:rPr lang="ru-RU" sz="1600" b="1" dirty="0" smtClean="0"/>
              <a:t>Гидролиз карбидов </a:t>
            </a:r>
            <a:r>
              <a:rPr lang="ru-RU" sz="1600" dirty="0" smtClean="0">
                <a:solidFill>
                  <a:srgbClr val="FF0000"/>
                </a:solidFill>
              </a:rPr>
              <a:t>.   Знать:       </a:t>
            </a:r>
            <a:r>
              <a:rPr lang="en-US" sz="1600" b="1" dirty="0" smtClean="0"/>
              <a:t>Al</a:t>
            </a:r>
            <a:r>
              <a:rPr lang="en-US" sz="1600" b="1" baseline="-25000" dirty="0" smtClean="0"/>
              <a:t>4</a:t>
            </a:r>
            <a:r>
              <a:rPr lang="en-US" sz="1600" b="1" dirty="0" smtClean="0"/>
              <a:t>C</a:t>
            </a:r>
            <a:r>
              <a:rPr lang="en-US" sz="1600" b="1" baseline="-25000" dirty="0" smtClean="0"/>
              <a:t>3</a:t>
            </a:r>
            <a:r>
              <a:rPr lang="en-US" sz="1600" b="1" dirty="0" smtClean="0"/>
              <a:t> + 12H</a:t>
            </a:r>
            <a:r>
              <a:rPr lang="en-US" sz="1600" b="1" baseline="-25000" dirty="0" smtClean="0"/>
              <a:t>2</a:t>
            </a:r>
            <a:r>
              <a:rPr lang="en-US" sz="1600" b="1" dirty="0" smtClean="0"/>
              <a:t>O -&gt; 3CH</a:t>
            </a:r>
            <a:r>
              <a:rPr lang="en-US" sz="1600" b="1" baseline="-25000" dirty="0" smtClean="0"/>
              <a:t>4</a:t>
            </a:r>
            <a:r>
              <a:rPr lang="en-US" sz="1600" b="1" dirty="0" smtClean="0"/>
              <a:t> + 4Al(OH</a:t>
            </a:r>
            <a:r>
              <a:rPr lang="en-US" sz="1600" b="1" baseline="-25000" dirty="0" smtClean="0"/>
              <a:t>3</a:t>
            </a:r>
            <a:r>
              <a:rPr lang="en-US" sz="1600" b="1" dirty="0" smtClean="0"/>
              <a:t>)</a:t>
            </a: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Изомерия:</a:t>
            </a:r>
          </a:p>
          <a:p>
            <a:pPr>
              <a:buNone/>
            </a:pPr>
            <a:r>
              <a:rPr lang="ru-RU" sz="1800" b="1" dirty="0" smtClean="0"/>
              <a:t>Для </a:t>
            </a:r>
            <a:r>
              <a:rPr lang="ru-RU" sz="1800" b="1" dirty="0" err="1" smtClean="0"/>
              <a:t>алканов</a:t>
            </a:r>
            <a:r>
              <a:rPr lang="ru-RU" sz="1800" b="1" dirty="0" smtClean="0"/>
              <a:t> характерен самый простой вид изомерии — структурная изомерия</a:t>
            </a:r>
            <a:r>
              <a:rPr lang="ru-RU" sz="1800" dirty="0" smtClean="0"/>
              <a:t>. </a:t>
            </a:r>
            <a:endParaRPr lang="ru-RU" sz="18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86</TotalTime>
  <Words>422</Words>
  <Application>Microsoft Office PowerPoint</Application>
  <PresentationFormat>Экран (4:3)</PresentationFormat>
  <Paragraphs>85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Подготовка к ЕГЭ</vt:lpstr>
      <vt:lpstr>                                          О …   УЖАС!!!</vt:lpstr>
      <vt:lpstr>Результаты экзамена в 2011  г</vt:lpstr>
      <vt:lpstr>Результаты экзамена в 2012 г</vt:lpstr>
      <vt:lpstr>Результаты по блокам:</vt:lpstr>
      <vt:lpstr>Используемая литература</vt:lpstr>
      <vt:lpstr>Работа с блоком    А</vt:lpstr>
      <vt:lpstr>Пример конспекта для подготовки</vt:lpstr>
      <vt:lpstr>Получение алканов:</vt:lpstr>
      <vt:lpstr>Химические свойства:</vt:lpstr>
      <vt:lpstr>Работа с блоком    в и с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ЕГЭ</dc:title>
  <dc:creator>User</dc:creator>
  <cp:lastModifiedBy>User</cp:lastModifiedBy>
  <cp:revision>12</cp:revision>
  <dcterms:created xsi:type="dcterms:W3CDTF">2012-09-25T19:19:09Z</dcterms:created>
  <dcterms:modified xsi:type="dcterms:W3CDTF">2012-09-25T21:19:15Z</dcterms:modified>
</cp:coreProperties>
</file>