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6"/>
  </p:notesMasterIdLst>
  <p:sldIdLst>
    <p:sldId id="256" r:id="rId2"/>
    <p:sldId id="266" r:id="rId3"/>
    <p:sldId id="269" r:id="rId4"/>
    <p:sldId id="272" r:id="rId5"/>
    <p:sldId id="257" r:id="rId6"/>
    <p:sldId id="258" r:id="rId7"/>
    <p:sldId id="259" r:id="rId8"/>
    <p:sldId id="260" r:id="rId9"/>
    <p:sldId id="268" r:id="rId10"/>
    <p:sldId id="261" r:id="rId11"/>
    <p:sldId id="262" r:id="rId12"/>
    <p:sldId id="263" r:id="rId13"/>
    <p:sldId id="271" r:id="rId14"/>
    <p:sldId id="26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7.wmf"/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D8822-37FD-4360-959E-417A17B3DCAF}" type="datetimeFigureOut">
              <a:rPr lang="ru-RU" smtClean="0"/>
              <a:t>14.05.2012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B6BD47-9F12-4F8A-BA85-E2D6A1BD423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C272EF-3150-475A-91AA-31D45D8B8F4F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16CF27-8838-4356-A86B-AF57E6E4CD0F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9A7EFD-85C1-470E-BE21-20939B46EAB9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C32057-022D-4398-B149-4F99ED298260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99351A-5090-4096-AD71-20966C2A03DE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химии МОУ "СОШ с.Кубанка Переволоцкого района" Герасименко Елена Викторовнаучитель химии МОУ "СОШ с.Кубанка Переволоцкеого района" Герасименко Елена Викторовна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oleObject" Target="../embeddings/oleObject1.bin"/><Relationship Id="rId9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1428736"/>
            <a:ext cx="7406640" cy="1472184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chemeClr val="accent2"/>
                </a:solidFill>
                <a:latin typeface="Times New Roman" pitchFamily="18" charset="0"/>
              </a:rPr>
              <a:t>Этиловый спирт и его влияние на организм человека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43240" y="5715016"/>
            <a:ext cx="6400800" cy="1752600"/>
          </a:xfrm>
        </p:spPr>
        <p:txBody>
          <a:bodyPr/>
          <a:lstStyle/>
          <a:p>
            <a:r>
              <a:rPr lang="ru-RU" dirty="0" smtClean="0"/>
              <a:t>Подготовила Кадыгроб Анастасия,10 класс.</a:t>
            </a:r>
            <a:endParaRPr lang="ru-RU" dirty="0"/>
          </a:p>
        </p:txBody>
      </p:sp>
      <p:pic>
        <p:nvPicPr>
          <p:cNvPr id="4" name="Рисунок 3" descr="Alkogol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91" y="2214554"/>
            <a:ext cx="4214809" cy="31611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596267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При приёме дозы, равной 7,8 г алкоголя на килограмм массы тела, что приблизительно равно 1-1,25 л водки для взрослого человека, наступает смерть. Для детей смертельная доза в 4-5 раз меньше, из расчёта на килограмм веса.</a:t>
            </a:r>
          </a:p>
          <a:p>
            <a:r>
              <a:rPr lang="ru-RU" dirty="0" smtClean="0"/>
              <a:t>Не следует забывать, что алкоголь обладает наркотическими свойствами: к нему очень быстро привыкают, и возникает потребность в повторных самоотравлениях, тем больше, чем чаще и в больших дозах принимаются спиртные «напитки». По мере дальнейшего потребления для получения того же наркотического эффекта с каждым разом требуется все большая доза.</a:t>
            </a:r>
          </a:p>
          <a:p>
            <a:endParaRPr lang="ru-RU" dirty="0"/>
          </a:p>
        </p:txBody>
      </p:sp>
      <p:pic>
        <p:nvPicPr>
          <p:cNvPr id="4" name="Рисунок 3" descr="Alcogol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428572" cy="4281429"/>
          </a:xfrm>
          <a:prstGeom prst="rect">
            <a:avLst/>
          </a:prstGeom>
        </p:spPr>
      </p:pic>
      <p:pic>
        <p:nvPicPr>
          <p:cNvPr id="5" name="Picture 8" descr="184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3776662"/>
            <a:ext cx="35814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1247843659_big_384808_russians_alcohol_mortalit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3286124"/>
            <a:ext cx="5410200" cy="389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35716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Желудок, поджелудочная железа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При попадании алкоголя в организм первыми страдают пищевод и желудок. И чем крепче алкогольные изделия, тем тяжелее повреждения.</a:t>
            </a:r>
          </a:p>
          <a:p>
            <a:r>
              <a:rPr lang="ru-RU" dirty="0" smtClean="0"/>
              <a:t>Алкоголь подавляет выделение пищеварительных ферментов поджелудочной железы, что препятствует расщеплению питательных веществ на молекулы, пригодные для питания клеток организма. Повреждая клетки внутренней поверхности желудка и поджелудочной железы, алкоголь (особенно при употреблении крепких алкогольных изделий) угнетает процесс всасывания питательных веществ, а перенос некоторых из них в кровь делает вообще невозможным.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Печень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785794"/>
            <a:ext cx="7498080" cy="585791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 печени происходит окисление 90–98% этанола до ацетальдегида — очень опасного и токсичного вещества. Затем ацетальдегид окисляется до уксусной кислоты, которая далее расщепляется до воды и углекислого газа. В других органах и системах также возможно «переваривание» алкоголя, но в значительно меньших количествах, чем в печени.</a:t>
            </a:r>
          </a:p>
          <a:p>
            <a:r>
              <a:rPr lang="ru-RU" dirty="0" smtClean="0"/>
              <a:t>Проходя через печёночный барьер, продукты распада этилового спирта отрицательно влияют на печёночные клетки, которые под влиянием их разрушительного действия погибают . На их месте образуется соединительная ткань, или попросту рубец, не выполняющий печёночной функции. Уменьшается способность печени сохранять витамин А, наблюдаются другие нарушения обмена веществ.</a:t>
            </a:r>
          </a:p>
          <a:p>
            <a:r>
              <a:rPr lang="ru-RU" dirty="0" smtClean="0"/>
              <a:t>Печень постепенно уменьшается в размерах,</a:t>
            </a:r>
          </a:p>
          <a:p>
            <a:endParaRPr lang="ru-RU" dirty="0"/>
          </a:p>
        </p:txBody>
      </p:sp>
      <p:pic>
        <p:nvPicPr>
          <p:cNvPr id="4" name="Рисунок 3" descr="95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500042"/>
            <a:ext cx="3857625" cy="4286250"/>
          </a:xfrm>
          <a:prstGeom prst="rect">
            <a:avLst/>
          </a:prstGeom>
        </p:spPr>
      </p:pic>
      <p:pic>
        <p:nvPicPr>
          <p:cNvPr id="5" name="Picture 5" descr="352277_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3214686"/>
            <a:ext cx="4953000" cy="336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85786" y="1071546"/>
            <a:ext cx="7543800" cy="2362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dirty="0" smtClean="0"/>
              <a:t>	</a:t>
            </a:r>
            <a:r>
              <a:rPr lang="ru-RU" sz="2800" b="1" dirty="0" smtClean="0">
                <a:latin typeface="Times New Roman" pitchFamily="18" charset="0"/>
              </a:rPr>
              <a:t>При употреблении этилового спирта более 20-40 граммов в печени образуется уксусный альдегид – основной метаболит спирта, который в 30 раз токсичнее самого алкоголя</a:t>
            </a:r>
          </a:p>
          <a:p>
            <a:pPr eaLnBrk="1" hangingPunct="1"/>
            <a:endParaRPr lang="ru-RU" sz="2800" b="1" dirty="0" smtClean="0">
              <a:latin typeface="Times New Roman" pitchFamily="18" charset="0"/>
            </a:endParaRPr>
          </a:p>
        </p:txBody>
      </p:sp>
      <p:graphicFrame>
        <p:nvGraphicFramePr>
          <p:cNvPr id="12294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1447800" y="4953000"/>
          <a:ext cx="922338" cy="255588"/>
        </p:xfrm>
        <a:graphic>
          <a:graphicData uri="http://schemas.openxmlformats.org/presentationml/2006/ole">
            <p:oleObj spid="_x0000_s2050" name="CS ChemDraw Drawing" r:id="rId4" imgW="921960" imgH="256320" progId="ChemDraw.Document.5.0">
              <p:embed/>
            </p:oleObj>
          </a:graphicData>
        </a:graphic>
      </p:graphicFrame>
      <p:graphicFrame>
        <p:nvGraphicFramePr>
          <p:cNvPr id="12298" name="Object 10"/>
          <p:cNvGraphicFramePr>
            <a:graphicFrameLocks noChangeAspect="1"/>
          </p:cNvGraphicFramePr>
          <p:nvPr>
            <p:ph sz="quarter" idx="3"/>
          </p:nvPr>
        </p:nvGraphicFramePr>
        <p:xfrm>
          <a:off x="3733800" y="4495800"/>
          <a:ext cx="1711325" cy="1069975"/>
        </p:xfrm>
        <a:graphic>
          <a:graphicData uri="http://schemas.openxmlformats.org/presentationml/2006/ole">
            <p:oleObj spid="_x0000_s2051" name="CS ChemDraw Drawing" r:id="rId5" imgW="1711800" imgH="1069200" progId="ChemDraw.Document.5.0">
              <p:embed/>
            </p:oleObj>
          </a:graphicData>
        </a:graphic>
      </p:graphicFrame>
      <p:graphicFrame>
        <p:nvGraphicFramePr>
          <p:cNvPr id="12300" name="Object 12"/>
          <p:cNvGraphicFramePr>
            <a:graphicFrameLocks noChangeAspect="1"/>
          </p:cNvGraphicFramePr>
          <p:nvPr/>
        </p:nvGraphicFramePr>
        <p:xfrm>
          <a:off x="6553200" y="4343400"/>
          <a:ext cx="2130425" cy="1206500"/>
        </p:xfrm>
        <a:graphic>
          <a:graphicData uri="http://schemas.openxmlformats.org/presentationml/2006/ole">
            <p:oleObj spid="_x0000_s2052" name="CS ChemDraw Drawing" r:id="rId6" imgW="1914840" imgH="1084320" progId="ChemDraw.Document.5.0">
              <p:embed/>
            </p:oleObj>
          </a:graphicData>
        </a:graphic>
      </p:graphicFrame>
      <p:sp>
        <p:nvSpPr>
          <p:cNvPr id="6151" name="Line 13"/>
          <p:cNvSpPr>
            <a:spLocks noChangeShapeType="1"/>
          </p:cNvSpPr>
          <p:nvPr/>
        </p:nvSpPr>
        <p:spPr bwMode="auto">
          <a:xfrm>
            <a:off x="2667000" y="5029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52" name="Line 14"/>
          <p:cNvSpPr>
            <a:spLocks noChangeShapeType="1"/>
          </p:cNvSpPr>
          <p:nvPr/>
        </p:nvSpPr>
        <p:spPr bwMode="auto">
          <a:xfrm>
            <a:off x="5562600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53" name="Rectangle 16"/>
          <p:cNvSpPr>
            <a:spLocks noChangeArrowheads="1"/>
          </p:cNvSpPr>
          <p:nvPr/>
        </p:nvSpPr>
        <p:spPr bwMode="auto">
          <a:xfrm>
            <a:off x="6011863" y="5715000"/>
            <a:ext cx="3041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CC0099"/>
                </a:solidFill>
              </a:rPr>
              <a:t>УКСУСНАЯ КИСЛОТА</a:t>
            </a:r>
          </a:p>
        </p:txBody>
      </p:sp>
      <p:sp>
        <p:nvSpPr>
          <p:cNvPr id="6154" name="Rectangle 17"/>
          <p:cNvSpPr>
            <a:spLocks noChangeArrowheads="1"/>
          </p:cNvSpPr>
          <p:nvPr/>
        </p:nvSpPr>
        <p:spPr bwMode="auto">
          <a:xfrm>
            <a:off x="3352800" y="5715000"/>
            <a:ext cx="2324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CC0099"/>
                </a:solidFill>
              </a:rPr>
              <a:t>АЦЕТАЛЬДЕГИД</a:t>
            </a:r>
          </a:p>
        </p:txBody>
      </p:sp>
      <p:sp>
        <p:nvSpPr>
          <p:cNvPr id="6155" name="Rectangle 18"/>
          <p:cNvSpPr>
            <a:spLocks noChangeArrowheads="1"/>
          </p:cNvSpPr>
          <p:nvPr/>
        </p:nvSpPr>
        <p:spPr bwMode="auto">
          <a:xfrm>
            <a:off x="1371600" y="5715000"/>
            <a:ext cx="1293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CC0099"/>
                </a:solidFill>
              </a:rPr>
              <a:t>ЭТАНОЛ</a:t>
            </a: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Смертельный исход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000108"/>
            <a:ext cx="7498080" cy="557216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Как всякий яд, алкоголь, принятый в определённой дозе, приводит к смертельному исходу. Путём многочисленных экспериментов установлено наименьшее количество яда из расчёта на килограмм массы тела, необходимое для отравления и гибели животного. Это так называемый токсический эквивалент. Из наблюдений над отравлением людей этиловым алкоголем выведен токсический эквивалент и для человека. Он равен 7-8 г. То есть для человека весом 64 кг смертельная доза будет равна 500 г чистого алкоголя.</a:t>
            </a:r>
          </a:p>
          <a:p>
            <a:r>
              <a:rPr lang="ru-RU" dirty="0" smtClean="0"/>
              <a:t>Если сделать подсчёт для водки (40°), то окажется, что смертельная доза равняется 1200 г. Быстрота введения оказывает существенное влияние на ход отравления. Медленное введение несколько уменьшает опасность. При поступлении в организм смертельной дозы температура тела снижается на 3-4 градуса. Смерть наступает через 12-40 часов</a:t>
            </a:r>
          </a:p>
          <a:p>
            <a:endParaRPr lang="ru-RU" dirty="0"/>
          </a:p>
        </p:txBody>
      </p:sp>
      <p:pic>
        <p:nvPicPr>
          <p:cNvPr id="6" name="Рисунок 5" descr="1330014670_alkohol1_12201314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0"/>
            <a:ext cx="3810000" cy="3810000"/>
          </a:xfrm>
          <a:prstGeom prst="rect">
            <a:avLst/>
          </a:prstGeom>
        </p:spPr>
      </p:pic>
      <p:pic>
        <p:nvPicPr>
          <p:cNvPr id="7" name="Рисунок 6" descr="alkogol-vred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7050" y="1643050"/>
            <a:ext cx="6076950" cy="5076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ru-RU" b="1" i="1" dirty="0" smtClean="0">
                <a:solidFill>
                  <a:srgbClr val="1902A6"/>
                </a:solidFill>
                <a:latin typeface="Times New Roman" pitchFamily="18" charset="0"/>
              </a:rPr>
              <a:t>Статистика смертности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0"/>
            <a:ext cx="8458200" cy="2133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dirty="0" smtClean="0"/>
              <a:t>	</a:t>
            </a:r>
            <a:r>
              <a:rPr lang="ru-RU" sz="2800" b="1" dirty="0" smtClean="0">
                <a:solidFill>
                  <a:srgbClr val="1902A6"/>
                </a:solidFill>
                <a:latin typeface="Times New Roman" pitchFamily="18" charset="0"/>
              </a:rPr>
              <a:t>Смертность среди мужчин увеличилась в 2,5 раза, среди женщин – в 3 раза.</a:t>
            </a:r>
            <a:r>
              <a:rPr lang="ru-RU" sz="2800" b="1" dirty="0" smtClean="0"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4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b="1" dirty="0" smtClean="0">
                <a:latin typeface="Times New Roman" pitchFamily="18" charset="0"/>
              </a:rPr>
              <a:t>	В России мужчины живут на 18 лет меньше, чем в США и на 12 лет меньше, чем в Европе.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800" b="1" dirty="0" smtClean="0">
              <a:latin typeface="Times New Roman" pitchFamily="18" charset="0"/>
            </a:endParaRPr>
          </a:p>
        </p:txBody>
      </p:sp>
      <p:pic>
        <p:nvPicPr>
          <p:cNvPr id="15364" name="Picture 4" descr="40gradusof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4422"/>
            <a:ext cx="4895816" cy="323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4876800" y="1295400"/>
            <a:ext cx="42672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 b="1" dirty="0"/>
              <a:t>Алкогольная смертность в Сибири составляет </a:t>
            </a:r>
          </a:p>
          <a:p>
            <a:r>
              <a:rPr lang="ru-RU" sz="2600" b="1" dirty="0"/>
              <a:t>22 % от общего уровня.</a:t>
            </a:r>
          </a:p>
          <a:p>
            <a:endParaRPr lang="ru-RU" sz="1400" b="1" dirty="0"/>
          </a:p>
          <a:p>
            <a:r>
              <a:rPr lang="ru-RU" sz="2600" b="1" dirty="0">
                <a:solidFill>
                  <a:srgbClr val="1902A6"/>
                </a:solidFill>
              </a:rPr>
              <a:t>В Центральном федеральном округе -12%.</a:t>
            </a:r>
          </a:p>
          <a:p>
            <a:endParaRPr lang="ru-RU" sz="1400" b="1" dirty="0"/>
          </a:p>
          <a:p>
            <a:r>
              <a:rPr lang="ru-RU" sz="2600" b="1" dirty="0"/>
              <a:t>Всего алкоголиков </a:t>
            </a:r>
          </a:p>
          <a:p>
            <a:r>
              <a:rPr lang="ru-RU" sz="2600" b="1" dirty="0"/>
              <a:t>7 миллионов.</a:t>
            </a:r>
          </a:p>
        </p:txBody>
      </p:sp>
      <p:sp>
        <p:nvSpPr>
          <p:cNvPr id="15366" name="Нижний колонтитул 4"/>
          <p:cNvSpPr txBox="1">
            <a:spLocks noGrp="1"/>
          </p:cNvSpPr>
          <p:nvPr/>
        </p:nvSpPr>
        <p:spPr bwMode="auto">
          <a:xfrm>
            <a:off x="533400" y="6477000"/>
            <a:ext cx="8229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  <p:bldP spid="1536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14546" y="214290"/>
            <a:ext cx="6629400" cy="1600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b="1" dirty="0" smtClean="0">
                <a:solidFill>
                  <a:srgbClr val="1902A6"/>
                </a:solidFill>
                <a:latin typeface="Times New Roman" pitchFamily="18" charset="0"/>
              </a:rPr>
              <a:t>Вызывает болезни желудочно-кишечного тракта</a:t>
            </a:r>
          </a:p>
        </p:txBody>
      </p:sp>
      <p:pic>
        <p:nvPicPr>
          <p:cNvPr id="18436" name="Picture 6" descr="ea6dbed836917c6947c5e7f0f428c8c0_bi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2209800"/>
            <a:ext cx="31242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7d8a50991ffd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429000"/>
            <a:ext cx="28956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Rectangle 10"/>
          <p:cNvSpPr>
            <a:spLocks noChangeArrowheads="1"/>
          </p:cNvSpPr>
          <p:nvPr/>
        </p:nvSpPr>
        <p:spPr bwMode="auto">
          <a:xfrm>
            <a:off x="6019800" y="19812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/>
              <a:t>Расширение желудка</a:t>
            </a:r>
          </a:p>
        </p:txBody>
      </p:sp>
      <p:sp>
        <p:nvSpPr>
          <p:cNvPr id="18439" name="Rectangle 11"/>
          <p:cNvSpPr>
            <a:spLocks noChangeArrowheads="1"/>
          </p:cNvSpPr>
          <p:nvPr/>
        </p:nvSpPr>
        <p:spPr bwMode="auto">
          <a:xfrm>
            <a:off x="0" y="1905000"/>
            <a:ext cx="3048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/>
              <a:t>Разрушает слизистые желудка и кишечника</a:t>
            </a:r>
          </a:p>
        </p:txBody>
      </p:sp>
      <p:sp>
        <p:nvSpPr>
          <p:cNvPr id="18440" name="Rectangle 12"/>
          <p:cNvSpPr>
            <a:spLocks noChangeArrowheads="1"/>
          </p:cNvSpPr>
          <p:nvPr/>
        </p:nvSpPr>
        <p:spPr bwMode="auto">
          <a:xfrm>
            <a:off x="2819400" y="4800600"/>
            <a:ext cx="3352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/>
              <a:t>Разрушает почечный и печеночный эпителий</a:t>
            </a:r>
          </a:p>
        </p:txBody>
      </p:sp>
      <p:pic>
        <p:nvPicPr>
          <p:cNvPr id="18441" name="Picture 13" descr="1244291495_zozhalk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9800" y="3429000"/>
            <a:ext cx="3124200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2" name="Нижний колонтитул 4"/>
          <p:cNvSpPr txBox="1">
            <a:spLocks noGrp="1"/>
          </p:cNvSpPr>
          <p:nvPr/>
        </p:nvSpPr>
        <p:spPr bwMode="auto">
          <a:xfrm>
            <a:off x="533400" y="6477000"/>
            <a:ext cx="8229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8" grpId="0"/>
      <p:bldP spid="18439" grpId="0"/>
      <p:bldP spid="184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1" name="Rectangle 5"/>
          <p:cNvSpPr>
            <a:spLocks noGrp="1" noChangeArrowheads="1"/>
          </p:cNvSpPr>
          <p:nvPr>
            <p:ph type="title"/>
          </p:nvPr>
        </p:nvSpPr>
        <p:spPr>
          <a:xfrm>
            <a:off x="2895600" y="381000"/>
            <a:ext cx="34290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b="1" dirty="0" smtClean="0">
                <a:solidFill>
                  <a:srgbClr val="1902A6"/>
                </a:solidFill>
                <a:latin typeface="Times New Roman" pitchFamily="18" charset="0"/>
              </a:rPr>
              <a:t>Метаболит спирта</a:t>
            </a:r>
          </a:p>
        </p:txBody>
      </p:sp>
      <p:graphicFrame>
        <p:nvGraphicFramePr>
          <p:cNvPr id="70660" name="Object 4"/>
          <p:cNvGraphicFramePr>
            <a:graphicFrameLocks noChangeAspect="1"/>
          </p:cNvGraphicFramePr>
          <p:nvPr>
            <p:ph idx="1"/>
          </p:nvPr>
        </p:nvGraphicFramePr>
        <p:xfrm>
          <a:off x="2743200" y="1600200"/>
          <a:ext cx="3352800" cy="1752600"/>
        </p:xfrm>
        <a:graphic>
          <a:graphicData uri="http://schemas.openxmlformats.org/presentationml/2006/ole">
            <p:oleObj spid="_x0000_s3074" name="CS ChemDraw Drawing" r:id="rId4" imgW="1711800" imgH="1069200" progId="ChemDraw.Document.5.0">
              <p:embed/>
            </p:oleObj>
          </a:graphicData>
        </a:graphic>
      </p:graphicFrame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228600" y="304800"/>
            <a:ext cx="2598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tx2"/>
                </a:solidFill>
              </a:rPr>
              <a:t>Повреждение печени</a:t>
            </a:r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7010400" y="304800"/>
            <a:ext cx="1908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tx2"/>
                </a:solidFill>
              </a:rPr>
              <a:t>Цирроз печени</a:t>
            </a:r>
          </a:p>
        </p:txBody>
      </p:sp>
      <p:sp>
        <p:nvSpPr>
          <p:cNvPr id="70665" name="Rectangle 9"/>
          <p:cNvSpPr>
            <a:spLocks noChangeArrowheads="1"/>
          </p:cNvSpPr>
          <p:nvPr/>
        </p:nvSpPr>
        <p:spPr bwMode="auto">
          <a:xfrm>
            <a:off x="2667000" y="3657600"/>
            <a:ext cx="396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dirty="0">
                <a:solidFill>
                  <a:schemeClr val="tx2"/>
                </a:solidFill>
              </a:rPr>
              <a:t>Мутации и уродства эмбрионов</a:t>
            </a:r>
          </a:p>
        </p:txBody>
      </p:sp>
      <p:pic>
        <p:nvPicPr>
          <p:cNvPr id="70669" name="Picture 13" descr="3862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86600" y="914400"/>
            <a:ext cx="1674813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670" name="Picture 14" descr="706187_110067249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" y="914400"/>
            <a:ext cx="1905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6" descr="cleft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3581400"/>
            <a:ext cx="2684463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 descr="1260181945_1800092_efc58a1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643670" y="3587219"/>
            <a:ext cx="2500330" cy="3270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7" descr="1260181990_1800095_cf57f65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500430" y="3624921"/>
            <a:ext cx="2357453" cy="3233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1" grpId="0"/>
      <p:bldP spid="70663" grpId="0"/>
      <p:bldP spid="70664" grpId="0"/>
      <p:bldP spid="706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Алкогольная интоксикация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Любая доза алкоголя причиняет вред человеческому организму. В действии этанола на организм выделяют две фазы: резорбции (всасывания) и элиминации (выведения). Фаза выделения алкоголя наступает после всасывания 90–98% принятого алкоголя. От 2 до 10% всосавшегося этанола выделяется в неизменном виде с мочой, выдыхаемым воздухом, потом, слюной и калом в течение 7–12 часов. Оставшийся спирт окисляется до углекислого газа и воды внутри организма, т. е. не выводится.</a:t>
            </a:r>
            <a:endParaRPr lang="ru-RU" dirty="0"/>
          </a:p>
        </p:txBody>
      </p:sp>
      <p:pic>
        <p:nvPicPr>
          <p:cNvPr id="4" name="Рисунок 3" descr="pic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214290"/>
            <a:ext cx="4857784" cy="647704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4110" cy="43971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Сердечно- сосудистая система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71604" y="857232"/>
            <a:ext cx="7786710" cy="557216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От 2 до 10% выводится в неизменном виде. Остальное окисляется внутри организма — на 90–98% в печени, на 2–10% в других тканях и органах. По мере окисления концентрация алкоголя в организме уменьшается. При этом некоторые органы и системы могут «удерживать» молекулы алкоголя дольше, чем кровь — например, мозг, половая система. Чем дольше он там находится, тем сильнее пагубные разрушительные последствия.</a:t>
            </a:r>
            <a:endParaRPr lang="ru-RU" dirty="0"/>
          </a:p>
        </p:txBody>
      </p:sp>
      <p:pic>
        <p:nvPicPr>
          <p:cNvPr id="4" name="Picture 4" descr="2bd03e57845609a5b211a45667c1945b_bi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794"/>
            <a:ext cx="1857356" cy="139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Мозг и нервная система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moz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1039142"/>
            <a:ext cx="7143800" cy="54900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14290"/>
            <a:ext cx="7498080" cy="6034110"/>
          </a:xfrm>
        </p:spPr>
        <p:txBody>
          <a:bodyPr/>
          <a:lstStyle/>
          <a:p>
            <a:r>
              <a:rPr lang="ru-RU" dirty="0" smtClean="0"/>
              <a:t>Так как этиловый спирт хорошо растворим в воде, его поступление в органы и ткани тем выше, чем лучше их обеспечение кровью. В частности, из-за богатого кровоснабжения мозга насыщение этанолом мозговой ткани идёт быстрее, и концентрация в ней оказывается выше, чем в других органах. После каждой так называемой «умеренной» выпивки у человека в голове появляется новое кладбище погибших нервных клеток.</a:t>
            </a:r>
            <a:endParaRPr lang="ru-RU" dirty="0"/>
          </a:p>
        </p:txBody>
      </p:sp>
      <p:pic>
        <p:nvPicPr>
          <p:cNvPr id="4" name="Picture 12" descr="вино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7E7E7"/>
              </a:clrFrom>
              <a:clrTo>
                <a:srgbClr val="E7E7E7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5357826"/>
            <a:ext cx="1601788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152400" y="3124200"/>
            <a:ext cx="4465638" cy="3598863"/>
          </a:xfrm>
          <a:prstGeom prst="irregularSeal1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 sz="800" b="1" dirty="0">
              <a:solidFill>
                <a:srgbClr val="FF0000"/>
              </a:solidFill>
            </a:endParaRPr>
          </a:p>
          <a:p>
            <a:pPr algn="ctr" eaLnBrk="0" hangingPunct="0"/>
            <a:r>
              <a:rPr lang="ru-RU" sz="2000" b="1" dirty="0">
                <a:solidFill>
                  <a:srgbClr val="FF0000"/>
                </a:solidFill>
              </a:rPr>
              <a:t>МАЛЕНЬКИЙ </a:t>
            </a:r>
          </a:p>
          <a:p>
            <a:pPr algn="ctr" eaLnBrk="0" hangingPunct="0"/>
            <a:r>
              <a:rPr lang="ru-RU" sz="2000" b="1" dirty="0">
                <a:solidFill>
                  <a:srgbClr val="FF0000"/>
                </a:solidFill>
              </a:rPr>
              <a:t>РЕБЁНОК</a:t>
            </a:r>
          </a:p>
          <a:p>
            <a:pPr algn="ctr" eaLnBrk="0" hangingPunct="0"/>
            <a:r>
              <a:rPr lang="ru-RU" sz="2000" b="1" dirty="0">
                <a:solidFill>
                  <a:srgbClr val="FF0000"/>
                </a:solidFill>
              </a:rPr>
              <a:t>МОЖЕТ ПОГИБНУТЬ</a:t>
            </a:r>
          </a:p>
          <a:p>
            <a:pPr algn="ctr" eaLnBrk="0" hangingPunct="0"/>
            <a:r>
              <a:rPr lang="ru-RU" sz="2000" b="1" dirty="0">
                <a:solidFill>
                  <a:schemeClr val="tx2"/>
                </a:solidFill>
              </a:rPr>
              <a:t>от стакана</a:t>
            </a:r>
          </a:p>
          <a:p>
            <a:pPr algn="ctr" eaLnBrk="0" hangingPunct="0"/>
            <a:r>
              <a:rPr lang="ru-RU" sz="2000" b="1" dirty="0">
                <a:solidFill>
                  <a:srgbClr val="FF0000"/>
                </a:solidFill>
              </a:rPr>
              <a:t>ВОДКИ</a:t>
            </a:r>
          </a:p>
        </p:txBody>
      </p:sp>
      <p:sp>
        <p:nvSpPr>
          <p:cNvPr id="34819" name="AutoShape 3"/>
          <p:cNvSpPr>
            <a:spLocks noChangeArrowheads="1"/>
          </p:cNvSpPr>
          <p:nvPr/>
        </p:nvSpPr>
        <p:spPr bwMode="auto">
          <a:xfrm>
            <a:off x="5029200" y="533400"/>
            <a:ext cx="4284663" cy="3886200"/>
          </a:xfrm>
          <a:prstGeom prst="irregularSeal1">
            <a:avLst/>
          </a:prstGeom>
          <a:solidFill>
            <a:schemeClr val="accent1">
              <a:alpha val="5098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ru-RU" sz="2200" b="1" dirty="0">
                <a:solidFill>
                  <a:srgbClr val="660033"/>
                </a:solidFill>
              </a:rPr>
              <a:t>Смертельная доза </a:t>
            </a:r>
          </a:p>
          <a:p>
            <a:pPr algn="ctr" eaLnBrk="0" hangingPunct="0"/>
            <a:r>
              <a:rPr lang="ru-RU" sz="2200" b="1" dirty="0">
                <a:solidFill>
                  <a:srgbClr val="660033"/>
                </a:solidFill>
              </a:rPr>
              <a:t>для взрослого </a:t>
            </a:r>
          </a:p>
          <a:p>
            <a:pPr algn="ctr" eaLnBrk="0" hangingPunct="0"/>
            <a:r>
              <a:rPr lang="ru-RU" sz="2200" b="1" dirty="0">
                <a:solidFill>
                  <a:srgbClr val="660033"/>
                </a:solidFill>
              </a:rPr>
              <a:t>6-8 г спирта </a:t>
            </a:r>
          </a:p>
          <a:p>
            <a:pPr algn="ctr" eaLnBrk="0" hangingPunct="0"/>
            <a:r>
              <a:rPr lang="ru-RU" sz="2200" b="1" dirty="0">
                <a:solidFill>
                  <a:srgbClr val="660033"/>
                </a:solidFill>
              </a:rPr>
              <a:t>на 1 кг массы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685800" y="152400"/>
            <a:ext cx="7924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3200" b="1" dirty="0">
                <a:solidFill>
                  <a:srgbClr val="FF0000"/>
                </a:solidFill>
              </a:rPr>
              <a:t>АЛКОГОЛЬ – СМЕРТЕЛЬНЫЙ ВРАГ</a:t>
            </a:r>
            <a:endParaRPr lang="ru-RU" sz="3200" b="1" dirty="0"/>
          </a:p>
        </p:txBody>
      </p:sp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1295400" y="1524000"/>
          <a:ext cx="1393825" cy="1774825"/>
        </p:xfrm>
        <a:graphic>
          <a:graphicData uri="http://schemas.openxmlformats.org/presentationml/2006/ole">
            <p:oleObj spid="_x0000_s1026" name="CorelDRAW" r:id="rId4" imgW="4823729" imgH="6142473" progId="CorelDRAW.Graphic.12">
              <p:embed/>
            </p:oleObj>
          </a:graphicData>
        </a:graphic>
      </p:graphicFrame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7235825" y="4005263"/>
          <a:ext cx="1250950" cy="2852737"/>
        </p:xfrm>
        <a:graphic>
          <a:graphicData uri="http://schemas.openxmlformats.org/presentationml/2006/ole">
            <p:oleObj spid="_x0000_s1027" name="CorelDRAW" r:id="rId5" imgW="3289258" imgH="7524329" progId="CorelDRAW.Graphic.12">
              <p:embed/>
            </p:oleObj>
          </a:graphicData>
        </a:graphic>
      </p:graphicFrame>
      <p:sp>
        <p:nvSpPr>
          <p:cNvPr id="4103" name="Нижний колонтитул 4"/>
          <p:cNvSpPr txBox="1">
            <a:spLocks noGrp="1"/>
          </p:cNvSpPr>
          <p:nvPr/>
        </p:nvSpPr>
        <p:spPr bwMode="auto">
          <a:xfrm>
            <a:off x="533400" y="6477000"/>
            <a:ext cx="8229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sz="1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nimBg="1"/>
      <p:bldP spid="34819" grpId="0" animBg="1"/>
      <p:bldP spid="3482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109</TotalTime>
  <Words>199</Words>
  <PresentationFormat>Экран (4:3)</PresentationFormat>
  <Paragraphs>59</Paragraphs>
  <Slides>14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Солнцестояние</vt:lpstr>
      <vt:lpstr>CorelDRAW 12.0 Graphic</vt:lpstr>
      <vt:lpstr>CS ChemDraw Drawing</vt:lpstr>
      <vt:lpstr>Этиловый спирт и его влияние на организм человека</vt:lpstr>
      <vt:lpstr>Статистика смертности</vt:lpstr>
      <vt:lpstr>Вызывает болезни желудочно-кишечного тракта</vt:lpstr>
      <vt:lpstr>Метаболит спирта</vt:lpstr>
      <vt:lpstr>Алкогольная интоксикация </vt:lpstr>
      <vt:lpstr>Сердечно- сосудистая система</vt:lpstr>
      <vt:lpstr>Мозг и нервная система </vt:lpstr>
      <vt:lpstr>Слайд 8</vt:lpstr>
      <vt:lpstr>Слайд 9</vt:lpstr>
      <vt:lpstr>Слайд 10</vt:lpstr>
      <vt:lpstr>Желудок, поджелудочная железа </vt:lpstr>
      <vt:lpstr>Печень </vt:lpstr>
      <vt:lpstr>Слайд 13</vt:lpstr>
      <vt:lpstr>Смертельный исход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Влияние алкоголя на человеческий организм.</dc:title>
  <cp:lastModifiedBy>ПАПА</cp:lastModifiedBy>
  <cp:revision>13</cp:revision>
  <dcterms:modified xsi:type="dcterms:W3CDTF">2012-05-14T14:04:09Z</dcterms:modified>
</cp:coreProperties>
</file>