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1D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1EA7A-C955-433A-B75B-08F831BF615F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544AD-5B11-480D-98BE-D13DA166B7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544AD-5B11-480D-98BE-D13DA166B75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544AD-5B11-480D-98BE-D13DA166B75F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544AD-5B11-480D-98BE-D13DA166B75F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544AD-5B11-480D-98BE-D13DA166B75F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544AD-5B11-480D-98BE-D13DA166B75F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544AD-5B11-480D-98BE-D13DA166B75F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544AD-5B11-480D-98BE-D13DA166B75F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544AD-5B11-480D-98BE-D13DA166B75F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2580-043D-466B-812C-A3F2500525F0}" type="datetimeFigureOut">
              <a:rPr lang="ru-RU" smtClean="0"/>
              <a:pPr/>
              <a:t>18.12.2012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62248D-2C54-4BB3-864D-4CA05D8C5F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2580-043D-466B-812C-A3F2500525F0}" type="datetimeFigureOut">
              <a:rPr lang="ru-RU" smtClean="0"/>
              <a:pPr/>
              <a:t>18.12.2012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248D-2C54-4BB3-864D-4CA05D8C5F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2580-043D-466B-812C-A3F2500525F0}" type="datetimeFigureOut">
              <a:rPr lang="ru-RU" smtClean="0"/>
              <a:pPr/>
              <a:t>18.12.2012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248D-2C54-4BB3-864D-4CA05D8C5F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2580-043D-466B-812C-A3F2500525F0}" type="datetimeFigureOut">
              <a:rPr lang="ru-RU" smtClean="0"/>
              <a:pPr/>
              <a:t>18.12.2012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62248D-2C54-4BB3-864D-4CA05D8C5F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2580-043D-466B-812C-A3F2500525F0}" type="datetimeFigureOut">
              <a:rPr lang="ru-RU" smtClean="0"/>
              <a:pPr/>
              <a:t>18.12.2012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248D-2C54-4BB3-864D-4CA05D8C5F5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2580-043D-466B-812C-A3F2500525F0}" type="datetimeFigureOut">
              <a:rPr lang="ru-RU" smtClean="0"/>
              <a:pPr/>
              <a:t>18.12.2012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248D-2C54-4BB3-864D-4CA05D8C5F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2580-043D-466B-812C-A3F2500525F0}" type="datetimeFigureOut">
              <a:rPr lang="ru-RU" smtClean="0"/>
              <a:pPr/>
              <a:t>18.12.2012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162248D-2C54-4BB3-864D-4CA05D8C5F5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2580-043D-466B-812C-A3F2500525F0}" type="datetimeFigureOut">
              <a:rPr lang="ru-RU" smtClean="0"/>
              <a:pPr/>
              <a:t>18.12.2012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248D-2C54-4BB3-864D-4CA05D8C5F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2580-043D-466B-812C-A3F2500525F0}" type="datetimeFigureOut">
              <a:rPr lang="ru-RU" smtClean="0"/>
              <a:pPr/>
              <a:t>18.12.2012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248D-2C54-4BB3-864D-4CA05D8C5F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2580-043D-466B-812C-A3F2500525F0}" type="datetimeFigureOut">
              <a:rPr lang="ru-RU" smtClean="0"/>
              <a:pPr/>
              <a:t>18.12.2012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248D-2C54-4BB3-864D-4CA05D8C5F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42580-043D-466B-812C-A3F2500525F0}" type="datetimeFigureOut">
              <a:rPr lang="ru-RU" smtClean="0"/>
              <a:pPr/>
              <a:t>18.12.2012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248D-2C54-4BB3-864D-4CA05D8C5F5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A42580-043D-466B-812C-A3F2500525F0}" type="datetimeFigureOut">
              <a:rPr lang="ru-RU" smtClean="0"/>
              <a:pPr/>
              <a:t>18.12.2012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62248D-2C54-4BB3-864D-4CA05D8C5F5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icolor=&amp;itype=&amp;iorient=&amp;isize=&amp;type=&amp;site=&amp;wp=&amp;recent=&amp;text=%D0%98.+%D0%9C%D0%B0%D1%88%D0%BA%D0%BE%D0%B2+%C2%AB%D0%9C%D0%BE%D1%81%D0%BA%D0%BE%D0%B2%D1%81%D0%BA%D0%B0%D1%8F+%D1%81%D0%BD%D0%B5%D0%B4%D1%8C%C2%BB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71480"/>
            <a:ext cx="8458200" cy="6286519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Отношение художника к миру вещей.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714620"/>
            <a:ext cx="8458200" cy="1714512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«Изображение предметного мира- натюрморт</a:t>
            </a:r>
            <a:r>
              <a:rPr lang="ru-RU" sz="4000" dirty="0" smtClean="0">
                <a:solidFill>
                  <a:srgbClr val="FF0000"/>
                </a:solidFill>
                <a:latin typeface="Monotype Corsiva" pitchFamily="66" charset="0"/>
              </a:rPr>
              <a:t>.»</a:t>
            </a:r>
          </a:p>
          <a:p>
            <a:pPr algn="ctr"/>
            <a:r>
              <a:rPr lang="ru-RU" sz="5500" dirty="0" smtClean="0">
                <a:solidFill>
                  <a:schemeClr val="tx2">
                    <a:lumMod val="25000"/>
                  </a:schemeClr>
                </a:solidFill>
                <a:latin typeface="Monotype Corsiva" pitchFamily="66" charset="0"/>
              </a:rPr>
              <a:t>Цель: формирование навыков рационального выбора точки зрения и формата для изображения натюрморта, передачи пропорций изображаемых предметов, грамотного размещения композиции на плоскости.</a:t>
            </a:r>
          </a:p>
          <a:p>
            <a:pPr algn="ctr"/>
            <a:r>
              <a:rPr lang="ru-RU" sz="5500" dirty="0" smtClean="0">
                <a:solidFill>
                  <a:schemeClr val="tx2">
                    <a:lumMod val="25000"/>
                  </a:schemeClr>
                </a:solidFill>
                <a:latin typeface="Monotype Corsiva" pitchFamily="66" charset="0"/>
              </a:rPr>
              <a:t>Познать истинный вкус жизни.</a:t>
            </a:r>
          </a:p>
          <a:p>
            <a:pPr algn="ctr"/>
            <a:r>
              <a:rPr lang="ru-RU" sz="5500" dirty="0" smtClean="0">
                <a:solidFill>
                  <a:schemeClr val="tx2">
                    <a:lumMod val="25000"/>
                  </a:schemeClr>
                </a:solidFill>
                <a:latin typeface="Monotype Corsiva" pitchFamily="66" charset="0"/>
              </a:rPr>
              <a:t>Задачи: По-возможности ближе  к натуре изобразить натюрморт.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728" y="2143116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Тема урока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2368544"/>
          </a:xfrm>
        </p:spPr>
        <p:txBody>
          <a:bodyPr>
            <a:normAutofit fontScale="90000"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е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сли видишь на уроке</a:t>
            </a:r>
            <a:b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    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н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а столе большой сосуд,</a:t>
            </a:r>
            <a:b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              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р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ядом с ним стакан гранёный,</a:t>
            </a:r>
            <a:b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            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к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ружку, хлеб и плод зелёный –</a:t>
            </a:r>
            <a:b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н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е спеши устроить суд,</a:t>
            </a:r>
            <a:b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и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ногда бывая сразу: </a:t>
            </a:r>
            <a:b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п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ринесу конфеты, вазу</a:t>
            </a:r>
            <a:b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  и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ли лучше свечи, торт –</a:t>
            </a:r>
            <a:b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     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  з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най что тема на уроке </a:t>
            </a:r>
            <a:r>
              <a:rPr lang="ru-RU" sz="11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- </a:t>
            </a:r>
            <a:r>
              <a:rPr lang="ru-RU" sz="3100" dirty="0" smtClean="0">
                <a:solidFill>
                  <a:srgbClr val="3F1DBD"/>
                </a:solidFill>
                <a:latin typeface="Arial" pitchFamily="34" charset="0"/>
                <a:cs typeface="Arial" pitchFamily="34" charset="0"/>
              </a:rPr>
              <a:t>натюрморт.</a:t>
            </a:r>
            <a:endParaRPr lang="ru-RU" sz="3100" dirty="0">
              <a:solidFill>
                <a:srgbClr val="3F1DBD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и машков московская снедь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2844" y="785794"/>
            <a:ext cx="3714776" cy="35004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0" y="285728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И. Машков «Московская снедь»</a:t>
            </a:r>
            <a:endParaRPr lang="ru-RU" dirty="0"/>
          </a:p>
        </p:txBody>
      </p:sp>
      <p:pic>
        <p:nvPicPr>
          <p:cNvPr id="9" name="Рисунок 8" descr="кончаловский сухие краск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00562" y="3214686"/>
            <a:ext cx="4071966" cy="35004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4572000" y="2786058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П. Кончаловский «Сухие краски»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285728"/>
            <a:ext cx="421484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Определите границы натюрморта и форму листа (вертикаль или</a:t>
            </a:r>
          </a:p>
          <a:p>
            <a:pPr marL="342900" indent="-342900"/>
            <a:r>
              <a:rPr lang="ru-RU" dirty="0" smtClean="0"/>
              <a:t>      горизонталь). Для этого:</a:t>
            </a:r>
          </a:p>
          <a:p>
            <a:pPr marL="342900" indent="-342900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Сравнить высоту всей группы предметов с размером бумаги.</a:t>
            </a:r>
          </a:p>
          <a:p>
            <a:pPr marL="342900" indent="-342900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Определить расположение линии горизонта.</a:t>
            </a:r>
          </a:p>
          <a:p>
            <a:pPr marL="342900" indent="-342900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  Мысленно представим изображение натюрморта на бумаге.</a:t>
            </a:r>
          </a:p>
          <a:p>
            <a:pPr marL="342900" indent="-342900"/>
            <a:r>
              <a:rPr lang="ru-RU" sz="1200" dirty="0" smtClean="0"/>
              <a:t>         ( соответствуют ли размеры рисунка размерам изобразительной плоскости)</a:t>
            </a:r>
          </a:p>
          <a:p>
            <a:pPr marL="342900" indent="-342900"/>
            <a:r>
              <a:rPr lang="ru-RU" dirty="0" smtClean="0"/>
              <a:t>3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 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заданных размерах натюрморта определим место и размер каждого предмета.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785794"/>
            <a:ext cx="4143404" cy="45005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29124" y="5000636"/>
            <a:ext cx="492922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изображение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слишком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велико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изображение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мало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сдвинуто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вверх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изображение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сдвинуто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вниз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г—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правильная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композиция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0"/>
            <a:ext cx="371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Варианты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композиции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натюрморта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5984" y="21429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Рисуем натюрморт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1" name="Рисунок 30" descr="xsampl1s.jpg"/>
          <p:cNvPicPr>
            <a:picLocks noChangeAspect="1"/>
          </p:cNvPicPr>
          <p:nvPr/>
        </p:nvPicPr>
        <p:blipFill>
          <a:blip r:embed="rId3" cstate="print">
            <a:lum bright="-33000" contrast="39000"/>
          </a:blip>
          <a:stretch>
            <a:fillRect/>
          </a:stretch>
        </p:blipFill>
        <p:spPr>
          <a:xfrm>
            <a:off x="5715008" y="2143116"/>
            <a:ext cx="2357454" cy="3286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642910" y="2643182"/>
            <a:ext cx="38576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dirty="0" smtClean="0"/>
              <a:t>Рисуется общий набросок кувшина, который определит место предмета в листе и установит основные его пропорции.</a:t>
            </a:r>
          </a:p>
          <a:p>
            <a:pPr marL="342900" indent="-342900"/>
            <a:endParaRPr lang="ru-RU" sz="1400" dirty="0" smtClean="0"/>
          </a:p>
          <a:p>
            <a:pPr marL="342900" indent="-342900"/>
            <a:r>
              <a:rPr lang="ru-RU" sz="1400" dirty="0" smtClean="0"/>
              <a:t>2. Прямыми линиями очерчивается предмет, устанавливая его ширину при помощи осевой линии, которая поможет вам в построении левой и правой сторон.</a:t>
            </a:r>
          </a:p>
          <a:p>
            <a:pPr marL="342900" indent="-342900"/>
            <a:endParaRPr lang="ru-RU" sz="1400" dirty="0" smtClean="0"/>
          </a:p>
          <a:p>
            <a:pPr marL="342900" indent="-342900"/>
            <a:r>
              <a:rPr lang="ru-RU" sz="1400" dirty="0" smtClean="0"/>
              <a:t>3. По листу определяйте высоту кувшина и других предметов в пропорциях по отношению к кувшину.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1000108"/>
            <a:ext cx="53578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Натюрморт начинают рисовать с наброска всей группы – лёгкими, беглыми линиями очертите весь натюрморт.</a:t>
            </a:r>
          </a:p>
          <a:p>
            <a:r>
              <a:rPr lang="ru-RU" dirty="0" smtClean="0"/>
              <a:t>Основная задача – изобразить форму предметов.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xsampl2s.jpg"/>
          <p:cNvPicPr>
            <a:picLocks noChangeAspect="1"/>
          </p:cNvPicPr>
          <p:nvPr/>
        </p:nvPicPr>
        <p:blipFill>
          <a:blip r:embed="rId3" cstate="print">
            <a:lum contrast="-10000"/>
          </a:blip>
          <a:stretch>
            <a:fillRect/>
          </a:stretch>
        </p:blipFill>
        <p:spPr>
          <a:xfrm>
            <a:off x="5214942" y="1071546"/>
            <a:ext cx="2643206" cy="35004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571472" y="1071546"/>
            <a:ext cx="35719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Дно кувшина представляет </a:t>
            </a:r>
          </a:p>
          <a:p>
            <a:r>
              <a:rPr lang="ru-RU" dirty="0" smtClean="0"/>
              <a:t>   собой круг, горлышко тоже </a:t>
            </a:r>
          </a:p>
          <a:p>
            <a:r>
              <a:rPr lang="ru-RU" dirty="0" smtClean="0"/>
              <a:t>   имеет его в своей основе.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5. Легкими движениями </a:t>
            </a:r>
          </a:p>
          <a:p>
            <a:r>
              <a:rPr lang="ru-RU" dirty="0" smtClean="0"/>
              <a:t>    наносим эти круги.</a:t>
            </a:r>
          </a:p>
          <a:p>
            <a:r>
              <a:rPr lang="ru-RU" dirty="0" smtClean="0"/>
              <a:t>   Затем очерчиваем предмет  линиями.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6. Проверьте, достаточно ли </a:t>
            </a:r>
          </a:p>
          <a:p>
            <a:r>
              <a:rPr lang="ru-RU" dirty="0" smtClean="0"/>
              <a:t>    устойчиво на листе «стоит»</a:t>
            </a:r>
          </a:p>
          <a:p>
            <a:r>
              <a:rPr lang="ru-RU" dirty="0" smtClean="0"/>
              <a:t>   кувшин.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xsampl3s.jpg"/>
          <p:cNvPicPr>
            <a:picLocks noChangeAspect="1"/>
          </p:cNvPicPr>
          <p:nvPr/>
        </p:nvPicPr>
        <p:blipFill>
          <a:blip r:embed="rId3" cstate="print">
            <a:lum contrast="-10000"/>
          </a:blip>
          <a:stretch>
            <a:fillRect/>
          </a:stretch>
        </p:blipFill>
        <p:spPr>
          <a:xfrm rot="10800000" flipV="1">
            <a:off x="4000496" y="714356"/>
            <a:ext cx="2214578" cy="264320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142844" y="1214422"/>
            <a:ext cx="37862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В самом начале  работы с</a:t>
            </a:r>
          </a:p>
          <a:p>
            <a:pPr marL="342900" indent="-342900"/>
            <a:r>
              <a:rPr lang="ru-RU" dirty="0" smtClean="0"/>
              <a:t> красками  пройдите очень</a:t>
            </a:r>
          </a:p>
          <a:p>
            <a:pPr marL="342900" indent="-342900"/>
            <a:r>
              <a:rPr lang="ru-RU" dirty="0" smtClean="0"/>
              <a:t> легко по всему листу, подбирая </a:t>
            </a:r>
          </a:p>
          <a:p>
            <a:pPr marL="342900" indent="-342900"/>
            <a:r>
              <a:rPr lang="ru-RU" dirty="0" smtClean="0"/>
              <a:t> нужный цвет на  палитре (рис.1).</a:t>
            </a:r>
          </a:p>
          <a:p>
            <a:pPr marL="342900" indent="-342900"/>
            <a:r>
              <a:rPr lang="ru-RU" dirty="0" smtClean="0"/>
              <a:t>        </a:t>
            </a:r>
          </a:p>
          <a:p>
            <a:pPr marL="342900" indent="-342900"/>
            <a:endParaRPr lang="ru-RU" dirty="0" smtClean="0"/>
          </a:p>
          <a:p>
            <a:r>
              <a:rPr lang="ru-RU" dirty="0" smtClean="0"/>
              <a:t>2. Не спешите, не берите нужный цвет в полную силу, а действуйте </a:t>
            </a:r>
          </a:p>
          <a:p>
            <a:r>
              <a:rPr lang="ru-RU" dirty="0" smtClean="0"/>
              <a:t>постепенно, накладывая его по всему натюрморту (рис.2).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3. Не старайтесь скрупулезно передавать и в рисунке и в красках все щербинки, черточки и случайные пятна (рис.3).</a:t>
            </a:r>
            <a:endParaRPr lang="ru-RU" dirty="0"/>
          </a:p>
        </p:txBody>
      </p:sp>
      <p:pic>
        <p:nvPicPr>
          <p:cNvPr id="4" name="Рисунок 3" descr="xsampl4s.jpg"/>
          <p:cNvPicPr>
            <a:picLocks noChangeAspect="1"/>
          </p:cNvPicPr>
          <p:nvPr/>
        </p:nvPicPr>
        <p:blipFill>
          <a:blip r:embed="rId4" cstate="print">
            <a:lum contrast="-10000"/>
          </a:blip>
          <a:stretch>
            <a:fillRect/>
          </a:stretch>
        </p:blipFill>
        <p:spPr>
          <a:xfrm>
            <a:off x="6643702" y="714356"/>
            <a:ext cx="2286016" cy="264320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xsampl5s.jpg"/>
          <p:cNvPicPr>
            <a:picLocks noChangeAspect="1"/>
          </p:cNvPicPr>
          <p:nvPr/>
        </p:nvPicPr>
        <p:blipFill>
          <a:blip r:embed="rId5" cstate="print">
            <a:lum contrast="-20000"/>
          </a:blip>
          <a:stretch>
            <a:fillRect/>
          </a:stretch>
        </p:blipFill>
        <p:spPr>
          <a:xfrm>
            <a:off x="5572132" y="3929066"/>
            <a:ext cx="2286016" cy="264320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3714744" y="335756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    РИС.1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858016" y="335756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РИС.2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643834" y="6286520"/>
            <a:ext cx="150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РИС.3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357166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Работа с акварелью.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821537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Несколько полезных советов.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Всматриваясь в натуру и свой рисунок, прищурьтесь и вы увидите, что многое обобщается и видны только тоновые цвета, которые вам  необходимо передать в своём рисунке.</a:t>
            </a:r>
          </a:p>
          <a:p>
            <a:endParaRPr lang="ru-RU" sz="1600" dirty="0" smtClean="0"/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При работе краской накладывайте мазки по форме предмета, чаще смотрите на свою работу с расстояния.</a:t>
            </a:r>
          </a:p>
          <a:p>
            <a:endParaRPr lang="ru-RU" sz="1600" dirty="0" smtClean="0"/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Не раскрашивайте одной краской  предметы, которые рисуете. Внимательно вглядывайтесь и смешивайте, добавляйте к основному цвету другие цвета, присутствующие в данном предмете, иначе натюрморт будет не нарисован, а раскрашен.</a:t>
            </a:r>
          </a:p>
          <a:p>
            <a:endParaRPr lang="ru-RU" sz="1600" dirty="0" smtClean="0"/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Рисунки акварелью начинают выполнять сверху, предварительно приготовив на палитре нужного тона краски. Полусухой кистью можно снять излишек краски или высветлить нужное место, ведя ею снизу вверх. </a:t>
            </a:r>
          </a:p>
          <a:p>
            <a:endParaRPr lang="ru-RU" sz="1600" dirty="0" smtClean="0"/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Рисунок акварелью выполняют, начиная со светлого. Цвета в акварели смешивают на палитре во влажном состоянии или вливая цвет в цвет на рисунке.</a:t>
            </a:r>
          </a:p>
          <a:p>
            <a:r>
              <a:rPr lang="ru-RU" sz="16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Если рисовать краской по мокрой бумаге, то получим мягкие переходы из цвета в цвет.</a:t>
            </a:r>
          </a:p>
          <a:p>
            <a:endParaRPr lang="ru-RU" sz="1600" dirty="0" smtClean="0"/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Неудачное место можно смыть водой, снимая излишек краски сухой кистью или тряпочкой.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14356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Используемая литература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428736"/>
            <a:ext cx="76438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://images.yandex.ru/yandsearch?icolor=&amp;itype=&amp;iorient=&amp;isize=&amp;type=&amp;site=&amp;wp=&amp;recent=&amp;text=%D0%98.+%D0%9C%D0%B0%D1%88%D0%BA%D0%BE%D0%B2+%C2%AB%D0%9C%D0%BE%D1%81%D0%BA%D0%BE%D0%B2%D1%81%D0%BA%D0%B0%D1%8F+%</a:t>
            </a:r>
            <a:r>
              <a:rPr lang="en-US" dirty="0" smtClean="0">
                <a:hlinkClick r:id="rId3"/>
              </a:rPr>
              <a:t>D1%81%D0%BD%D0%B5%D0%B4%D1%8C%C2%BB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/>
              <a:t>http://images.yandex.ru/yandsearch?icolor=&amp;itype=&amp;iorient=&amp;isize=&amp;type=&amp;site=&amp;wp=&amp;recent=&amp;text=%D0%9F.+%D0%9A%D0%BE%D0%BD%D1%87%D0%B0%D0%BB%D0%BE%D0%B2%D1%81%D0%BA%D0%B8%D0%B9+%C2%AB%D0%A1%D1%83%D1%85%D0%B8%D0%B5+%</a:t>
            </a:r>
            <a:r>
              <a:rPr lang="en-US" dirty="0" smtClean="0"/>
              <a:t>D0%BA%D1%80%D0%B0%D1%81%D0%BA%D0%B8%C2%BB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 Учебник по изобразительному искусству для 6 класса. </a:t>
            </a:r>
            <a:r>
              <a:rPr lang="ru-RU" dirty="0" err="1" smtClean="0"/>
              <a:t>Неменский</a:t>
            </a:r>
            <a:r>
              <a:rPr lang="ru-RU" smtClean="0"/>
              <a:t> Б.М.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432</TotalTime>
  <Words>624</Words>
  <Application>Microsoft Office PowerPoint</Application>
  <PresentationFormat>Экран (4:3)</PresentationFormat>
  <Paragraphs>84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Отношение художника к миру вещей.</vt:lpstr>
      <vt:lpstr>если видишь на уроке       на столе большой сосуд,                  рядом с ним стакан гранёный,                кружку, хлеб и плод зелёный –  не спеши устроить суд, иногда бывая сразу:   принесу конфеты, вазу    или лучше свечи, торт –           знай что тема на уроке - натюрморт.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Отношение художника к миру вещей.</dc:title>
  <dc:creator>1</dc:creator>
  <cp:lastModifiedBy>Admin</cp:lastModifiedBy>
  <cp:revision>48</cp:revision>
  <dcterms:created xsi:type="dcterms:W3CDTF">2008-03-11T10:46:02Z</dcterms:created>
  <dcterms:modified xsi:type="dcterms:W3CDTF">2012-12-18T17:02:52Z</dcterms:modified>
</cp:coreProperties>
</file>