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9" r:id="rId2"/>
    <p:sldId id="272" r:id="rId3"/>
    <p:sldId id="273" r:id="rId4"/>
    <p:sldId id="271" r:id="rId5"/>
    <p:sldId id="282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70" r:id="rId15"/>
    <p:sldId id="290" r:id="rId16"/>
    <p:sldId id="269" r:id="rId17"/>
    <p:sldId id="288" r:id="rId18"/>
    <p:sldId id="257" r:id="rId19"/>
    <p:sldId id="258" r:id="rId20"/>
    <p:sldId id="259" r:id="rId21"/>
    <p:sldId id="262" r:id="rId22"/>
    <p:sldId id="266" r:id="rId23"/>
    <p:sldId id="28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EC6BC1D-AC50-44EF-AA6C-32555B0695D2}" type="datetimeFigureOut">
              <a:rPr lang="ru-RU" smtClean="0"/>
              <a:pPr/>
              <a:t>28.04.2013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1C2A26C-7408-40E3-91F1-929A29C119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6BC1D-AC50-44EF-AA6C-32555B0695D2}" type="datetimeFigureOut">
              <a:rPr lang="ru-RU" smtClean="0"/>
              <a:pPr/>
              <a:t>28.04.2013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2A26C-7408-40E3-91F1-929A29C119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6BC1D-AC50-44EF-AA6C-32555B0695D2}" type="datetimeFigureOut">
              <a:rPr lang="ru-RU" smtClean="0"/>
              <a:pPr/>
              <a:t>28.04.2013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2A26C-7408-40E3-91F1-929A29C119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EC6BC1D-AC50-44EF-AA6C-32555B0695D2}" type="datetimeFigureOut">
              <a:rPr lang="ru-RU" smtClean="0"/>
              <a:pPr/>
              <a:t>28.04.2013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1C2A26C-7408-40E3-91F1-929A29C119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EC6BC1D-AC50-44EF-AA6C-32555B0695D2}" type="datetimeFigureOut">
              <a:rPr lang="ru-RU" smtClean="0"/>
              <a:pPr/>
              <a:t>28.04.2013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1C2A26C-7408-40E3-91F1-929A29C119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6BC1D-AC50-44EF-AA6C-32555B0695D2}" type="datetimeFigureOut">
              <a:rPr lang="ru-RU" smtClean="0"/>
              <a:pPr/>
              <a:t>28.04.2013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2A26C-7408-40E3-91F1-929A29C119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6BC1D-AC50-44EF-AA6C-32555B0695D2}" type="datetimeFigureOut">
              <a:rPr lang="ru-RU" smtClean="0"/>
              <a:pPr/>
              <a:t>28.04.2013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2A26C-7408-40E3-91F1-929A29C119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EC6BC1D-AC50-44EF-AA6C-32555B0695D2}" type="datetimeFigureOut">
              <a:rPr lang="ru-RU" smtClean="0"/>
              <a:pPr/>
              <a:t>28.04.2013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1C2A26C-7408-40E3-91F1-929A29C119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6BC1D-AC50-44EF-AA6C-32555B0695D2}" type="datetimeFigureOut">
              <a:rPr lang="ru-RU" smtClean="0"/>
              <a:pPr/>
              <a:t>28.04.2013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2A26C-7408-40E3-91F1-929A29C119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EC6BC1D-AC50-44EF-AA6C-32555B0695D2}" type="datetimeFigureOut">
              <a:rPr lang="ru-RU" smtClean="0"/>
              <a:pPr/>
              <a:t>28.04.2013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1C2A26C-7408-40E3-91F1-929A29C119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EC6BC1D-AC50-44EF-AA6C-32555B0695D2}" type="datetimeFigureOut">
              <a:rPr lang="ru-RU" smtClean="0"/>
              <a:pPr/>
              <a:t>28.04.2013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1C2A26C-7408-40E3-91F1-929A29C119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EC6BC1D-AC50-44EF-AA6C-32555B0695D2}" type="datetimeFigureOut">
              <a:rPr lang="ru-RU" smtClean="0"/>
              <a:pPr/>
              <a:t>28.04.2013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1C2A26C-7408-40E3-91F1-929A29C119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1857364"/>
            <a:ext cx="6172200" cy="3161198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latin typeface="Arial Black" pitchFamily="34" charset="0"/>
              </a:rPr>
              <a:t>КЛАССНЫЙ ЧАС:</a:t>
            </a:r>
            <a:br>
              <a:rPr lang="ru-RU" sz="4800" dirty="0" smtClean="0">
                <a:latin typeface="Arial Black" pitchFamily="34" charset="0"/>
              </a:rPr>
            </a:br>
            <a:r>
              <a:rPr lang="ru-RU" sz="4800" dirty="0" smtClean="0">
                <a:latin typeface="Arial Black" pitchFamily="34" charset="0"/>
              </a:rPr>
              <a:t> « СТРАНИЦЫ ИСТОРИИ ПОЖАРНОЙ СЛУЖБЫ».</a:t>
            </a:r>
            <a:endParaRPr lang="ru-RU" sz="4800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1904г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В Москве в 10 июня 1904г. появился 1-й пожарный автомобиль, построен на фирме «Фрезе» и тогда же в столице установлена 1-я пожарная сигнализация.</a:t>
            </a:r>
            <a:endParaRPr lang="ru-RU" sz="2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000108"/>
            <a:ext cx="2377279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1103" y="3643314"/>
            <a:ext cx="230887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1918г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17 апреля 1918г. «вождь пролетариата» В.И.Ульянов –Ленин издал декрет «Об организации мер борьбы с огнем».</a:t>
            </a:r>
            <a:endParaRPr lang="ru-RU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5" y="1857365"/>
            <a:ext cx="1285883" cy="1836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1999г.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30 апреля 1999г. Издан указ президента России Б.Н.Ельцина считать 30 апреля Днем  пожарной охраны России.</a:t>
            </a:r>
            <a:endParaRPr lang="ru-RU" sz="20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1071546"/>
            <a:ext cx="164307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5" y="3929067"/>
            <a:ext cx="1417420" cy="107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2001г.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9 ноября 2001г издан указ президента России о создании Государственной противопожарной службы – ГПС.</a:t>
            </a:r>
            <a:endParaRPr lang="ru-RU" sz="20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3251" y="1571612"/>
            <a:ext cx="1362022" cy="1315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3" y="3786191"/>
            <a:ext cx="1458075" cy="150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ru-RU" dirty="0" smtClean="0">
                <a:latin typeface="Arial Black" pitchFamily="34" charset="0"/>
              </a:rPr>
              <a:t>«Каждый пожарный – герой,</a:t>
            </a:r>
          </a:p>
          <a:p>
            <a:pPr algn="ctr">
              <a:buNone/>
            </a:pPr>
            <a:r>
              <a:rPr lang="ru-RU" dirty="0" smtClean="0">
                <a:latin typeface="Arial Black" pitchFamily="34" charset="0"/>
              </a:rPr>
              <a:t>каждую минуту как на войне,</a:t>
            </a:r>
          </a:p>
          <a:p>
            <a:pPr algn="ctr">
              <a:buNone/>
            </a:pPr>
            <a:r>
              <a:rPr lang="ru-RU" dirty="0" smtClean="0">
                <a:latin typeface="Arial Black" pitchFamily="34" charset="0"/>
              </a:rPr>
              <a:t>каждую минуту рискует головой»</a:t>
            </a:r>
          </a:p>
          <a:p>
            <a:pPr algn="ctr"/>
            <a:endParaRPr lang="ru-RU" dirty="0" smtClean="0">
              <a:latin typeface="Arial Black" pitchFamily="34" charset="0"/>
            </a:endParaRPr>
          </a:p>
          <a:p>
            <a:pPr algn="ctr">
              <a:buNone/>
            </a:pPr>
            <a:r>
              <a:rPr lang="ru-RU" dirty="0" smtClean="0">
                <a:latin typeface="Arial Black" pitchFamily="34" charset="0"/>
              </a:rPr>
              <a:t>В.А.Гиляровский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СОТРУДНИКИ ПЧ -37с.Зеленга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sz="2000" dirty="0" smtClean="0"/>
              <a:t>Здание пожарной части -37 была построено в 1967 году.</a:t>
            </a:r>
          </a:p>
          <a:p>
            <a:pPr algn="ctr"/>
            <a:r>
              <a:rPr lang="ru-RU" sz="2000" dirty="0" smtClean="0"/>
              <a:t>Руководили ею:</a:t>
            </a:r>
          </a:p>
          <a:p>
            <a:pPr algn="ctr"/>
            <a:r>
              <a:rPr lang="ru-RU" sz="2000" dirty="0" smtClean="0"/>
              <a:t>Кузнецов А;</a:t>
            </a:r>
          </a:p>
          <a:p>
            <a:pPr algn="ctr"/>
            <a:r>
              <a:rPr lang="ru-RU" sz="2000" dirty="0" err="1" smtClean="0"/>
              <a:t>Рустемов</a:t>
            </a:r>
            <a:r>
              <a:rPr lang="ru-RU" sz="2000" dirty="0" smtClean="0"/>
              <a:t>;</a:t>
            </a:r>
          </a:p>
          <a:p>
            <a:pPr algn="ctr"/>
            <a:r>
              <a:rPr lang="ru-RU" sz="2000" dirty="0" smtClean="0"/>
              <a:t>Грачев В.И;</a:t>
            </a:r>
          </a:p>
          <a:p>
            <a:pPr algn="ctr"/>
            <a:r>
              <a:rPr lang="ru-RU" sz="2000" dirty="0" smtClean="0"/>
              <a:t>Чудин А.А;</a:t>
            </a:r>
          </a:p>
          <a:p>
            <a:pPr algn="ctr"/>
            <a:r>
              <a:rPr lang="ru-RU" sz="2000" dirty="0" smtClean="0"/>
              <a:t>Белов П.В;</a:t>
            </a:r>
          </a:p>
          <a:p>
            <a:pPr algn="ctr"/>
            <a:r>
              <a:rPr lang="ru-RU" sz="2000" dirty="0" smtClean="0"/>
              <a:t>В данное время начальник ПЧ -37 – Павлов М.В.</a:t>
            </a:r>
            <a:endParaRPr lang="ru-RU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14290"/>
            <a:ext cx="7467600" cy="178595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Arial Black" pitchFamily="34" charset="0"/>
              </a:rPr>
              <a:t>Служба спасения и служба пожарная-</a:t>
            </a:r>
            <a:br>
              <a:rPr lang="ru-RU" sz="2000" dirty="0" smtClean="0">
                <a:latin typeface="Arial Black" pitchFamily="34" charset="0"/>
              </a:rPr>
            </a:br>
            <a:r>
              <a:rPr lang="ru-RU" sz="2000" dirty="0" smtClean="0">
                <a:latin typeface="Arial Black" pitchFamily="34" charset="0"/>
              </a:rPr>
              <a:t>Неразлучные братья в беде.</a:t>
            </a:r>
            <a:br>
              <a:rPr lang="ru-RU" sz="2000" dirty="0" smtClean="0">
                <a:latin typeface="Arial Black" pitchFamily="34" charset="0"/>
              </a:rPr>
            </a:br>
            <a:r>
              <a:rPr lang="ru-RU" sz="2000" dirty="0" smtClean="0">
                <a:latin typeface="Arial Black" pitchFamily="34" charset="0"/>
              </a:rPr>
              <a:t>В командах люди не просто отважные,</a:t>
            </a:r>
            <a:br>
              <a:rPr lang="ru-RU" sz="2000" dirty="0" smtClean="0">
                <a:latin typeface="Arial Black" pitchFamily="34" charset="0"/>
              </a:rPr>
            </a:br>
            <a:r>
              <a:rPr lang="ru-RU" sz="2000" dirty="0" smtClean="0">
                <a:latin typeface="Arial Black" pitchFamily="34" charset="0"/>
              </a:rPr>
              <a:t>Они – герои, в «пожарной войне!».</a:t>
            </a:r>
            <a:br>
              <a:rPr lang="ru-RU" sz="2000" dirty="0" smtClean="0">
                <a:latin typeface="Arial Black" pitchFamily="34" charset="0"/>
              </a:rPr>
            </a:br>
            <a:endParaRPr lang="ru-RU" sz="2000" dirty="0">
              <a:latin typeface="Arial Black" pitchFamily="34" charset="0"/>
            </a:endParaRPr>
          </a:p>
        </p:txBody>
      </p:sp>
      <p:pic>
        <p:nvPicPr>
          <p:cNvPr id="9218" name="Picture 2" descr="C:\Documents and Settings\Малина\Мои документы\Мои рисунки\Изображение 05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0034" y="2214554"/>
            <a:ext cx="714380" cy="1020543"/>
          </a:xfrm>
          <a:prstGeom prst="rect">
            <a:avLst/>
          </a:prstGeom>
          <a:noFill/>
        </p:spPr>
      </p:pic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143372" y="2357430"/>
            <a:ext cx="3500462" cy="421481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9" name="Picture 3" descr="C:\Documents and Settings\Малина\Мои документы\Мои рисунки\Изображение 0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9" y="2786058"/>
            <a:ext cx="1009438" cy="1143008"/>
          </a:xfrm>
          <a:prstGeom prst="rect">
            <a:avLst/>
          </a:prstGeom>
          <a:noFill/>
        </p:spPr>
      </p:pic>
      <p:pic>
        <p:nvPicPr>
          <p:cNvPr id="9220" name="Picture 4" descr="C:\Documents and Settings\Малина\Мои документы\Мои рисунки\Изображение 0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4857761"/>
            <a:ext cx="645111" cy="714380"/>
          </a:xfrm>
          <a:prstGeom prst="rect">
            <a:avLst/>
          </a:prstGeom>
          <a:noFill/>
        </p:spPr>
      </p:pic>
      <p:pic>
        <p:nvPicPr>
          <p:cNvPr id="9221" name="Picture 5" descr="C:\Documents and Settings\Малина\Мои документы\Мои рисунки\Изображение 06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2428868"/>
            <a:ext cx="833228" cy="1071570"/>
          </a:xfrm>
          <a:prstGeom prst="rect">
            <a:avLst/>
          </a:prstGeom>
          <a:noFill/>
        </p:spPr>
      </p:pic>
      <p:pic>
        <p:nvPicPr>
          <p:cNvPr id="9222" name="Picture 6" descr="C:\Documents and Settings\Малина\Мои документы\Мои рисунки\Изображение 06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72396" y="785794"/>
            <a:ext cx="746144" cy="1071570"/>
          </a:xfrm>
          <a:prstGeom prst="rect">
            <a:avLst/>
          </a:prstGeom>
          <a:noFill/>
        </p:spPr>
      </p:pic>
      <p:pic>
        <p:nvPicPr>
          <p:cNvPr id="9223" name="Picture 7" descr="C:\Documents and Settings\Малина\Мои документы\Мои рисунки\Изображение 06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9" y="5214950"/>
            <a:ext cx="642942" cy="889979"/>
          </a:xfrm>
          <a:prstGeom prst="rect">
            <a:avLst/>
          </a:prstGeom>
          <a:noFill/>
        </p:spPr>
      </p:pic>
      <p:pic>
        <p:nvPicPr>
          <p:cNvPr id="9224" name="Picture 8" descr="C:\Documents and Settings\Малина\Мои документы\Мои рисунки\Изображение 06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9058" y="2428869"/>
            <a:ext cx="999512" cy="1071570"/>
          </a:xfrm>
          <a:prstGeom prst="rect">
            <a:avLst/>
          </a:prstGeom>
          <a:noFill/>
        </p:spPr>
      </p:pic>
      <p:pic>
        <p:nvPicPr>
          <p:cNvPr id="9225" name="Picture 9" descr="C:\Documents and Settings\Малина\Мои документы\Мои рисунки\Изображение 06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00827" y="4572009"/>
            <a:ext cx="894480" cy="1143008"/>
          </a:xfrm>
          <a:prstGeom prst="rect">
            <a:avLst/>
          </a:prstGeom>
          <a:noFill/>
        </p:spPr>
      </p:pic>
      <p:pic>
        <p:nvPicPr>
          <p:cNvPr id="3074" name="Picture 2" descr="C:\Documents and Settings\Малина\Мои документы\Мои рисунки\Изображение 067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86248" y="4643447"/>
            <a:ext cx="1015893" cy="1143008"/>
          </a:xfrm>
          <a:prstGeom prst="rect">
            <a:avLst/>
          </a:prstGeom>
          <a:noFill/>
        </p:spPr>
      </p:pic>
      <p:pic>
        <p:nvPicPr>
          <p:cNvPr id="3075" name="Picture 3" descr="C:\Documents and Settings\Малина\Мои документы\Мои рисунки\Изображение 065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57290" y="4357695"/>
            <a:ext cx="928694" cy="1102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Arial Black" pitchFamily="34" charset="0"/>
              </a:rPr>
              <a:t>КУЗЬКИН ФЁДОР АЛЕКСАНДРОВИЧ</a:t>
            </a:r>
            <a:endParaRPr lang="ru-RU" sz="2000" dirty="0">
              <a:latin typeface="Arial Black" pitchFamily="34" charset="0"/>
            </a:endParaRPr>
          </a:p>
        </p:txBody>
      </p:sp>
      <p:pic>
        <p:nvPicPr>
          <p:cNvPr id="1026" name="Picture 2" descr="C:\Documents and Settings\Малина\Мои документы\Мои рисунки\Изображение 06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28662" y="2071679"/>
            <a:ext cx="928694" cy="133351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r>
              <a:rPr lang="ru-RU" dirty="0" smtClean="0"/>
              <a:t>В 2002г. Закончил Ивановский филиал академии Государственной противопожарной службы МЧС России. В 2004г. назначен начальником отделения ГПН по Володарскому району. Ведомственные награды: «За отличие в службе </a:t>
            </a:r>
            <a:r>
              <a:rPr lang="en-US" dirty="0" smtClean="0"/>
              <a:t>III </a:t>
            </a:r>
            <a:r>
              <a:rPr lang="ru-RU" dirty="0" smtClean="0"/>
              <a:t>степени», «ХХ- лет МЧС России», награжден орденом «За заслуги». В 2010г. присвоено звание- майор внутренней службы. В 2012г. его портрет размещен на «Доске почёта» Главного управления МЧС России по Астраханской области.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Arial Black" pitchFamily="34" charset="0"/>
              </a:rPr>
              <a:t>БЕЛОВ </a:t>
            </a:r>
            <a:r>
              <a:rPr lang="ru-RU" b="1" dirty="0" smtClean="0">
                <a:latin typeface="Arial Black" pitchFamily="34" charset="0"/>
                <a:cs typeface="Arial" pitchFamily="34" charset="0"/>
              </a:rPr>
              <a:t>ПАВЕЛ</a:t>
            </a:r>
            <a:r>
              <a:rPr lang="ru-RU" b="1" dirty="0" smtClean="0">
                <a:latin typeface="Arial Black" pitchFamily="34" charset="0"/>
              </a:rPr>
              <a:t> ВАСИЛЬЕВИЧ</a:t>
            </a:r>
            <a:endParaRPr lang="ru-RU" b="1" dirty="0">
              <a:latin typeface="Arial Black" pitchFamily="34" charset="0"/>
            </a:endParaRPr>
          </a:p>
        </p:txBody>
      </p:sp>
      <p:pic>
        <p:nvPicPr>
          <p:cNvPr id="2050" name="Picture 2" descr="C:\Documents and Settings\Малина\Мои документы\Мои рисунки\Изображение 06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71604" y="2500306"/>
            <a:ext cx="1166821" cy="15001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ru-RU" sz="2200" dirty="0" smtClean="0"/>
              <a:t>Работал  начальником  ПЧ – 37 с 1995г. С 2012г. работает пожарным</a:t>
            </a:r>
          </a:p>
          <a:p>
            <a:pPr>
              <a:buNone/>
            </a:pPr>
            <a:r>
              <a:rPr lang="ru-RU" sz="2200" dirty="0" smtClean="0"/>
              <a:t>. Награжден медалью МЧС России </a:t>
            </a:r>
          </a:p>
          <a:p>
            <a:pPr algn="ctr">
              <a:buNone/>
            </a:pPr>
            <a:r>
              <a:rPr lang="ru-RU" sz="2200" dirty="0" smtClean="0"/>
              <a:t>«ХХ – лет МЧС России».</a:t>
            </a:r>
          </a:p>
          <a:p>
            <a:pPr algn="ctr">
              <a:buNone/>
            </a:pPr>
            <a:endParaRPr lang="ru-RU" sz="2200" dirty="0" smtClean="0"/>
          </a:p>
          <a:p>
            <a:r>
              <a:rPr lang="ru-RU" sz="2200" dirty="0" smtClean="0"/>
              <a:t>Награжден памятной медалью МЧС России «Маршал Василий Чуйков».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Arial Black" pitchFamily="34" charset="0"/>
                <a:cs typeface="Arial" pitchFamily="34" charset="0"/>
              </a:rPr>
              <a:t>ПАВЛОВ ВИКТОР НИКОЛАЕВИЧ</a:t>
            </a:r>
            <a:endParaRPr lang="ru-RU" b="1" dirty="0"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3074" name="Picture 2" descr="C:\Documents and Settings\Малина\Мои документы\Мои рисунки\Изображение 06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1975" y="2214554"/>
            <a:ext cx="1608257" cy="17824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Работает водителем в ПЧ -37 с 1994г.</a:t>
            </a:r>
          </a:p>
          <a:p>
            <a:r>
              <a:rPr lang="ru-RU" sz="2000" dirty="0" smtClean="0"/>
              <a:t>Награжден почетной грамотой Государственной Думы Астраханской области.</a:t>
            </a:r>
          </a:p>
          <a:p>
            <a:pPr>
              <a:buNone/>
            </a:pPr>
            <a:r>
              <a:rPr lang="ru-RU" sz="2000" dirty="0" smtClean="0"/>
              <a:t>Награжден медалью МЧС России </a:t>
            </a:r>
          </a:p>
          <a:p>
            <a:pPr algn="ctr">
              <a:buNone/>
            </a:pPr>
            <a:r>
              <a:rPr lang="ru-RU" sz="2000" dirty="0" smtClean="0"/>
              <a:t>«ХХ – лет МЧС России».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29697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В 1504г. В Москве во времена правления Ивана </a:t>
            </a:r>
            <a:r>
              <a:rPr lang="en-US" sz="2000" b="1" dirty="0" smtClean="0"/>
              <a:t>III</a:t>
            </a:r>
            <a:r>
              <a:rPr lang="ru-RU" sz="2000" b="1" dirty="0" smtClean="0"/>
              <a:t> была сформирована </a:t>
            </a:r>
            <a:br>
              <a:rPr lang="ru-RU" sz="2000" b="1" dirty="0" smtClean="0"/>
            </a:br>
            <a:r>
              <a:rPr lang="ru-RU" sz="2000" b="1" dirty="0" smtClean="0"/>
              <a:t> </a:t>
            </a:r>
            <a:r>
              <a:rPr lang="ru-RU" sz="2000" b="1" dirty="0" err="1" smtClean="0"/>
              <a:t>пожарно</a:t>
            </a:r>
            <a:r>
              <a:rPr lang="ru-RU" sz="2000" b="1" dirty="0" smtClean="0"/>
              <a:t> – сторожевая служба.</a:t>
            </a:r>
            <a:endParaRPr lang="ru-RU" sz="2000" b="1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357430"/>
            <a:ext cx="1190507" cy="1438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3" y="2214554"/>
            <a:ext cx="150222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Arial Black" pitchFamily="34" charset="0"/>
              </a:rPr>
              <a:t>МЯСНЕНКИН ВЛАДИМИР ЮРЬЕВИЧ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4098" name="Picture 2" descr="C:\Documents and Settings\Малина\Мои документы\Мои рисунки\Изображение 06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0035" y="1142984"/>
            <a:ext cx="1285884" cy="1377733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5786446" y="1571612"/>
            <a:ext cx="2857520" cy="400052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Работает  пожарным в ПЧ – 37  с 1994г.</a:t>
            </a:r>
          </a:p>
          <a:p>
            <a:r>
              <a:rPr lang="ru-RU" sz="2000" dirty="0" smtClean="0"/>
              <a:t>Награжден памятной медалью МЧС России «Маршал Василий Чуйков».</a:t>
            </a:r>
          </a:p>
          <a:p>
            <a:endParaRPr lang="ru-RU" dirty="0"/>
          </a:p>
        </p:txBody>
      </p:sp>
      <p:pic>
        <p:nvPicPr>
          <p:cNvPr id="4099" name="Picture 3" descr="C:\Documents and Settings\Малина\Мои документы\Мои рисунки\Изображение 0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3286124"/>
            <a:ext cx="2780519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Arial Black" pitchFamily="34" charset="0"/>
                <a:cs typeface="Arial" pitchFamily="34" charset="0"/>
              </a:rPr>
              <a:t>ПАВЛОВ МИХАИЛ ВИКТОРОВИЧ</a:t>
            </a:r>
            <a:endParaRPr lang="ru-RU" b="1" dirty="0"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Малина\Мои документы\Мои рисунки\Изображение 06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85853" y="2143117"/>
            <a:ext cx="1383642" cy="16430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Содержимое 5"/>
          <p:cNvSpPr>
            <a:spLocks noGrp="1"/>
          </p:cNvSpPr>
          <p:nvPr>
            <p:ph sz="quarter" idx="4294967295"/>
          </p:nvPr>
        </p:nvSpPr>
        <p:spPr>
          <a:xfrm>
            <a:off x="5486400" y="1857363"/>
            <a:ext cx="3014690" cy="4286261"/>
          </a:xfrm>
        </p:spPr>
        <p:txBody>
          <a:bodyPr/>
          <a:lstStyle/>
          <a:p>
            <a:pPr algn="ctr"/>
            <a:endParaRPr lang="ru-RU" dirty="0" smtClean="0"/>
          </a:p>
          <a:p>
            <a:pPr algn="ctr"/>
            <a:r>
              <a:rPr lang="ru-RU" sz="2000" dirty="0" smtClean="0"/>
              <a:t>Работает в ПЧ -37 с 2003г.  </a:t>
            </a:r>
          </a:p>
          <a:p>
            <a:pPr algn="ctr"/>
            <a:r>
              <a:rPr lang="ru-RU" sz="2000" dirty="0" smtClean="0"/>
              <a:t>         С 2012г. назначен начальником ПЧ - 37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Arial Black" pitchFamily="34" charset="0"/>
                <a:cs typeface="Arial" pitchFamily="34" charset="0"/>
              </a:rPr>
              <a:t>БУКРЕЕВ ВЛАДИМИР АЛЕКСЕЕВИЧ</a:t>
            </a:r>
            <a:endParaRPr lang="ru-RU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Работает водителем в ПЧ – 37 с 2000г.</a:t>
            </a:r>
          </a:p>
          <a:p>
            <a:r>
              <a:rPr lang="ru-RU" dirty="0" smtClean="0"/>
              <a:t>Награжден почетной грамотой Главного управления МЧС России «За добросовестное отношение к исполнению служебных обязанностей». Почетная грамота Главы Администрации ММ «Володарский район» в связи с 360-летием Пожарной охраны.</a:t>
            </a:r>
            <a:endParaRPr lang="ru-RU" dirty="0"/>
          </a:p>
        </p:txBody>
      </p:sp>
      <p:pic>
        <p:nvPicPr>
          <p:cNvPr id="2050" name="Picture 2" descr="C:\Documents and Settings\Малина\Мои документы\Мои рисунки\Изображение 06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785926"/>
            <a:ext cx="1587511" cy="17859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Arial Black" pitchFamily="34" charset="0"/>
              </a:rPr>
              <a:t>МЫ ЖЕЛАЕМ ПОЖАРНЫМ:</a:t>
            </a:r>
            <a:endParaRPr lang="ru-RU" sz="4000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ru-RU" b="1" i="1" dirty="0" smtClean="0">
                <a:latin typeface="Arial Black" pitchFamily="34" charset="0"/>
              </a:rPr>
              <a:t>Чтоб пожары не случались никогда,</a:t>
            </a:r>
          </a:p>
          <a:p>
            <a:pPr algn="ctr">
              <a:buNone/>
            </a:pPr>
            <a:r>
              <a:rPr lang="ru-RU" b="1" i="1" dirty="0" smtClean="0">
                <a:latin typeface="Arial Black" pitchFamily="34" charset="0"/>
              </a:rPr>
              <a:t>Чтобы жили без пожаров</a:t>
            </a:r>
          </a:p>
          <a:p>
            <a:pPr algn="ctr">
              <a:buNone/>
            </a:pPr>
            <a:r>
              <a:rPr lang="ru-RU" b="1" i="1" dirty="0" smtClean="0">
                <a:latin typeface="Arial Black" pitchFamily="34" charset="0"/>
              </a:rPr>
              <a:t>Наши села, города!</a:t>
            </a:r>
          </a:p>
          <a:p>
            <a:pPr algn="ctr">
              <a:buNone/>
            </a:pPr>
            <a:r>
              <a:rPr lang="ru-RU" b="1" i="1" dirty="0" smtClean="0">
                <a:latin typeface="Arial Black" pitchFamily="34" charset="0"/>
              </a:rPr>
              <a:t>Чтобы вы были здоровы,</a:t>
            </a:r>
          </a:p>
          <a:p>
            <a:pPr algn="ctr">
              <a:buNone/>
            </a:pPr>
            <a:r>
              <a:rPr lang="ru-RU" b="1" i="1" dirty="0" smtClean="0">
                <a:latin typeface="Arial Black" pitchFamily="34" charset="0"/>
              </a:rPr>
              <a:t>Были счастливы в любви,</a:t>
            </a:r>
          </a:p>
          <a:p>
            <a:pPr algn="ctr">
              <a:buNone/>
            </a:pPr>
            <a:r>
              <a:rPr lang="ru-RU" b="1" i="1" dirty="0" smtClean="0">
                <a:latin typeface="Arial Black" pitchFamily="34" charset="0"/>
              </a:rPr>
              <a:t>Чтоб достаток и награды</a:t>
            </a:r>
          </a:p>
          <a:p>
            <a:pPr algn="ctr">
              <a:buNone/>
            </a:pPr>
            <a:r>
              <a:rPr lang="ru-RU" b="1" i="1" dirty="0" smtClean="0">
                <a:latin typeface="Arial Black" pitchFamily="34" charset="0"/>
              </a:rPr>
              <a:t>Непременно вас нашли!</a:t>
            </a:r>
            <a:endParaRPr lang="ru-RU" b="1" i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1549г.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Иван Грозный в 1549г. Издал указ, касавшийся пожарной безопасности. Иметь в каждом жилище средства для тушения пожара.</a:t>
            </a:r>
            <a:endParaRPr lang="ru-RU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3354" y="2500307"/>
            <a:ext cx="1180413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Arial Black" pitchFamily="34" charset="0"/>
              </a:rPr>
              <a:t>СТРАНИЦЫ ИСТОРИИ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643050"/>
            <a:ext cx="7467600" cy="4873752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Романов Алексей Михайлович в 1649г. издал  «Наказ о Градском благочинии».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Образована  объездная пожарная служба, руководил ею объезжий голова князь А.А. Македонский.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571876"/>
            <a:ext cx="178595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/>
              <a:t>Объездная пожарная служба</a:t>
            </a:r>
            <a:endParaRPr lang="ru-RU" sz="2000" dirty="0"/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2928934"/>
            <a:ext cx="142876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1722г.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Первая профессиональная пожарная команда создана при Петре </a:t>
            </a:r>
            <a:r>
              <a:rPr lang="en-US" sz="2000" dirty="0" smtClean="0"/>
              <a:t>I</a:t>
            </a:r>
            <a:r>
              <a:rPr lang="ru-RU" sz="2000" dirty="0" smtClean="0"/>
              <a:t>. Первое пожарное депо, оснащенное ведрами, заливными трубами, топорами, крюками.</a:t>
            </a:r>
            <a:endParaRPr lang="ru-RU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3" y="1928803"/>
            <a:ext cx="171451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1722г.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13 ноября 1722г А.М.Романов приказал строить грузовые мелко сидящие суда, оснащенные брандспойтами. Главная цель: тушение возгораний на речных судах и в прибрежных строениях.</a:t>
            </a:r>
            <a:endParaRPr lang="ru-RU" sz="20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1853г.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В 1853г – издан документ «Нормальная табель состава пожарной части в городах», определяющий  штатный состав пожарной команды, количество пожарной техники.</a:t>
            </a:r>
            <a:endParaRPr lang="ru-RU" sz="20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2285992"/>
            <a:ext cx="2190765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pPr algn="ctr"/>
            <a:r>
              <a:rPr lang="ru-RU" dirty="0" smtClean="0"/>
              <a:t>1892г  . старинная пожарная машина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000" dirty="0" smtClean="0"/>
              <a:t>В 1892г. создано пожарное общество, с 1907г. носит название Императорское.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8672524" y="5357826"/>
            <a:ext cx="409568" cy="385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9" y="1214422"/>
            <a:ext cx="171451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929190" y="3429000"/>
            <a:ext cx="157584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3643314"/>
            <a:ext cx="2067111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422</TotalTime>
  <Words>593</Words>
  <Application>Microsoft Office PowerPoint</Application>
  <PresentationFormat>Экран (4:3)</PresentationFormat>
  <Paragraphs>71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Эркер</vt:lpstr>
      <vt:lpstr>КЛАССНЫЙ ЧАС:  « СТРАНИЦЫ ИСТОРИИ ПОЖАРНОЙ СЛУЖБЫ».</vt:lpstr>
      <vt:lpstr>В 1504г. В Москве во времена правления Ивана III была сформирована   пожарно – сторожевая служба.</vt:lpstr>
      <vt:lpstr>1549г.</vt:lpstr>
      <vt:lpstr>СТРАНИЦЫ ИСТОРИИ</vt:lpstr>
      <vt:lpstr>Объездная пожарная служба</vt:lpstr>
      <vt:lpstr>1722г.</vt:lpstr>
      <vt:lpstr>1722г.</vt:lpstr>
      <vt:lpstr>1853г.</vt:lpstr>
      <vt:lpstr>1892г  . старинная пожарная машина</vt:lpstr>
      <vt:lpstr>1904г</vt:lpstr>
      <vt:lpstr>1918г</vt:lpstr>
      <vt:lpstr>1999г.</vt:lpstr>
      <vt:lpstr>2001г.</vt:lpstr>
      <vt:lpstr>Слайд 14</vt:lpstr>
      <vt:lpstr>СОТРУДНИКИ ПЧ -37с.Зеленга</vt:lpstr>
      <vt:lpstr>Служба спасения и служба пожарная- Неразлучные братья в беде. В командах люди не просто отважные, Они – герои, в «пожарной войне!». </vt:lpstr>
      <vt:lpstr>КУЗЬКИН ФЁДОР АЛЕКСАНДРОВИЧ</vt:lpstr>
      <vt:lpstr>БЕЛОВ ПАВЕЛ ВАСИЛЬЕВИЧ</vt:lpstr>
      <vt:lpstr>ПАВЛОВ ВИКТОР НИКОЛАЕВИЧ</vt:lpstr>
      <vt:lpstr>МЯСНЕНКИН ВЛАДИМИР ЮРЬЕВИЧ</vt:lpstr>
      <vt:lpstr>ПАВЛОВ МИХАИЛ ВИКТОРОВИЧ</vt:lpstr>
      <vt:lpstr>БУКРЕЕВ ВЛАДИМИР АЛЕКСЕЕВИЧ</vt:lpstr>
      <vt:lpstr>МЫ ЖЕЛАЕМ ПОЖАРНЫМ: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КУЗЬКИН ФЁДОР АЛЕКСАНДРОВИЧ</dc:title>
  <dc:creator>Малина</dc:creator>
  <cp:lastModifiedBy>Малина</cp:lastModifiedBy>
  <cp:revision>52</cp:revision>
  <dcterms:created xsi:type="dcterms:W3CDTF">2013-04-12T15:30:21Z</dcterms:created>
  <dcterms:modified xsi:type="dcterms:W3CDTF">2013-04-28T13:14:45Z</dcterms:modified>
</cp:coreProperties>
</file>