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7317"/>
    <a:srgbClr val="996D41"/>
    <a:srgbClr val="DAA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574146981628095E-2"/>
          <c:y val="2.4545668143629892E-2"/>
          <c:w val="0.9064258530183763"/>
          <c:h val="0.87477926174993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Рамиль Г.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Звукопр-е.</c:v>
                </c:pt>
                <c:pt idx="1">
                  <c:v>Диффр-ция.</c:v>
                </c:pt>
                <c:pt idx="2">
                  <c:v>Фонем. Слух.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1.5</c:v>
                </c:pt>
                <c:pt idx="1">
                  <c:v>1.5</c:v>
                </c:pt>
                <c:pt idx="2">
                  <c:v>1.6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Настя К.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Звукопр-е.</c:v>
                </c:pt>
                <c:pt idx="1">
                  <c:v>Диффр-ция.</c:v>
                </c:pt>
                <c:pt idx="2">
                  <c:v>Фонем. Слух.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Саша К.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Звукопр-е.</c:v>
                </c:pt>
                <c:pt idx="1">
                  <c:v>Диффр-ция.</c:v>
                </c:pt>
                <c:pt idx="2">
                  <c:v>Фонем. Слух.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Костя К.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Звукопр-е.</c:v>
                </c:pt>
                <c:pt idx="1">
                  <c:v>Диффр-ция.</c:v>
                </c:pt>
                <c:pt idx="2">
                  <c:v>Фонем. Слух.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1.5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Лиля К.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Звукопр-е.</c:v>
                </c:pt>
                <c:pt idx="1">
                  <c:v>Диффр-ция.</c:v>
                </c:pt>
                <c:pt idx="2">
                  <c:v>Фонем. Слух.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2</c:v>
                </c:pt>
                <c:pt idx="1">
                  <c:v>1.5</c:v>
                </c:pt>
                <c:pt idx="2">
                  <c:v>1.5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Максим Л.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Звукопр-е.</c:v>
                </c:pt>
                <c:pt idx="1">
                  <c:v>Диффр-ция.</c:v>
                </c:pt>
                <c:pt idx="2">
                  <c:v>Фонем. Слух.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1.5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Даша Л.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Звукопр-е.</c:v>
                </c:pt>
                <c:pt idx="1">
                  <c:v>Диффр-ция.</c:v>
                </c:pt>
                <c:pt idx="2">
                  <c:v>Фонем. Слух.</c:v>
                </c:pt>
              </c:strCache>
            </c:strRef>
          </c:cat>
          <c:val>
            <c:numRef>
              <c:f>Лист1!$H$2:$H$5</c:f>
              <c:numCache>
                <c:formatCode>d\-mmm</c:formatCode>
                <c:ptCount val="4"/>
                <c:pt idx="0" formatCode="General">
                  <c:v>1</c:v>
                </c:pt>
                <c:pt idx="1">
                  <c:v>1.5</c:v>
                </c:pt>
                <c:pt idx="2" formatCode="General">
                  <c:v>2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Зорро О.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Звукопр-е.</c:v>
                </c:pt>
                <c:pt idx="1">
                  <c:v>Диффр-ция.</c:v>
                </c:pt>
                <c:pt idx="2">
                  <c:v>Фонем. Слух.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Карина П.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Звукопр-е.</c:v>
                </c:pt>
                <c:pt idx="1">
                  <c:v>Диффр-ция.</c:v>
                </c:pt>
                <c:pt idx="2">
                  <c:v>Фонем. Слух.</c:v>
                </c:pt>
              </c:strCache>
            </c:strRef>
          </c:cat>
          <c:val>
            <c:numRef>
              <c:f>Лист1!$J$2:$J$5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Миша П.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Звукопр-е.</c:v>
                </c:pt>
                <c:pt idx="1">
                  <c:v>Диффр-ция.</c:v>
                </c:pt>
                <c:pt idx="2">
                  <c:v>Фонем. Слух.</c:v>
                </c:pt>
              </c:strCache>
            </c:strRef>
          </c:cat>
          <c:val>
            <c:numRef>
              <c:f>Лист1!$K$2:$K$5</c:f>
              <c:numCache>
                <c:formatCode>General</c:formatCode>
                <c:ptCount val="4"/>
                <c:pt idx="0">
                  <c:v>1.5</c:v>
                </c:pt>
                <c:pt idx="1">
                  <c:v>1</c:v>
                </c:pt>
                <c:pt idx="2">
                  <c:v>1.5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Одя П.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Звукопр-е.</c:v>
                </c:pt>
                <c:pt idx="1">
                  <c:v>Диффр-ция.</c:v>
                </c:pt>
                <c:pt idx="2">
                  <c:v>Фонем. Слух.</c:v>
                </c:pt>
              </c:strCache>
            </c:strRef>
          </c:cat>
          <c:val>
            <c:numRef>
              <c:f>Лист1!$L$2:$L$5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Аня С.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Звукопр-е.</c:v>
                </c:pt>
                <c:pt idx="1">
                  <c:v>Диффр-ция.</c:v>
                </c:pt>
                <c:pt idx="2">
                  <c:v>Фонем. Слух.</c:v>
                </c:pt>
              </c:strCache>
            </c:strRef>
          </c:cat>
          <c:val>
            <c:numRef>
              <c:f>Лист1!$M$2:$M$5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Полина Т.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Звукопр-е.</c:v>
                </c:pt>
                <c:pt idx="1">
                  <c:v>Диффр-ция.</c:v>
                </c:pt>
                <c:pt idx="2">
                  <c:v>Фонем. Слух.</c:v>
                </c:pt>
              </c:strCache>
            </c:strRef>
          </c:cat>
          <c:val>
            <c:numRef>
              <c:f>Лист1!$N$2:$N$5</c:f>
              <c:numCache>
                <c:formatCode>General</c:formatCode>
                <c:ptCount val="4"/>
                <c:pt idx="0">
                  <c:v>2</c:v>
                </c:pt>
                <c:pt idx="1">
                  <c:v>1.5</c:v>
                </c:pt>
                <c:pt idx="2">
                  <c:v>2</c:v>
                </c:pt>
              </c:numCache>
            </c:numRef>
          </c:val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Никита Т.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Звукопр-е.</c:v>
                </c:pt>
                <c:pt idx="1">
                  <c:v>Диффр-ция.</c:v>
                </c:pt>
                <c:pt idx="2">
                  <c:v>Фонем. Слух.</c:v>
                </c:pt>
              </c:strCache>
            </c:strRef>
          </c:cat>
          <c:val>
            <c:numRef>
              <c:f>Лист1!$O$2:$O$5</c:f>
              <c:numCache>
                <c:formatCode>General</c:formatCode>
                <c:ptCount val="4"/>
                <c:pt idx="0">
                  <c:v>1.5</c:v>
                </c:pt>
                <c:pt idx="1">
                  <c:v>1.5</c:v>
                </c:pt>
                <c:pt idx="2">
                  <c:v>2</c:v>
                </c:pt>
              </c:numCache>
            </c:numRef>
          </c:val>
        </c:ser>
        <c:ser>
          <c:idx val="14"/>
          <c:order val="14"/>
          <c:tx>
            <c:strRef>
              <c:f>Лист1!$P$1</c:f>
              <c:strCache>
                <c:ptCount val="1"/>
                <c:pt idx="0">
                  <c:v>Ярик Т.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Звукопр-е.</c:v>
                </c:pt>
                <c:pt idx="1">
                  <c:v>Диффр-ция.</c:v>
                </c:pt>
                <c:pt idx="2">
                  <c:v>Фонем. Слух.</c:v>
                </c:pt>
              </c:strCache>
            </c:strRef>
          </c:cat>
          <c:val>
            <c:numRef>
              <c:f>Лист1!$P$2:$P$5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5"/>
          <c:order val="15"/>
          <c:tx>
            <c:strRef>
              <c:f>Лист1!$Q$1</c:f>
              <c:strCache>
                <c:ptCount val="1"/>
                <c:pt idx="0">
                  <c:v>Дима Ч.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Звукопр-е.</c:v>
                </c:pt>
                <c:pt idx="1">
                  <c:v>Диффр-ция.</c:v>
                </c:pt>
                <c:pt idx="2">
                  <c:v>Фонем. Слух.</c:v>
                </c:pt>
              </c:strCache>
            </c:strRef>
          </c:cat>
          <c:val>
            <c:numRef>
              <c:f>Лист1!$Q$2:$Q$5</c:f>
              <c:numCache>
                <c:formatCode>General</c:formatCode>
                <c:ptCount val="4"/>
                <c:pt idx="0">
                  <c:v>1.5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963904"/>
        <c:axId val="21965440"/>
      </c:barChart>
      <c:catAx>
        <c:axId val="21963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965440"/>
        <c:crosses val="autoZero"/>
        <c:auto val="1"/>
        <c:lblAlgn val="ctr"/>
        <c:lblOffset val="100"/>
        <c:noMultiLvlLbl val="0"/>
      </c:catAx>
      <c:valAx>
        <c:axId val="21965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963904"/>
        <c:crosses val="autoZero"/>
        <c:crossBetween val="between"/>
      </c:valAx>
      <c:spPr>
        <a:noFill/>
        <a:ln w="25409">
          <a:noFill/>
        </a:ln>
      </c:spPr>
    </c:plotArea>
    <c:legend>
      <c:legendPos val="r"/>
      <c:layout>
        <c:manualLayout>
          <c:xMode val="edge"/>
          <c:yMode val="edge"/>
          <c:x val="0.78053613225506024"/>
          <c:y val="6.4579599963797626E-2"/>
          <c:w val="0.21113057537943036"/>
          <c:h val="0.8708406355161718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6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0634-82B8-4FA8-9B6F-ABF9906BEA0D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0462C-2459-488E-A625-EDEC79CC87E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0634-82B8-4FA8-9B6F-ABF9906BEA0D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0462C-2459-488E-A625-EDEC79CC87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0634-82B8-4FA8-9B6F-ABF9906BEA0D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0462C-2459-488E-A625-EDEC79CC87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0634-82B8-4FA8-9B6F-ABF9906BEA0D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0462C-2459-488E-A625-EDEC79CC87E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0634-82B8-4FA8-9B6F-ABF9906BEA0D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0462C-2459-488E-A625-EDEC79CC87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0634-82B8-4FA8-9B6F-ABF9906BEA0D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0462C-2459-488E-A625-EDEC79CC87E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0634-82B8-4FA8-9B6F-ABF9906BEA0D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0462C-2459-488E-A625-EDEC79CC87E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0634-82B8-4FA8-9B6F-ABF9906BEA0D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0462C-2459-488E-A625-EDEC79CC87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0634-82B8-4FA8-9B6F-ABF9906BEA0D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0462C-2459-488E-A625-EDEC79CC87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0634-82B8-4FA8-9B6F-ABF9906BEA0D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0462C-2459-488E-A625-EDEC79CC87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0634-82B8-4FA8-9B6F-ABF9906BEA0D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0462C-2459-488E-A625-EDEC79CC87E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0F0634-82B8-4FA8-9B6F-ABF9906BEA0D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E0462C-2459-488E-A625-EDEC79CC87E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655" y="332656"/>
            <a:ext cx="8229600" cy="1500187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  <a:defRPr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Итак, вспомогательные средства.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/>
                </a:solidFill>
              </a:rPr>
              <a:t>Объяснение артикуляции звуков: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45059" name="Прямоугольник 2"/>
          <p:cNvSpPr>
            <a:spLocks noChangeArrowheads="1"/>
          </p:cNvSpPr>
          <p:nvPr/>
        </p:nvSpPr>
        <p:spPr bwMode="auto">
          <a:xfrm>
            <a:off x="285750" y="2214563"/>
            <a:ext cx="84296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sz="3200" dirty="0">
                <a:solidFill>
                  <a:srgbClr val="7030A0"/>
                </a:solidFill>
              </a:rPr>
              <a:t>При знакомстве детей со</a:t>
            </a:r>
          </a:p>
          <a:p>
            <a:pPr algn="ctr"/>
            <a:r>
              <a:rPr lang="ru-RU" sz="3200" dirty="0">
                <a:solidFill>
                  <a:srgbClr val="7030A0"/>
                </a:solidFill>
              </a:rPr>
              <a:t>звуком, необходимо верно и, главное, интересно, объяснить его артикуляцию. Поэтому я оставила игровую ситуацию:  «конфликт» между ВОЗДУХОМ и его противниками: ЗМЕЕМ ГОРЫНЫЧЕМ (языком), ДВЕРЬМИ (губами), КОСТЯНЫМИ РЕШЁТКАМИ (зубами) и т.д.</a:t>
            </a:r>
          </a:p>
        </p:txBody>
      </p:sp>
    </p:spTree>
    <p:extLst>
      <p:ext uri="{BB962C8B-B14F-4D97-AF65-F5344CB8AC3E}">
        <p14:creationId xmlns:p14="http://schemas.microsoft.com/office/powerpoint/2010/main" val="1258966088"/>
      </p:ext>
    </p:extLst>
  </p:cSld>
  <p:clrMapOvr>
    <a:masterClrMapping/>
  </p:clrMapOvr>
  <p:transition spd="slow">
    <p:wedge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785794"/>
          </a:xfrm>
          <a:solidFill>
            <a:schemeClr val="bg1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Согласные мягкие звуки:</a:t>
            </a:r>
          </a:p>
        </p:txBody>
      </p:sp>
      <p:sp>
        <p:nvSpPr>
          <p:cNvPr id="54275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179512" y="620688"/>
            <a:ext cx="8786812" cy="6237312"/>
          </a:xfrm>
          <a:prstGeom prst="rect">
            <a:avLst/>
          </a:prstGeom>
          <a:solidFill>
            <a:srgbClr val="00B050"/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Различая с детьми согласные звуки по твёрдости – мягкости, я обратилась к игровому упражнению «Большой и маленький»: 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800" dirty="0" smtClean="0"/>
              <a:t>Два парохода мы с тобой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800" dirty="0" smtClean="0"/>
              <a:t>Ты маленький, а я большой.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800" dirty="0" smtClean="0"/>
              <a:t>Большой гудит, большой ревёт.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800" dirty="0" smtClean="0"/>
              <a:t>Звук ЛЛЛ его с собой зовёт.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800" dirty="0" smtClean="0"/>
              <a:t>Он твёрдо произносится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800" dirty="0" smtClean="0"/>
              <a:t>И в море прямо просится.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800" dirty="0" smtClean="0"/>
              <a:t>А маленький гудит не так,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800" dirty="0" smtClean="0"/>
              <a:t>Он мягкий звук издать мастак: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800" dirty="0" smtClean="0"/>
              <a:t>ЛЬЛЬЛЬ – звук несётся от него.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800" dirty="0" smtClean="0"/>
              <a:t>Плывёт он тоже далеко!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/>
              <a:t>Вот так и находились зрительные пары-образы, которые как и знаки согласных твёрдых звуков, тоже одноцветные, но они зелёного цвета и меньше по размеру.</a:t>
            </a:r>
          </a:p>
        </p:txBody>
      </p:sp>
      <p:pic>
        <p:nvPicPr>
          <p:cNvPr id="7" name="Picture 2" descr="C:\Documents and Settings\Администратор\Рабочий стол\Фото2\Фото-00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568583"/>
            <a:ext cx="1725612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Documents and Settings\Администратор\Рабочий стол\Фото2\Фото-00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230425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8949221"/>
      </p:ext>
    </p:extLst>
  </p:cSld>
  <p:clrMapOvr>
    <a:masterClrMapping/>
  </p:clrMapOvr>
  <p:transition spd="slow">
    <p:wheel spokes="8"/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42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357166"/>
            <a:ext cx="356860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Звук 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[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Вь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]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285728"/>
            <a:ext cx="371287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Звук 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[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Мь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]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1419671" y="2780928"/>
            <a:ext cx="1872208" cy="172819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2" name="Полилиния 1"/>
          <p:cNvSpPr/>
          <p:nvPr/>
        </p:nvSpPr>
        <p:spPr>
          <a:xfrm>
            <a:off x="1511559" y="2841171"/>
            <a:ext cx="1612641" cy="1741715"/>
          </a:xfrm>
          <a:custGeom>
            <a:avLst/>
            <a:gdLst>
              <a:gd name="connsiteX0" fmla="*/ 1555 w 1612641"/>
              <a:gd name="connsiteY0" fmla="*/ 1654629 h 1741715"/>
              <a:gd name="connsiteX1" fmla="*/ 55984 w 1612641"/>
              <a:gd name="connsiteY1" fmla="*/ 1621972 h 1741715"/>
              <a:gd name="connsiteX2" fmla="*/ 88641 w 1612641"/>
              <a:gd name="connsiteY2" fmla="*/ 1534886 h 1741715"/>
              <a:gd name="connsiteX3" fmla="*/ 110412 w 1612641"/>
              <a:gd name="connsiteY3" fmla="*/ 1480458 h 1741715"/>
              <a:gd name="connsiteX4" fmla="*/ 153955 w 1612641"/>
              <a:gd name="connsiteY4" fmla="*/ 1415143 h 1741715"/>
              <a:gd name="connsiteX5" fmla="*/ 175727 w 1612641"/>
              <a:gd name="connsiteY5" fmla="*/ 1349829 h 1741715"/>
              <a:gd name="connsiteX6" fmla="*/ 164841 w 1612641"/>
              <a:gd name="connsiteY6" fmla="*/ 1306286 h 1741715"/>
              <a:gd name="connsiteX7" fmla="*/ 143070 w 1612641"/>
              <a:gd name="connsiteY7" fmla="*/ 1240972 h 1741715"/>
              <a:gd name="connsiteX8" fmla="*/ 153955 w 1612641"/>
              <a:gd name="connsiteY8" fmla="*/ 1175658 h 1741715"/>
              <a:gd name="connsiteX9" fmla="*/ 197498 w 1612641"/>
              <a:gd name="connsiteY9" fmla="*/ 1121229 h 1741715"/>
              <a:gd name="connsiteX10" fmla="*/ 208384 w 1612641"/>
              <a:gd name="connsiteY10" fmla="*/ 1088572 h 1741715"/>
              <a:gd name="connsiteX11" fmla="*/ 230155 w 1612641"/>
              <a:gd name="connsiteY11" fmla="*/ 1055915 h 1741715"/>
              <a:gd name="connsiteX12" fmla="*/ 251927 w 1612641"/>
              <a:gd name="connsiteY12" fmla="*/ 1012372 h 1741715"/>
              <a:gd name="connsiteX13" fmla="*/ 273698 w 1612641"/>
              <a:gd name="connsiteY13" fmla="*/ 947058 h 1741715"/>
              <a:gd name="connsiteX14" fmla="*/ 317241 w 1612641"/>
              <a:gd name="connsiteY14" fmla="*/ 881743 h 1741715"/>
              <a:gd name="connsiteX15" fmla="*/ 360784 w 1612641"/>
              <a:gd name="connsiteY15" fmla="*/ 794658 h 1741715"/>
              <a:gd name="connsiteX16" fmla="*/ 382555 w 1612641"/>
              <a:gd name="connsiteY16" fmla="*/ 762000 h 1741715"/>
              <a:gd name="connsiteX17" fmla="*/ 393441 w 1612641"/>
              <a:gd name="connsiteY17" fmla="*/ 729343 h 1741715"/>
              <a:gd name="connsiteX18" fmla="*/ 426098 w 1612641"/>
              <a:gd name="connsiteY18" fmla="*/ 664029 h 1741715"/>
              <a:gd name="connsiteX19" fmla="*/ 458755 w 1612641"/>
              <a:gd name="connsiteY19" fmla="*/ 576943 h 1741715"/>
              <a:gd name="connsiteX20" fmla="*/ 502298 w 1612641"/>
              <a:gd name="connsiteY20" fmla="*/ 478972 h 1741715"/>
              <a:gd name="connsiteX21" fmla="*/ 513184 w 1612641"/>
              <a:gd name="connsiteY21" fmla="*/ 326572 h 1741715"/>
              <a:gd name="connsiteX22" fmla="*/ 524070 w 1612641"/>
              <a:gd name="connsiteY22" fmla="*/ 283029 h 1741715"/>
              <a:gd name="connsiteX23" fmla="*/ 534955 w 1612641"/>
              <a:gd name="connsiteY23" fmla="*/ 348343 h 1741715"/>
              <a:gd name="connsiteX24" fmla="*/ 545841 w 1612641"/>
              <a:gd name="connsiteY24" fmla="*/ 435429 h 1741715"/>
              <a:gd name="connsiteX25" fmla="*/ 567612 w 1612641"/>
              <a:gd name="connsiteY25" fmla="*/ 500743 h 1741715"/>
              <a:gd name="connsiteX26" fmla="*/ 589384 w 1612641"/>
              <a:gd name="connsiteY26" fmla="*/ 533400 h 1741715"/>
              <a:gd name="connsiteX27" fmla="*/ 567612 w 1612641"/>
              <a:gd name="connsiteY27" fmla="*/ 511629 h 1741715"/>
              <a:gd name="connsiteX28" fmla="*/ 578498 w 1612641"/>
              <a:gd name="connsiteY28" fmla="*/ 478972 h 1741715"/>
              <a:gd name="connsiteX29" fmla="*/ 676470 w 1612641"/>
              <a:gd name="connsiteY29" fmla="*/ 370115 h 1741715"/>
              <a:gd name="connsiteX30" fmla="*/ 698241 w 1612641"/>
              <a:gd name="connsiteY30" fmla="*/ 337458 h 1741715"/>
              <a:gd name="connsiteX31" fmla="*/ 720012 w 1612641"/>
              <a:gd name="connsiteY31" fmla="*/ 315686 h 1741715"/>
              <a:gd name="connsiteX32" fmla="*/ 752670 w 1612641"/>
              <a:gd name="connsiteY32" fmla="*/ 250372 h 1741715"/>
              <a:gd name="connsiteX33" fmla="*/ 774441 w 1612641"/>
              <a:gd name="connsiteY33" fmla="*/ 228600 h 1741715"/>
              <a:gd name="connsiteX34" fmla="*/ 807098 w 1612641"/>
              <a:gd name="connsiteY34" fmla="*/ 185058 h 1741715"/>
              <a:gd name="connsiteX35" fmla="*/ 817984 w 1612641"/>
              <a:gd name="connsiteY35" fmla="*/ 424543 h 1741715"/>
              <a:gd name="connsiteX36" fmla="*/ 883298 w 1612641"/>
              <a:gd name="connsiteY36" fmla="*/ 359229 h 1741715"/>
              <a:gd name="connsiteX37" fmla="*/ 905070 w 1612641"/>
              <a:gd name="connsiteY37" fmla="*/ 337458 h 1741715"/>
              <a:gd name="connsiteX38" fmla="*/ 926841 w 1612641"/>
              <a:gd name="connsiteY38" fmla="*/ 315686 h 1741715"/>
              <a:gd name="connsiteX39" fmla="*/ 1013927 w 1612641"/>
              <a:gd name="connsiteY39" fmla="*/ 250372 h 1741715"/>
              <a:gd name="connsiteX40" fmla="*/ 1068355 w 1612641"/>
              <a:gd name="connsiteY40" fmla="*/ 174172 h 1741715"/>
              <a:gd name="connsiteX41" fmla="*/ 1079241 w 1612641"/>
              <a:gd name="connsiteY41" fmla="*/ 130629 h 1741715"/>
              <a:gd name="connsiteX42" fmla="*/ 1111898 w 1612641"/>
              <a:gd name="connsiteY42" fmla="*/ 97972 h 1741715"/>
              <a:gd name="connsiteX43" fmla="*/ 1166327 w 1612641"/>
              <a:gd name="connsiteY43" fmla="*/ 32658 h 1741715"/>
              <a:gd name="connsiteX44" fmla="*/ 1177212 w 1612641"/>
              <a:gd name="connsiteY44" fmla="*/ 0 h 1741715"/>
              <a:gd name="connsiteX45" fmla="*/ 1188098 w 1612641"/>
              <a:gd name="connsiteY45" fmla="*/ 32658 h 1741715"/>
              <a:gd name="connsiteX46" fmla="*/ 1177212 w 1612641"/>
              <a:gd name="connsiteY46" fmla="*/ 163286 h 1741715"/>
              <a:gd name="connsiteX47" fmla="*/ 1307841 w 1612641"/>
              <a:gd name="connsiteY47" fmla="*/ 152400 h 1741715"/>
              <a:gd name="connsiteX48" fmla="*/ 1438470 w 1612641"/>
              <a:gd name="connsiteY48" fmla="*/ 108858 h 1741715"/>
              <a:gd name="connsiteX49" fmla="*/ 1471127 w 1612641"/>
              <a:gd name="connsiteY49" fmla="*/ 97972 h 1741715"/>
              <a:gd name="connsiteX50" fmla="*/ 1536441 w 1612641"/>
              <a:gd name="connsiteY50" fmla="*/ 65315 h 1741715"/>
              <a:gd name="connsiteX51" fmla="*/ 1514670 w 1612641"/>
              <a:gd name="connsiteY51" fmla="*/ 97972 h 1741715"/>
              <a:gd name="connsiteX52" fmla="*/ 1460241 w 1612641"/>
              <a:gd name="connsiteY52" fmla="*/ 141515 h 1741715"/>
              <a:gd name="connsiteX53" fmla="*/ 1416698 w 1612641"/>
              <a:gd name="connsiteY53" fmla="*/ 195943 h 1741715"/>
              <a:gd name="connsiteX54" fmla="*/ 1351384 w 1612641"/>
              <a:gd name="connsiteY54" fmla="*/ 217715 h 1741715"/>
              <a:gd name="connsiteX55" fmla="*/ 1329612 w 1612641"/>
              <a:gd name="connsiteY55" fmla="*/ 239486 h 1741715"/>
              <a:gd name="connsiteX56" fmla="*/ 1296955 w 1612641"/>
              <a:gd name="connsiteY56" fmla="*/ 250372 h 1741715"/>
              <a:gd name="connsiteX57" fmla="*/ 1275184 w 1612641"/>
              <a:gd name="connsiteY57" fmla="*/ 283029 h 1741715"/>
              <a:gd name="connsiteX58" fmla="*/ 1307841 w 1612641"/>
              <a:gd name="connsiteY58" fmla="*/ 293915 h 1741715"/>
              <a:gd name="connsiteX59" fmla="*/ 1416698 w 1612641"/>
              <a:gd name="connsiteY59" fmla="*/ 272143 h 1741715"/>
              <a:gd name="connsiteX60" fmla="*/ 1514670 w 1612641"/>
              <a:gd name="connsiteY60" fmla="*/ 239486 h 1741715"/>
              <a:gd name="connsiteX61" fmla="*/ 1612641 w 1612641"/>
              <a:gd name="connsiteY61" fmla="*/ 195943 h 1741715"/>
              <a:gd name="connsiteX62" fmla="*/ 1547327 w 1612641"/>
              <a:gd name="connsiteY62" fmla="*/ 239486 h 1741715"/>
              <a:gd name="connsiteX63" fmla="*/ 1460241 w 1612641"/>
              <a:gd name="connsiteY63" fmla="*/ 315686 h 1741715"/>
              <a:gd name="connsiteX64" fmla="*/ 1405812 w 1612641"/>
              <a:gd name="connsiteY64" fmla="*/ 326572 h 1741715"/>
              <a:gd name="connsiteX65" fmla="*/ 1264298 w 1612641"/>
              <a:gd name="connsiteY65" fmla="*/ 381000 h 1741715"/>
              <a:gd name="connsiteX66" fmla="*/ 1231641 w 1612641"/>
              <a:gd name="connsiteY66" fmla="*/ 391886 h 1741715"/>
              <a:gd name="connsiteX67" fmla="*/ 1198984 w 1612641"/>
              <a:gd name="connsiteY67" fmla="*/ 402772 h 1741715"/>
              <a:gd name="connsiteX68" fmla="*/ 1155441 w 1612641"/>
              <a:gd name="connsiteY68" fmla="*/ 413658 h 1741715"/>
              <a:gd name="connsiteX69" fmla="*/ 1090127 w 1612641"/>
              <a:gd name="connsiteY69" fmla="*/ 435429 h 1741715"/>
              <a:gd name="connsiteX70" fmla="*/ 1035698 w 1612641"/>
              <a:gd name="connsiteY70" fmla="*/ 478972 h 1741715"/>
              <a:gd name="connsiteX71" fmla="*/ 970384 w 1612641"/>
              <a:gd name="connsiteY71" fmla="*/ 500743 h 1741715"/>
              <a:gd name="connsiteX72" fmla="*/ 894184 w 1612641"/>
              <a:gd name="connsiteY72" fmla="*/ 576943 h 1741715"/>
              <a:gd name="connsiteX73" fmla="*/ 839755 w 1612641"/>
              <a:gd name="connsiteY73" fmla="*/ 620486 h 1741715"/>
              <a:gd name="connsiteX74" fmla="*/ 796212 w 1612641"/>
              <a:gd name="connsiteY74" fmla="*/ 664029 h 1741715"/>
              <a:gd name="connsiteX75" fmla="*/ 839755 w 1612641"/>
              <a:gd name="connsiteY75" fmla="*/ 631372 h 1741715"/>
              <a:gd name="connsiteX76" fmla="*/ 861527 w 1612641"/>
              <a:gd name="connsiteY76" fmla="*/ 609600 h 1741715"/>
              <a:gd name="connsiteX77" fmla="*/ 926841 w 1612641"/>
              <a:gd name="connsiteY77" fmla="*/ 598715 h 1741715"/>
              <a:gd name="connsiteX78" fmla="*/ 1003041 w 1612641"/>
              <a:gd name="connsiteY78" fmla="*/ 566058 h 1741715"/>
              <a:gd name="connsiteX79" fmla="*/ 1057470 w 1612641"/>
              <a:gd name="connsiteY79" fmla="*/ 522515 h 1741715"/>
              <a:gd name="connsiteX80" fmla="*/ 1101012 w 1612641"/>
              <a:gd name="connsiteY80" fmla="*/ 500743 h 1741715"/>
              <a:gd name="connsiteX81" fmla="*/ 1220755 w 1612641"/>
              <a:gd name="connsiteY81" fmla="*/ 468086 h 1741715"/>
              <a:gd name="connsiteX82" fmla="*/ 1144555 w 1612641"/>
              <a:gd name="connsiteY82" fmla="*/ 587829 h 1741715"/>
              <a:gd name="connsiteX83" fmla="*/ 1111898 w 1612641"/>
              <a:gd name="connsiteY83" fmla="*/ 598715 h 1741715"/>
              <a:gd name="connsiteX84" fmla="*/ 1177212 w 1612641"/>
              <a:gd name="connsiteY84" fmla="*/ 631372 h 1741715"/>
              <a:gd name="connsiteX85" fmla="*/ 1209870 w 1612641"/>
              <a:gd name="connsiteY85" fmla="*/ 653143 h 1741715"/>
              <a:gd name="connsiteX86" fmla="*/ 1329612 w 1612641"/>
              <a:gd name="connsiteY86" fmla="*/ 664029 h 1741715"/>
              <a:gd name="connsiteX87" fmla="*/ 1362270 w 1612641"/>
              <a:gd name="connsiteY87" fmla="*/ 674915 h 1741715"/>
              <a:gd name="connsiteX88" fmla="*/ 1340498 w 1612641"/>
              <a:gd name="connsiteY88" fmla="*/ 707572 h 1741715"/>
              <a:gd name="connsiteX89" fmla="*/ 1253412 w 1612641"/>
              <a:gd name="connsiteY89" fmla="*/ 718458 h 1741715"/>
              <a:gd name="connsiteX90" fmla="*/ 1188098 w 1612641"/>
              <a:gd name="connsiteY90" fmla="*/ 751115 h 1741715"/>
              <a:gd name="connsiteX91" fmla="*/ 1144555 w 1612641"/>
              <a:gd name="connsiteY91" fmla="*/ 740229 h 1741715"/>
              <a:gd name="connsiteX92" fmla="*/ 1111898 w 1612641"/>
              <a:gd name="connsiteY92" fmla="*/ 718458 h 1741715"/>
              <a:gd name="connsiteX93" fmla="*/ 926841 w 1612641"/>
              <a:gd name="connsiteY93" fmla="*/ 751115 h 1741715"/>
              <a:gd name="connsiteX94" fmla="*/ 872412 w 1612641"/>
              <a:gd name="connsiteY94" fmla="*/ 762000 h 1741715"/>
              <a:gd name="connsiteX95" fmla="*/ 839755 w 1612641"/>
              <a:gd name="connsiteY95" fmla="*/ 794658 h 1741715"/>
              <a:gd name="connsiteX96" fmla="*/ 807098 w 1612641"/>
              <a:gd name="connsiteY96" fmla="*/ 805543 h 1741715"/>
              <a:gd name="connsiteX97" fmla="*/ 763555 w 1612641"/>
              <a:gd name="connsiteY97" fmla="*/ 849086 h 1741715"/>
              <a:gd name="connsiteX98" fmla="*/ 741784 w 1612641"/>
              <a:gd name="connsiteY98" fmla="*/ 870858 h 1741715"/>
              <a:gd name="connsiteX99" fmla="*/ 676470 w 1612641"/>
              <a:gd name="connsiteY99" fmla="*/ 914400 h 1741715"/>
              <a:gd name="connsiteX100" fmla="*/ 611155 w 1612641"/>
              <a:gd name="connsiteY100" fmla="*/ 968829 h 1741715"/>
              <a:gd name="connsiteX101" fmla="*/ 589384 w 1612641"/>
              <a:gd name="connsiteY101" fmla="*/ 1001486 h 1741715"/>
              <a:gd name="connsiteX102" fmla="*/ 578498 w 1612641"/>
              <a:gd name="connsiteY102" fmla="*/ 1034143 h 1741715"/>
              <a:gd name="connsiteX103" fmla="*/ 534955 w 1612641"/>
              <a:gd name="connsiteY103" fmla="*/ 1099458 h 1741715"/>
              <a:gd name="connsiteX104" fmla="*/ 524070 w 1612641"/>
              <a:gd name="connsiteY104" fmla="*/ 1132115 h 1741715"/>
              <a:gd name="connsiteX105" fmla="*/ 502298 w 1612641"/>
              <a:gd name="connsiteY105" fmla="*/ 1153886 h 1741715"/>
              <a:gd name="connsiteX106" fmla="*/ 469641 w 1612641"/>
              <a:gd name="connsiteY106" fmla="*/ 1219200 h 1741715"/>
              <a:gd name="connsiteX107" fmla="*/ 480527 w 1612641"/>
              <a:gd name="connsiteY107" fmla="*/ 1415143 h 1741715"/>
              <a:gd name="connsiteX108" fmla="*/ 556727 w 1612641"/>
              <a:gd name="connsiteY108" fmla="*/ 1426029 h 1741715"/>
              <a:gd name="connsiteX109" fmla="*/ 600270 w 1612641"/>
              <a:gd name="connsiteY109" fmla="*/ 1491343 h 1741715"/>
              <a:gd name="connsiteX110" fmla="*/ 622041 w 1612641"/>
              <a:gd name="connsiteY110" fmla="*/ 1524000 h 1741715"/>
              <a:gd name="connsiteX111" fmla="*/ 643812 w 1612641"/>
              <a:gd name="connsiteY111" fmla="*/ 1556658 h 1741715"/>
              <a:gd name="connsiteX112" fmla="*/ 687355 w 1612641"/>
              <a:gd name="connsiteY112" fmla="*/ 1611086 h 1741715"/>
              <a:gd name="connsiteX113" fmla="*/ 654698 w 1612641"/>
              <a:gd name="connsiteY113" fmla="*/ 1621972 h 1741715"/>
              <a:gd name="connsiteX114" fmla="*/ 611155 w 1612641"/>
              <a:gd name="connsiteY114" fmla="*/ 1611086 h 1741715"/>
              <a:gd name="connsiteX115" fmla="*/ 524070 w 1612641"/>
              <a:gd name="connsiteY115" fmla="*/ 1600200 h 1741715"/>
              <a:gd name="connsiteX116" fmla="*/ 447870 w 1612641"/>
              <a:gd name="connsiteY116" fmla="*/ 1578429 h 1741715"/>
              <a:gd name="connsiteX117" fmla="*/ 469641 w 1612641"/>
              <a:gd name="connsiteY117" fmla="*/ 1611086 h 1741715"/>
              <a:gd name="connsiteX118" fmla="*/ 458755 w 1612641"/>
              <a:gd name="connsiteY118" fmla="*/ 1676400 h 1741715"/>
              <a:gd name="connsiteX119" fmla="*/ 415212 w 1612641"/>
              <a:gd name="connsiteY119" fmla="*/ 1687286 h 1741715"/>
              <a:gd name="connsiteX120" fmla="*/ 328127 w 1612641"/>
              <a:gd name="connsiteY120" fmla="*/ 1676400 h 1741715"/>
              <a:gd name="connsiteX121" fmla="*/ 295470 w 1612641"/>
              <a:gd name="connsiteY121" fmla="*/ 1654629 h 1741715"/>
              <a:gd name="connsiteX122" fmla="*/ 273698 w 1612641"/>
              <a:gd name="connsiteY122" fmla="*/ 1687286 h 1741715"/>
              <a:gd name="connsiteX123" fmla="*/ 219270 w 1612641"/>
              <a:gd name="connsiteY123" fmla="*/ 1730829 h 1741715"/>
              <a:gd name="connsiteX124" fmla="*/ 186612 w 1612641"/>
              <a:gd name="connsiteY124" fmla="*/ 1741715 h 1741715"/>
              <a:gd name="connsiteX125" fmla="*/ 143070 w 1612641"/>
              <a:gd name="connsiteY125" fmla="*/ 1687286 h 1741715"/>
              <a:gd name="connsiteX126" fmla="*/ 121298 w 1612641"/>
              <a:gd name="connsiteY126" fmla="*/ 1665515 h 1741715"/>
              <a:gd name="connsiteX127" fmla="*/ 1555 w 1612641"/>
              <a:gd name="connsiteY127" fmla="*/ 1654629 h 174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1612641" h="1741715">
                <a:moveTo>
                  <a:pt x="1555" y="1654629"/>
                </a:moveTo>
                <a:cubicBezTo>
                  <a:pt x="-9331" y="1647372"/>
                  <a:pt x="39920" y="1635741"/>
                  <a:pt x="55984" y="1621972"/>
                </a:cubicBezTo>
                <a:cubicBezTo>
                  <a:pt x="86103" y="1596156"/>
                  <a:pt x="77898" y="1570697"/>
                  <a:pt x="88641" y="1534886"/>
                </a:cubicBezTo>
                <a:cubicBezTo>
                  <a:pt x="94256" y="1516170"/>
                  <a:pt x="101055" y="1497612"/>
                  <a:pt x="110412" y="1480458"/>
                </a:cubicBezTo>
                <a:cubicBezTo>
                  <a:pt x="122942" y="1457487"/>
                  <a:pt x="145680" y="1439966"/>
                  <a:pt x="153955" y="1415143"/>
                </a:cubicBezTo>
                <a:lnTo>
                  <a:pt x="175727" y="1349829"/>
                </a:lnTo>
                <a:cubicBezTo>
                  <a:pt x="172098" y="1335315"/>
                  <a:pt x="169140" y="1320616"/>
                  <a:pt x="164841" y="1306286"/>
                </a:cubicBezTo>
                <a:cubicBezTo>
                  <a:pt x="158247" y="1284305"/>
                  <a:pt x="143070" y="1240972"/>
                  <a:pt x="143070" y="1240972"/>
                </a:cubicBezTo>
                <a:cubicBezTo>
                  <a:pt x="146698" y="1219201"/>
                  <a:pt x="144822" y="1195751"/>
                  <a:pt x="153955" y="1175658"/>
                </a:cubicBezTo>
                <a:cubicBezTo>
                  <a:pt x="163569" y="1154506"/>
                  <a:pt x="185184" y="1140932"/>
                  <a:pt x="197498" y="1121229"/>
                </a:cubicBezTo>
                <a:cubicBezTo>
                  <a:pt x="203580" y="1111499"/>
                  <a:pt x="203252" y="1098835"/>
                  <a:pt x="208384" y="1088572"/>
                </a:cubicBezTo>
                <a:cubicBezTo>
                  <a:pt x="214235" y="1076870"/>
                  <a:pt x="223664" y="1067274"/>
                  <a:pt x="230155" y="1055915"/>
                </a:cubicBezTo>
                <a:cubicBezTo>
                  <a:pt x="238206" y="1041826"/>
                  <a:pt x="245900" y="1027439"/>
                  <a:pt x="251927" y="1012372"/>
                </a:cubicBezTo>
                <a:cubicBezTo>
                  <a:pt x="260450" y="991064"/>
                  <a:pt x="260968" y="966153"/>
                  <a:pt x="273698" y="947058"/>
                </a:cubicBezTo>
                <a:cubicBezTo>
                  <a:pt x="288212" y="925286"/>
                  <a:pt x="305539" y="905147"/>
                  <a:pt x="317241" y="881743"/>
                </a:cubicBezTo>
                <a:cubicBezTo>
                  <a:pt x="331755" y="852715"/>
                  <a:pt x="342782" y="821662"/>
                  <a:pt x="360784" y="794658"/>
                </a:cubicBezTo>
                <a:cubicBezTo>
                  <a:pt x="368041" y="783772"/>
                  <a:pt x="376704" y="773702"/>
                  <a:pt x="382555" y="762000"/>
                </a:cubicBezTo>
                <a:cubicBezTo>
                  <a:pt x="387687" y="751737"/>
                  <a:pt x="388309" y="739606"/>
                  <a:pt x="393441" y="729343"/>
                </a:cubicBezTo>
                <a:cubicBezTo>
                  <a:pt x="416926" y="682372"/>
                  <a:pt x="415153" y="713278"/>
                  <a:pt x="426098" y="664029"/>
                </a:cubicBezTo>
                <a:cubicBezTo>
                  <a:pt x="444060" y="583203"/>
                  <a:pt x="418872" y="616828"/>
                  <a:pt x="458755" y="576943"/>
                </a:cubicBezTo>
                <a:cubicBezTo>
                  <a:pt x="484664" y="499218"/>
                  <a:pt x="467797" y="530724"/>
                  <a:pt x="502298" y="478972"/>
                </a:cubicBezTo>
                <a:cubicBezTo>
                  <a:pt x="505927" y="428172"/>
                  <a:pt x="507560" y="377190"/>
                  <a:pt x="513184" y="326572"/>
                </a:cubicBezTo>
                <a:cubicBezTo>
                  <a:pt x="514836" y="311702"/>
                  <a:pt x="513491" y="272450"/>
                  <a:pt x="524070" y="283029"/>
                </a:cubicBezTo>
                <a:cubicBezTo>
                  <a:pt x="539677" y="298636"/>
                  <a:pt x="531834" y="326493"/>
                  <a:pt x="534955" y="348343"/>
                </a:cubicBezTo>
                <a:cubicBezTo>
                  <a:pt x="539092" y="377304"/>
                  <a:pt x="539711" y="406824"/>
                  <a:pt x="545841" y="435429"/>
                </a:cubicBezTo>
                <a:cubicBezTo>
                  <a:pt x="550649" y="457869"/>
                  <a:pt x="554882" y="481648"/>
                  <a:pt x="567612" y="500743"/>
                </a:cubicBezTo>
                <a:cubicBezTo>
                  <a:pt x="574869" y="511629"/>
                  <a:pt x="589384" y="520317"/>
                  <a:pt x="589384" y="533400"/>
                </a:cubicBezTo>
                <a:lnTo>
                  <a:pt x="567612" y="511629"/>
                </a:lnTo>
                <a:cubicBezTo>
                  <a:pt x="571241" y="500743"/>
                  <a:pt x="571918" y="488372"/>
                  <a:pt x="578498" y="478972"/>
                </a:cubicBezTo>
                <a:cubicBezTo>
                  <a:pt x="674597" y="341688"/>
                  <a:pt x="610600" y="449158"/>
                  <a:pt x="676470" y="370115"/>
                </a:cubicBezTo>
                <a:cubicBezTo>
                  <a:pt x="684846" y="360065"/>
                  <a:pt x="690068" y="347674"/>
                  <a:pt x="698241" y="337458"/>
                </a:cubicBezTo>
                <a:cubicBezTo>
                  <a:pt x="704652" y="329444"/>
                  <a:pt x="714573" y="324389"/>
                  <a:pt x="720012" y="315686"/>
                </a:cubicBezTo>
                <a:cubicBezTo>
                  <a:pt x="732913" y="295045"/>
                  <a:pt x="739769" y="271013"/>
                  <a:pt x="752670" y="250372"/>
                </a:cubicBezTo>
                <a:cubicBezTo>
                  <a:pt x="758109" y="241669"/>
                  <a:pt x="767871" y="236484"/>
                  <a:pt x="774441" y="228600"/>
                </a:cubicBezTo>
                <a:cubicBezTo>
                  <a:pt x="786056" y="214662"/>
                  <a:pt x="796212" y="199572"/>
                  <a:pt x="807098" y="185058"/>
                </a:cubicBezTo>
                <a:cubicBezTo>
                  <a:pt x="810727" y="264886"/>
                  <a:pt x="785954" y="351332"/>
                  <a:pt x="817984" y="424543"/>
                </a:cubicBezTo>
                <a:cubicBezTo>
                  <a:pt x="830325" y="452751"/>
                  <a:pt x="861527" y="381000"/>
                  <a:pt x="883298" y="359229"/>
                </a:cubicBezTo>
                <a:lnTo>
                  <a:pt x="905070" y="337458"/>
                </a:lnTo>
                <a:cubicBezTo>
                  <a:pt x="912327" y="330201"/>
                  <a:pt x="918040" y="320966"/>
                  <a:pt x="926841" y="315686"/>
                </a:cubicBezTo>
                <a:cubicBezTo>
                  <a:pt x="994471" y="275109"/>
                  <a:pt x="966309" y="297990"/>
                  <a:pt x="1013927" y="250372"/>
                </a:cubicBezTo>
                <a:cubicBezTo>
                  <a:pt x="1043676" y="161118"/>
                  <a:pt x="994563" y="292239"/>
                  <a:pt x="1068355" y="174172"/>
                </a:cubicBezTo>
                <a:cubicBezTo>
                  <a:pt x="1076284" y="161485"/>
                  <a:pt x="1071818" y="143619"/>
                  <a:pt x="1079241" y="130629"/>
                </a:cubicBezTo>
                <a:cubicBezTo>
                  <a:pt x="1086879" y="117263"/>
                  <a:pt x="1101879" y="109661"/>
                  <a:pt x="1111898" y="97972"/>
                </a:cubicBezTo>
                <a:cubicBezTo>
                  <a:pt x="1189517" y="7416"/>
                  <a:pt x="1109775" y="89208"/>
                  <a:pt x="1166327" y="32658"/>
                </a:cubicBezTo>
                <a:cubicBezTo>
                  <a:pt x="1169955" y="21772"/>
                  <a:pt x="1165737" y="0"/>
                  <a:pt x="1177212" y="0"/>
                </a:cubicBezTo>
                <a:cubicBezTo>
                  <a:pt x="1188687" y="0"/>
                  <a:pt x="1188098" y="21183"/>
                  <a:pt x="1188098" y="32658"/>
                </a:cubicBezTo>
                <a:cubicBezTo>
                  <a:pt x="1188098" y="76352"/>
                  <a:pt x="1146316" y="132390"/>
                  <a:pt x="1177212" y="163286"/>
                </a:cubicBezTo>
                <a:cubicBezTo>
                  <a:pt x="1208108" y="194182"/>
                  <a:pt x="1264298" y="156029"/>
                  <a:pt x="1307841" y="152400"/>
                </a:cubicBezTo>
                <a:lnTo>
                  <a:pt x="1438470" y="108858"/>
                </a:lnTo>
                <a:cubicBezTo>
                  <a:pt x="1449356" y="105230"/>
                  <a:pt x="1461580" y="104337"/>
                  <a:pt x="1471127" y="97972"/>
                </a:cubicBezTo>
                <a:cubicBezTo>
                  <a:pt x="1513331" y="69835"/>
                  <a:pt x="1491372" y="80337"/>
                  <a:pt x="1536441" y="65315"/>
                </a:cubicBezTo>
                <a:cubicBezTo>
                  <a:pt x="1529184" y="76201"/>
                  <a:pt x="1523921" y="88721"/>
                  <a:pt x="1514670" y="97972"/>
                </a:cubicBezTo>
                <a:cubicBezTo>
                  <a:pt x="1458087" y="154554"/>
                  <a:pt x="1503332" y="87650"/>
                  <a:pt x="1460241" y="141515"/>
                </a:cubicBezTo>
                <a:cubicBezTo>
                  <a:pt x="1449984" y="154337"/>
                  <a:pt x="1434223" y="187181"/>
                  <a:pt x="1416698" y="195943"/>
                </a:cubicBezTo>
                <a:cubicBezTo>
                  <a:pt x="1396172" y="206206"/>
                  <a:pt x="1351384" y="217715"/>
                  <a:pt x="1351384" y="217715"/>
                </a:cubicBezTo>
                <a:cubicBezTo>
                  <a:pt x="1344127" y="224972"/>
                  <a:pt x="1338413" y="234206"/>
                  <a:pt x="1329612" y="239486"/>
                </a:cubicBezTo>
                <a:cubicBezTo>
                  <a:pt x="1319773" y="245390"/>
                  <a:pt x="1305915" y="243204"/>
                  <a:pt x="1296955" y="250372"/>
                </a:cubicBezTo>
                <a:cubicBezTo>
                  <a:pt x="1286739" y="258545"/>
                  <a:pt x="1282441" y="272143"/>
                  <a:pt x="1275184" y="283029"/>
                </a:cubicBezTo>
                <a:cubicBezTo>
                  <a:pt x="1286070" y="286658"/>
                  <a:pt x="1296366" y="293915"/>
                  <a:pt x="1307841" y="293915"/>
                </a:cubicBezTo>
                <a:cubicBezTo>
                  <a:pt x="1326573" y="293915"/>
                  <a:pt x="1393321" y="279336"/>
                  <a:pt x="1416698" y="272143"/>
                </a:cubicBezTo>
                <a:cubicBezTo>
                  <a:pt x="1449600" y="262019"/>
                  <a:pt x="1486028" y="258581"/>
                  <a:pt x="1514670" y="239486"/>
                </a:cubicBezTo>
                <a:cubicBezTo>
                  <a:pt x="1522112" y="234525"/>
                  <a:pt x="1612641" y="170036"/>
                  <a:pt x="1612641" y="195943"/>
                </a:cubicBezTo>
                <a:cubicBezTo>
                  <a:pt x="1612641" y="222109"/>
                  <a:pt x="1565829" y="220984"/>
                  <a:pt x="1547327" y="239486"/>
                </a:cubicBezTo>
                <a:cubicBezTo>
                  <a:pt x="1533073" y="253740"/>
                  <a:pt x="1489045" y="304885"/>
                  <a:pt x="1460241" y="315686"/>
                </a:cubicBezTo>
                <a:cubicBezTo>
                  <a:pt x="1442917" y="322183"/>
                  <a:pt x="1423955" y="322943"/>
                  <a:pt x="1405812" y="326572"/>
                </a:cubicBezTo>
                <a:cubicBezTo>
                  <a:pt x="1331479" y="363738"/>
                  <a:pt x="1377667" y="343210"/>
                  <a:pt x="1264298" y="381000"/>
                </a:cubicBezTo>
                <a:lnTo>
                  <a:pt x="1231641" y="391886"/>
                </a:lnTo>
                <a:cubicBezTo>
                  <a:pt x="1220755" y="395515"/>
                  <a:pt x="1210116" y="399989"/>
                  <a:pt x="1198984" y="402772"/>
                </a:cubicBezTo>
                <a:cubicBezTo>
                  <a:pt x="1184470" y="406401"/>
                  <a:pt x="1169771" y="409359"/>
                  <a:pt x="1155441" y="413658"/>
                </a:cubicBezTo>
                <a:cubicBezTo>
                  <a:pt x="1133460" y="420252"/>
                  <a:pt x="1090127" y="435429"/>
                  <a:pt x="1090127" y="435429"/>
                </a:cubicBezTo>
                <a:cubicBezTo>
                  <a:pt x="1072033" y="453523"/>
                  <a:pt x="1060413" y="467987"/>
                  <a:pt x="1035698" y="478972"/>
                </a:cubicBezTo>
                <a:cubicBezTo>
                  <a:pt x="1014727" y="488293"/>
                  <a:pt x="970384" y="500743"/>
                  <a:pt x="970384" y="500743"/>
                </a:cubicBezTo>
                <a:cubicBezTo>
                  <a:pt x="920476" y="575605"/>
                  <a:pt x="951665" y="557784"/>
                  <a:pt x="894184" y="576943"/>
                </a:cubicBezTo>
                <a:cubicBezTo>
                  <a:pt x="820069" y="651058"/>
                  <a:pt x="935881" y="538093"/>
                  <a:pt x="839755" y="620486"/>
                </a:cubicBezTo>
                <a:cubicBezTo>
                  <a:pt x="824170" y="633844"/>
                  <a:pt x="779791" y="676345"/>
                  <a:pt x="796212" y="664029"/>
                </a:cubicBezTo>
                <a:cubicBezTo>
                  <a:pt x="810726" y="653143"/>
                  <a:pt x="825817" y="642987"/>
                  <a:pt x="839755" y="631372"/>
                </a:cubicBezTo>
                <a:cubicBezTo>
                  <a:pt x="847640" y="624802"/>
                  <a:pt x="851917" y="613204"/>
                  <a:pt x="861527" y="609600"/>
                </a:cubicBezTo>
                <a:cubicBezTo>
                  <a:pt x="882193" y="601850"/>
                  <a:pt x="905070" y="602343"/>
                  <a:pt x="926841" y="598715"/>
                </a:cubicBezTo>
                <a:cubicBezTo>
                  <a:pt x="1008828" y="544055"/>
                  <a:pt x="904629" y="608234"/>
                  <a:pt x="1003041" y="566058"/>
                </a:cubicBezTo>
                <a:cubicBezTo>
                  <a:pt x="1058394" y="542335"/>
                  <a:pt x="1015341" y="550601"/>
                  <a:pt x="1057470" y="522515"/>
                </a:cubicBezTo>
                <a:cubicBezTo>
                  <a:pt x="1070972" y="513514"/>
                  <a:pt x="1085945" y="506770"/>
                  <a:pt x="1101012" y="500743"/>
                </a:cubicBezTo>
                <a:cubicBezTo>
                  <a:pt x="1156251" y="478647"/>
                  <a:pt x="1166098" y="479018"/>
                  <a:pt x="1220755" y="468086"/>
                </a:cubicBezTo>
                <a:cubicBezTo>
                  <a:pt x="1206669" y="510345"/>
                  <a:pt x="1197548" y="570164"/>
                  <a:pt x="1144555" y="587829"/>
                </a:cubicBezTo>
                <a:lnTo>
                  <a:pt x="1111898" y="598715"/>
                </a:lnTo>
                <a:cubicBezTo>
                  <a:pt x="1155718" y="642533"/>
                  <a:pt x="1106995" y="601279"/>
                  <a:pt x="1177212" y="631372"/>
                </a:cubicBezTo>
                <a:cubicBezTo>
                  <a:pt x="1189237" y="636526"/>
                  <a:pt x="1197077" y="650402"/>
                  <a:pt x="1209870" y="653143"/>
                </a:cubicBezTo>
                <a:cubicBezTo>
                  <a:pt x="1249059" y="661541"/>
                  <a:pt x="1289698" y="660400"/>
                  <a:pt x="1329612" y="664029"/>
                </a:cubicBezTo>
                <a:cubicBezTo>
                  <a:pt x="1340498" y="667658"/>
                  <a:pt x="1359487" y="663783"/>
                  <a:pt x="1362270" y="674915"/>
                </a:cubicBezTo>
                <a:cubicBezTo>
                  <a:pt x="1365443" y="687607"/>
                  <a:pt x="1352645" y="702713"/>
                  <a:pt x="1340498" y="707572"/>
                </a:cubicBezTo>
                <a:cubicBezTo>
                  <a:pt x="1313336" y="718437"/>
                  <a:pt x="1282441" y="714829"/>
                  <a:pt x="1253412" y="718458"/>
                </a:cubicBezTo>
                <a:cubicBezTo>
                  <a:pt x="1236902" y="729465"/>
                  <a:pt x="1210631" y="751115"/>
                  <a:pt x="1188098" y="751115"/>
                </a:cubicBezTo>
                <a:cubicBezTo>
                  <a:pt x="1173137" y="751115"/>
                  <a:pt x="1159069" y="743858"/>
                  <a:pt x="1144555" y="740229"/>
                </a:cubicBezTo>
                <a:cubicBezTo>
                  <a:pt x="1133669" y="732972"/>
                  <a:pt x="1124948" y="719390"/>
                  <a:pt x="1111898" y="718458"/>
                </a:cubicBezTo>
                <a:cubicBezTo>
                  <a:pt x="965916" y="708030"/>
                  <a:pt x="1032115" y="730062"/>
                  <a:pt x="926841" y="751115"/>
                </a:cubicBezTo>
                <a:lnTo>
                  <a:pt x="872412" y="762000"/>
                </a:lnTo>
                <a:cubicBezTo>
                  <a:pt x="861526" y="772886"/>
                  <a:pt x="852564" y="786118"/>
                  <a:pt x="839755" y="794658"/>
                </a:cubicBezTo>
                <a:cubicBezTo>
                  <a:pt x="830208" y="801023"/>
                  <a:pt x="816435" y="798874"/>
                  <a:pt x="807098" y="805543"/>
                </a:cubicBezTo>
                <a:cubicBezTo>
                  <a:pt x="790395" y="817474"/>
                  <a:pt x="778069" y="834572"/>
                  <a:pt x="763555" y="849086"/>
                </a:cubicBezTo>
                <a:cubicBezTo>
                  <a:pt x="756298" y="856343"/>
                  <a:pt x="750324" y="865165"/>
                  <a:pt x="741784" y="870858"/>
                </a:cubicBezTo>
                <a:cubicBezTo>
                  <a:pt x="720013" y="885372"/>
                  <a:pt x="694972" y="895898"/>
                  <a:pt x="676470" y="914400"/>
                </a:cubicBezTo>
                <a:cubicBezTo>
                  <a:pt x="634561" y="956309"/>
                  <a:pt x="656622" y="938518"/>
                  <a:pt x="611155" y="968829"/>
                </a:cubicBezTo>
                <a:cubicBezTo>
                  <a:pt x="603898" y="979715"/>
                  <a:pt x="595235" y="989784"/>
                  <a:pt x="589384" y="1001486"/>
                </a:cubicBezTo>
                <a:cubicBezTo>
                  <a:pt x="584252" y="1011749"/>
                  <a:pt x="584071" y="1024112"/>
                  <a:pt x="578498" y="1034143"/>
                </a:cubicBezTo>
                <a:cubicBezTo>
                  <a:pt x="565791" y="1057016"/>
                  <a:pt x="534955" y="1099458"/>
                  <a:pt x="534955" y="1099458"/>
                </a:cubicBezTo>
                <a:cubicBezTo>
                  <a:pt x="531327" y="1110344"/>
                  <a:pt x="529974" y="1122276"/>
                  <a:pt x="524070" y="1132115"/>
                </a:cubicBezTo>
                <a:cubicBezTo>
                  <a:pt x="518790" y="1140916"/>
                  <a:pt x="508709" y="1145872"/>
                  <a:pt x="502298" y="1153886"/>
                </a:cubicBezTo>
                <a:cubicBezTo>
                  <a:pt x="478182" y="1184030"/>
                  <a:pt x="481138" y="1184709"/>
                  <a:pt x="469641" y="1219200"/>
                </a:cubicBezTo>
                <a:cubicBezTo>
                  <a:pt x="473270" y="1284514"/>
                  <a:pt x="455142" y="1354854"/>
                  <a:pt x="480527" y="1415143"/>
                </a:cubicBezTo>
                <a:cubicBezTo>
                  <a:pt x="490484" y="1438790"/>
                  <a:pt x="535080" y="1412254"/>
                  <a:pt x="556727" y="1426029"/>
                </a:cubicBezTo>
                <a:cubicBezTo>
                  <a:pt x="578802" y="1440077"/>
                  <a:pt x="585756" y="1469572"/>
                  <a:pt x="600270" y="1491343"/>
                </a:cubicBezTo>
                <a:lnTo>
                  <a:pt x="622041" y="1524000"/>
                </a:lnTo>
                <a:cubicBezTo>
                  <a:pt x="629298" y="1534886"/>
                  <a:pt x="634561" y="1547407"/>
                  <a:pt x="643812" y="1556658"/>
                </a:cubicBezTo>
                <a:cubicBezTo>
                  <a:pt x="674835" y="1587680"/>
                  <a:pt x="659891" y="1569889"/>
                  <a:pt x="687355" y="1611086"/>
                </a:cubicBezTo>
                <a:cubicBezTo>
                  <a:pt x="676469" y="1614715"/>
                  <a:pt x="666173" y="1621972"/>
                  <a:pt x="654698" y="1621972"/>
                </a:cubicBezTo>
                <a:cubicBezTo>
                  <a:pt x="639737" y="1621972"/>
                  <a:pt x="625912" y="1613546"/>
                  <a:pt x="611155" y="1611086"/>
                </a:cubicBezTo>
                <a:cubicBezTo>
                  <a:pt x="582299" y="1606276"/>
                  <a:pt x="553098" y="1603829"/>
                  <a:pt x="524070" y="1600200"/>
                </a:cubicBezTo>
                <a:cubicBezTo>
                  <a:pt x="516534" y="1597688"/>
                  <a:pt x="451285" y="1575014"/>
                  <a:pt x="447870" y="1578429"/>
                </a:cubicBezTo>
                <a:cubicBezTo>
                  <a:pt x="438619" y="1587680"/>
                  <a:pt x="462384" y="1600200"/>
                  <a:pt x="469641" y="1611086"/>
                </a:cubicBezTo>
                <a:cubicBezTo>
                  <a:pt x="466012" y="1632857"/>
                  <a:pt x="471584" y="1658440"/>
                  <a:pt x="458755" y="1676400"/>
                </a:cubicBezTo>
                <a:cubicBezTo>
                  <a:pt x="450059" y="1688574"/>
                  <a:pt x="430173" y="1687286"/>
                  <a:pt x="415212" y="1687286"/>
                </a:cubicBezTo>
                <a:cubicBezTo>
                  <a:pt x="385958" y="1687286"/>
                  <a:pt x="357155" y="1680029"/>
                  <a:pt x="328127" y="1676400"/>
                </a:cubicBezTo>
                <a:cubicBezTo>
                  <a:pt x="317241" y="1669143"/>
                  <a:pt x="308299" y="1652063"/>
                  <a:pt x="295470" y="1654629"/>
                </a:cubicBezTo>
                <a:cubicBezTo>
                  <a:pt x="282641" y="1657195"/>
                  <a:pt x="281871" y="1677070"/>
                  <a:pt x="273698" y="1687286"/>
                </a:cubicBezTo>
                <a:cubicBezTo>
                  <a:pt x="260196" y="1704163"/>
                  <a:pt x="238133" y="1721398"/>
                  <a:pt x="219270" y="1730829"/>
                </a:cubicBezTo>
                <a:cubicBezTo>
                  <a:pt x="209007" y="1735961"/>
                  <a:pt x="197498" y="1738086"/>
                  <a:pt x="186612" y="1741715"/>
                </a:cubicBezTo>
                <a:cubicBezTo>
                  <a:pt x="134037" y="1689137"/>
                  <a:pt x="198009" y="1755959"/>
                  <a:pt x="143070" y="1687286"/>
                </a:cubicBezTo>
                <a:cubicBezTo>
                  <a:pt x="136659" y="1679272"/>
                  <a:pt x="131333" y="1667665"/>
                  <a:pt x="121298" y="1665515"/>
                </a:cubicBezTo>
                <a:cubicBezTo>
                  <a:pt x="78574" y="1656360"/>
                  <a:pt x="12441" y="1661886"/>
                  <a:pt x="1555" y="1654629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lum contrast="18000"/>
          </a:blip>
          <a:srcRect/>
          <a:stretch>
            <a:fillRect/>
          </a:stretch>
        </p:blipFill>
        <p:spPr bwMode="auto">
          <a:xfrm>
            <a:off x="5796136" y="2654914"/>
            <a:ext cx="1799401" cy="1764196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1" name="Полилиния 10"/>
          <p:cNvSpPr/>
          <p:nvPr/>
        </p:nvSpPr>
        <p:spPr>
          <a:xfrm>
            <a:off x="5701423" y="2492897"/>
            <a:ext cx="1894114" cy="2043540"/>
          </a:xfrm>
          <a:custGeom>
            <a:avLst/>
            <a:gdLst>
              <a:gd name="connsiteX0" fmla="*/ 446314 w 1894114"/>
              <a:gd name="connsiteY0" fmla="*/ 865784 h 1943469"/>
              <a:gd name="connsiteX1" fmla="*/ 435428 w 1894114"/>
              <a:gd name="connsiteY1" fmla="*/ 1018184 h 1943469"/>
              <a:gd name="connsiteX2" fmla="*/ 435428 w 1894114"/>
              <a:gd name="connsiteY2" fmla="*/ 1127041 h 1943469"/>
              <a:gd name="connsiteX3" fmla="*/ 511628 w 1894114"/>
              <a:gd name="connsiteY3" fmla="*/ 1203241 h 1943469"/>
              <a:gd name="connsiteX4" fmla="*/ 555171 w 1894114"/>
              <a:gd name="connsiteY4" fmla="*/ 1268555 h 1943469"/>
              <a:gd name="connsiteX5" fmla="*/ 576942 w 1894114"/>
              <a:gd name="connsiteY5" fmla="*/ 1301212 h 1943469"/>
              <a:gd name="connsiteX6" fmla="*/ 587828 w 1894114"/>
              <a:gd name="connsiteY6" fmla="*/ 1333869 h 1943469"/>
              <a:gd name="connsiteX7" fmla="*/ 566057 w 1894114"/>
              <a:gd name="connsiteY7" fmla="*/ 1551584 h 1943469"/>
              <a:gd name="connsiteX8" fmla="*/ 544285 w 1894114"/>
              <a:gd name="connsiteY8" fmla="*/ 1584241 h 1943469"/>
              <a:gd name="connsiteX9" fmla="*/ 544285 w 1894114"/>
              <a:gd name="connsiteY9" fmla="*/ 1714869 h 1943469"/>
              <a:gd name="connsiteX10" fmla="*/ 555171 w 1894114"/>
              <a:gd name="connsiteY10" fmla="*/ 1758412 h 1943469"/>
              <a:gd name="connsiteX11" fmla="*/ 631371 w 1894114"/>
              <a:gd name="connsiteY11" fmla="*/ 1823727 h 1943469"/>
              <a:gd name="connsiteX12" fmla="*/ 696685 w 1894114"/>
              <a:gd name="connsiteY12" fmla="*/ 1845498 h 1943469"/>
              <a:gd name="connsiteX13" fmla="*/ 762000 w 1894114"/>
              <a:gd name="connsiteY13" fmla="*/ 1867269 h 1943469"/>
              <a:gd name="connsiteX14" fmla="*/ 816428 w 1894114"/>
              <a:gd name="connsiteY14" fmla="*/ 1878155 h 1943469"/>
              <a:gd name="connsiteX15" fmla="*/ 881742 w 1894114"/>
              <a:gd name="connsiteY15" fmla="*/ 1899927 h 1943469"/>
              <a:gd name="connsiteX16" fmla="*/ 1012371 w 1894114"/>
              <a:gd name="connsiteY16" fmla="*/ 1921698 h 1943469"/>
              <a:gd name="connsiteX17" fmla="*/ 1077685 w 1894114"/>
              <a:gd name="connsiteY17" fmla="*/ 1943469 h 1943469"/>
              <a:gd name="connsiteX18" fmla="*/ 1186542 w 1894114"/>
              <a:gd name="connsiteY18" fmla="*/ 1932584 h 1943469"/>
              <a:gd name="connsiteX19" fmla="*/ 1251857 w 1894114"/>
              <a:gd name="connsiteY19" fmla="*/ 1889041 h 1943469"/>
              <a:gd name="connsiteX20" fmla="*/ 1317171 w 1894114"/>
              <a:gd name="connsiteY20" fmla="*/ 1845498 h 1943469"/>
              <a:gd name="connsiteX21" fmla="*/ 1349828 w 1894114"/>
              <a:gd name="connsiteY21" fmla="*/ 1834612 h 1943469"/>
              <a:gd name="connsiteX22" fmla="*/ 1371600 w 1894114"/>
              <a:gd name="connsiteY22" fmla="*/ 1812841 h 1943469"/>
              <a:gd name="connsiteX23" fmla="*/ 1393371 w 1894114"/>
              <a:gd name="connsiteY23" fmla="*/ 1725755 h 1943469"/>
              <a:gd name="connsiteX24" fmla="*/ 1426028 w 1894114"/>
              <a:gd name="connsiteY24" fmla="*/ 1649555 h 1943469"/>
              <a:gd name="connsiteX25" fmla="*/ 1447800 w 1894114"/>
              <a:gd name="connsiteY25" fmla="*/ 1562469 h 1943469"/>
              <a:gd name="connsiteX26" fmla="*/ 1436914 w 1894114"/>
              <a:gd name="connsiteY26" fmla="*/ 1442727 h 1943469"/>
              <a:gd name="connsiteX27" fmla="*/ 1404257 w 1894114"/>
              <a:gd name="connsiteY27" fmla="*/ 1420955 h 1943469"/>
              <a:gd name="connsiteX28" fmla="*/ 1415142 w 1894114"/>
              <a:gd name="connsiteY28" fmla="*/ 1312098 h 1943469"/>
              <a:gd name="connsiteX29" fmla="*/ 1458685 w 1894114"/>
              <a:gd name="connsiteY29" fmla="*/ 1301212 h 1943469"/>
              <a:gd name="connsiteX30" fmla="*/ 1491342 w 1894114"/>
              <a:gd name="connsiteY30" fmla="*/ 1268555 h 1943469"/>
              <a:gd name="connsiteX31" fmla="*/ 1524000 w 1894114"/>
              <a:gd name="connsiteY31" fmla="*/ 1246784 h 1943469"/>
              <a:gd name="connsiteX32" fmla="*/ 1545771 w 1894114"/>
              <a:gd name="connsiteY32" fmla="*/ 1181469 h 1943469"/>
              <a:gd name="connsiteX33" fmla="*/ 1567542 w 1894114"/>
              <a:gd name="connsiteY33" fmla="*/ 1105269 h 1943469"/>
              <a:gd name="connsiteX34" fmla="*/ 1578428 w 1894114"/>
              <a:gd name="connsiteY34" fmla="*/ 1029069 h 1943469"/>
              <a:gd name="connsiteX35" fmla="*/ 1600200 w 1894114"/>
              <a:gd name="connsiteY35" fmla="*/ 963755 h 1943469"/>
              <a:gd name="connsiteX36" fmla="*/ 1621971 w 1894114"/>
              <a:gd name="connsiteY36" fmla="*/ 833127 h 1943469"/>
              <a:gd name="connsiteX37" fmla="*/ 1589314 w 1894114"/>
              <a:gd name="connsiteY37" fmla="*/ 822241 h 1943469"/>
              <a:gd name="connsiteX38" fmla="*/ 1621971 w 1894114"/>
              <a:gd name="connsiteY38" fmla="*/ 844012 h 1943469"/>
              <a:gd name="connsiteX39" fmla="*/ 1687285 w 1894114"/>
              <a:gd name="connsiteY39" fmla="*/ 898441 h 1943469"/>
              <a:gd name="connsiteX40" fmla="*/ 1752600 w 1894114"/>
              <a:gd name="connsiteY40" fmla="*/ 920212 h 1943469"/>
              <a:gd name="connsiteX41" fmla="*/ 1785257 w 1894114"/>
              <a:gd name="connsiteY41" fmla="*/ 931098 h 1943469"/>
              <a:gd name="connsiteX42" fmla="*/ 1817914 w 1894114"/>
              <a:gd name="connsiteY42" fmla="*/ 941984 h 1943469"/>
              <a:gd name="connsiteX43" fmla="*/ 1861457 w 1894114"/>
              <a:gd name="connsiteY43" fmla="*/ 931098 h 1943469"/>
              <a:gd name="connsiteX44" fmla="*/ 1894114 w 1894114"/>
              <a:gd name="connsiteY44" fmla="*/ 844012 h 1943469"/>
              <a:gd name="connsiteX45" fmla="*/ 1883228 w 1894114"/>
              <a:gd name="connsiteY45" fmla="*/ 756927 h 1943469"/>
              <a:gd name="connsiteX46" fmla="*/ 1872342 w 1894114"/>
              <a:gd name="connsiteY46" fmla="*/ 713384 h 1943469"/>
              <a:gd name="connsiteX47" fmla="*/ 1861457 w 1894114"/>
              <a:gd name="connsiteY47" fmla="*/ 648069 h 1943469"/>
              <a:gd name="connsiteX48" fmla="*/ 1850571 w 1894114"/>
              <a:gd name="connsiteY48" fmla="*/ 604527 h 1943469"/>
              <a:gd name="connsiteX49" fmla="*/ 1817914 w 1894114"/>
              <a:gd name="connsiteY49" fmla="*/ 593641 h 1943469"/>
              <a:gd name="connsiteX50" fmla="*/ 1763485 w 1894114"/>
              <a:gd name="connsiteY50" fmla="*/ 560984 h 1943469"/>
              <a:gd name="connsiteX51" fmla="*/ 1709057 w 1894114"/>
              <a:gd name="connsiteY51" fmla="*/ 528327 h 1943469"/>
              <a:gd name="connsiteX52" fmla="*/ 1709057 w 1894114"/>
              <a:gd name="connsiteY52" fmla="*/ 158212 h 1943469"/>
              <a:gd name="connsiteX53" fmla="*/ 1621971 w 1894114"/>
              <a:gd name="connsiteY53" fmla="*/ 49355 h 1943469"/>
              <a:gd name="connsiteX54" fmla="*/ 1589314 w 1894114"/>
              <a:gd name="connsiteY54" fmla="*/ 38469 h 1943469"/>
              <a:gd name="connsiteX55" fmla="*/ 1524000 w 1894114"/>
              <a:gd name="connsiteY55" fmla="*/ 5812 h 1943469"/>
              <a:gd name="connsiteX56" fmla="*/ 1513114 w 1894114"/>
              <a:gd name="connsiteY56" fmla="*/ 82012 h 1943469"/>
              <a:gd name="connsiteX57" fmla="*/ 1480457 w 1894114"/>
              <a:gd name="connsiteY57" fmla="*/ 190869 h 1943469"/>
              <a:gd name="connsiteX58" fmla="*/ 1458685 w 1894114"/>
              <a:gd name="connsiteY58" fmla="*/ 212641 h 1943469"/>
              <a:gd name="connsiteX59" fmla="*/ 1415142 w 1894114"/>
              <a:gd name="connsiteY59" fmla="*/ 310612 h 1943469"/>
              <a:gd name="connsiteX60" fmla="*/ 1382485 w 1894114"/>
              <a:gd name="connsiteY60" fmla="*/ 386812 h 1943469"/>
              <a:gd name="connsiteX61" fmla="*/ 1338942 w 1894114"/>
              <a:gd name="connsiteY61" fmla="*/ 430355 h 1943469"/>
              <a:gd name="connsiteX62" fmla="*/ 1317171 w 1894114"/>
              <a:gd name="connsiteY62" fmla="*/ 452127 h 1943469"/>
              <a:gd name="connsiteX63" fmla="*/ 1284514 w 1894114"/>
              <a:gd name="connsiteY63" fmla="*/ 484784 h 1943469"/>
              <a:gd name="connsiteX64" fmla="*/ 1186542 w 1894114"/>
              <a:gd name="connsiteY64" fmla="*/ 463012 h 1943469"/>
              <a:gd name="connsiteX65" fmla="*/ 1153885 w 1894114"/>
              <a:gd name="connsiteY65" fmla="*/ 441241 h 1943469"/>
              <a:gd name="connsiteX66" fmla="*/ 947057 w 1894114"/>
              <a:gd name="connsiteY66" fmla="*/ 452127 h 1943469"/>
              <a:gd name="connsiteX67" fmla="*/ 903514 w 1894114"/>
              <a:gd name="connsiteY67" fmla="*/ 473898 h 1943469"/>
              <a:gd name="connsiteX68" fmla="*/ 849085 w 1894114"/>
              <a:gd name="connsiteY68" fmla="*/ 484784 h 1943469"/>
              <a:gd name="connsiteX69" fmla="*/ 816428 w 1894114"/>
              <a:gd name="connsiteY69" fmla="*/ 506555 h 1943469"/>
              <a:gd name="connsiteX70" fmla="*/ 696685 w 1894114"/>
              <a:gd name="connsiteY70" fmla="*/ 528327 h 1943469"/>
              <a:gd name="connsiteX71" fmla="*/ 609600 w 1894114"/>
              <a:gd name="connsiteY71" fmla="*/ 550098 h 1943469"/>
              <a:gd name="connsiteX72" fmla="*/ 587828 w 1894114"/>
              <a:gd name="connsiteY72" fmla="*/ 528327 h 1943469"/>
              <a:gd name="connsiteX73" fmla="*/ 555171 w 1894114"/>
              <a:gd name="connsiteY73" fmla="*/ 463012 h 1943469"/>
              <a:gd name="connsiteX74" fmla="*/ 533400 w 1894114"/>
              <a:gd name="connsiteY74" fmla="*/ 430355 h 1943469"/>
              <a:gd name="connsiteX75" fmla="*/ 522514 w 1894114"/>
              <a:gd name="connsiteY75" fmla="*/ 397698 h 1943469"/>
              <a:gd name="connsiteX76" fmla="*/ 500742 w 1894114"/>
              <a:gd name="connsiteY76" fmla="*/ 310612 h 1943469"/>
              <a:gd name="connsiteX77" fmla="*/ 446314 w 1894114"/>
              <a:gd name="connsiteY77" fmla="*/ 147327 h 1943469"/>
              <a:gd name="connsiteX78" fmla="*/ 424542 w 1894114"/>
              <a:gd name="connsiteY78" fmla="*/ 82012 h 1943469"/>
              <a:gd name="connsiteX79" fmla="*/ 391885 w 1894114"/>
              <a:gd name="connsiteY79" fmla="*/ 16698 h 1943469"/>
              <a:gd name="connsiteX80" fmla="*/ 348342 w 1894114"/>
              <a:gd name="connsiteY80" fmla="*/ 82012 h 1943469"/>
              <a:gd name="connsiteX81" fmla="*/ 337457 w 1894114"/>
              <a:gd name="connsiteY81" fmla="*/ 114669 h 1943469"/>
              <a:gd name="connsiteX82" fmla="*/ 304800 w 1894114"/>
              <a:gd name="connsiteY82" fmla="*/ 136441 h 1943469"/>
              <a:gd name="connsiteX83" fmla="*/ 293914 w 1894114"/>
              <a:gd name="connsiteY83" fmla="*/ 169098 h 1943469"/>
              <a:gd name="connsiteX84" fmla="*/ 250371 w 1894114"/>
              <a:gd name="connsiteY84" fmla="*/ 212641 h 1943469"/>
              <a:gd name="connsiteX85" fmla="*/ 228600 w 1894114"/>
              <a:gd name="connsiteY85" fmla="*/ 245298 h 1943469"/>
              <a:gd name="connsiteX86" fmla="*/ 239485 w 1894114"/>
              <a:gd name="connsiteY86" fmla="*/ 343269 h 1943469"/>
              <a:gd name="connsiteX87" fmla="*/ 261257 w 1894114"/>
              <a:gd name="connsiteY87" fmla="*/ 408584 h 1943469"/>
              <a:gd name="connsiteX88" fmla="*/ 272142 w 1894114"/>
              <a:gd name="connsiteY88" fmla="*/ 506555 h 1943469"/>
              <a:gd name="connsiteX89" fmla="*/ 293914 w 1894114"/>
              <a:gd name="connsiteY89" fmla="*/ 571869 h 1943469"/>
              <a:gd name="connsiteX90" fmla="*/ 326571 w 1894114"/>
              <a:gd name="connsiteY90" fmla="*/ 582755 h 1943469"/>
              <a:gd name="connsiteX91" fmla="*/ 272142 w 1894114"/>
              <a:gd name="connsiteY91" fmla="*/ 593641 h 1943469"/>
              <a:gd name="connsiteX92" fmla="*/ 206828 w 1894114"/>
              <a:gd name="connsiteY92" fmla="*/ 637184 h 1943469"/>
              <a:gd name="connsiteX93" fmla="*/ 174171 w 1894114"/>
              <a:gd name="connsiteY93" fmla="*/ 648069 h 1943469"/>
              <a:gd name="connsiteX94" fmla="*/ 141514 w 1894114"/>
              <a:gd name="connsiteY94" fmla="*/ 669841 h 1943469"/>
              <a:gd name="connsiteX95" fmla="*/ 108857 w 1894114"/>
              <a:gd name="connsiteY95" fmla="*/ 680727 h 1943469"/>
              <a:gd name="connsiteX96" fmla="*/ 43542 w 1894114"/>
              <a:gd name="connsiteY96" fmla="*/ 746041 h 1943469"/>
              <a:gd name="connsiteX97" fmla="*/ 0 w 1894114"/>
              <a:gd name="connsiteY97" fmla="*/ 811355 h 1943469"/>
              <a:gd name="connsiteX98" fmla="*/ 10885 w 1894114"/>
              <a:gd name="connsiteY98" fmla="*/ 963755 h 1943469"/>
              <a:gd name="connsiteX99" fmla="*/ 65314 w 1894114"/>
              <a:gd name="connsiteY99" fmla="*/ 1007298 h 1943469"/>
              <a:gd name="connsiteX100" fmla="*/ 130628 w 1894114"/>
              <a:gd name="connsiteY100" fmla="*/ 1029069 h 1943469"/>
              <a:gd name="connsiteX101" fmla="*/ 152400 w 1894114"/>
              <a:gd name="connsiteY101" fmla="*/ 1050841 h 1943469"/>
              <a:gd name="connsiteX102" fmla="*/ 261257 w 1894114"/>
              <a:gd name="connsiteY102" fmla="*/ 1050841 h 1943469"/>
              <a:gd name="connsiteX103" fmla="*/ 283028 w 1894114"/>
              <a:gd name="connsiteY103" fmla="*/ 1029069 h 1943469"/>
              <a:gd name="connsiteX104" fmla="*/ 315685 w 1894114"/>
              <a:gd name="connsiteY104" fmla="*/ 963755 h 1943469"/>
              <a:gd name="connsiteX105" fmla="*/ 348342 w 1894114"/>
              <a:gd name="connsiteY105" fmla="*/ 941984 h 1943469"/>
              <a:gd name="connsiteX106" fmla="*/ 370114 w 1894114"/>
              <a:gd name="connsiteY106" fmla="*/ 920212 h 1943469"/>
              <a:gd name="connsiteX107" fmla="*/ 402771 w 1894114"/>
              <a:gd name="connsiteY107" fmla="*/ 909327 h 194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1894114" h="1943469">
                <a:moveTo>
                  <a:pt x="446314" y="865784"/>
                </a:moveTo>
                <a:cubicBezTo>
                  <a:pt x="442685" y="916584"/>
                  <a:pt x="440496" y="967507"/>
                  <a:pt x="435428" y="1018184"/>
                </a:cubicBezTo>
                <a:cubicBezTo>
                  <a:pt x="431641" y="1056053"/>
                  <a:pt x="412710" y="1090692"/>
                  <a:pt x="435428" y="1127041"/>
                </a:cubicBezTo>
                <a:cubicBezTo>
                  <a:pt x="477760" y="1194772"/>
                  <a:pt x="473529" y="1146093"/>
                  <a:pt x="511628" y="1203241"/>
                </a:cubicBezTo>
                <a:lnTo>
                  <a:pt x="555171" y="1268555"/>
                </a:lnTo>
                <a:cubicBezTo>
                  <a:pt x="562428" y="1279441"/>
                  <a:pt x="572805" y="1288801"/>
                  <a:pt x="576942" y="1301212"/>
                </a:cubicBezTo>
                <a:lnTo>
                  <a:pt x="587828" y="1333869"/>
                </a:lnTo>
                <a:cubicBezTo>
                  <a:pt x="587193" y="1344658"/>
                  <a:pt x="594453" y="1494793"/>
                  <a:pt x="566057" y="1551584"/>
                </a:cubicBezTo>
                <a:cubicBezTo>
                  <a:pt x="560206" y="1563286"/>
                  <a:pt x="551542" y="1573355"/>
                  <a:pt x="544285" y="1584241"/>
                </a:cubicBezTo>
                <a:cubicBezTo>
                  <a:pt x="524127" y="1644719"/>
                  <a:pt x="528935" y="1615089"/>
                  <a:pt x="544285" y="1714869"/>
                </a:cubicBezTo>
                <a:cubicBezTo>
                  <a:pt x="546560" y="1729656"/>
                  <a:pt x="547242" y="1745725"/>
                  <a:pt x="555171" y="1758412"/>
                </a:cubicBezTo>
                <a:cubicBezTo>
                  <a:pt x="565545" y="1775011"/>
                  <a:pt x="608673" y="1813639"/>
                  <a:pt x="631371" y="1823727"/>
                </a:cubicBezTo>
                <a:cubicBezTo>
                  <a:pt x="652342" y="1833048"/>
                  <a:pt x="674914" y="1838241"/>
                  <a:pt x="696685" y="1845498"/>
                </a:cubicBezTo>
                <a:cubicBezTo>
                  <a:pt x="696698" y="1845502"/>
                  <a:pt x="761987" y="1867266"/>
                  <a:pt x="762000" y="1867269"/>
                </a:cubicBezTo>
                <a:cubicBezTo>
                  <a:pt x="780143" y="1870898"/>
                  <a:pt x="798578" y="1873287"/>
                  <a:pt x="816428" y="1878155"/>
                </a:cubicBezTo>
                <a:cubicBezTo>
                  <a:pt x="838568" y="1884193"/>
                  <a:pt x="859105" y="1896154"/>
                  <a:pt x="881742" y="1899927"/>
                </a:cubicBezTo>
                <a:cubicBezTo>
                  <a:pt x="925285" y="1907184"/>
                  <a:pt x="970493" y="1907739"/>
                  <a:pt x="1012371" y="1921698"/>
                </a:cubicBezTo>
                <a:lnTo>
                  <a:pt x="1077685" y="1943469"/>
                </a:lnTo>
                <a:cubicBezTo>
                  <a:pt x="1113971" y="1939841"/>
                  <a:pt x="1151735" y="1943461"/>
                  <a:pt x="1186542" y="1932584"/>
                </a:cubicBezTo>
                <a:cubicBezTo>
                  <a:pt x="1211517" y="1924779"/>
                  <a:pt x="1230085" y="1903555"/>
                  <a:pt x="1251857" y="1889041"/>
                </a:cubicBezTo>
                <a:lnTo>
                  <a:pt x="1317171" y="1845498"/>
                </a:lnTo>
                <a:lnTo>
                  <a:pt x="1349828" y="1834612"/>
                </a:lnTo>
                <a:cubicBezTo>
                  <a:pt x="1357085" y="1827355"/>
                  <a:pt x="1366320" y="1821642"/>
                  <a:pt x="1371600" y="1812841"/>
                </a:cubicBezTo>
                <a:cubicBezTo>
                  <a:pt x="1383817" y="1792480"/>
                  <a:pt x="1387521" y="1743305"/>
                  <a:pt x="1393371" y="1725755"/>
                </a:cubicBezTo>
                <a:cubicBezTo>
                  <a:pt x="1424525" y="1632293"/>
                  <a:pt x="1407004" y="1725648"/>
                  <a:pt x="1426028" y="1649555"/>
                </a:cubicBezTo>
                <a:lnTo>
                  <a:pt x="1447800" y="1562469"/>
                </a:lnTo>
                <a:cubicBezTo>
                  <a:pt x="1455587" y="1500166"/>
                  <a:pt x="1477023" y="1482837"/>
                  <a:pt x="1436914" y="1442727"/>
                </a:cubicBezTo>
                <a:cubicBezTo>
                  <a:pt x="1427663" y="1433476"/>
                  <a:pt x="1415143" y="1428212"/>
                  <a:pt x="1404257" y="1420955"/>
                </a:cubicBezTo>
                <a:cubicBezTo>
                  <a:pt x="1407885" y="1384669"/>
                  <a:pt x="1400052" y="1345296"/>
                  <a:pt x="1415142" y="1312098"/>
                </a:cubicBezTo>
                <a:cubicBezTo>
                  <a:pt x="1421333" y="1298478"/>
                  <a:pt x="1445695" y="1308635"/>
                  <a:pt x="1458685" y="1301212"/>
                </a:cubicBezTo>
                <a:cubicBezTo>
                  <a:pt x="1472051" y="1293574"/>
                  <a:pt x="1479515" y="1278410"/>
                  <a:pt x="1491342" y="1268555"/>
                </a:cubicBezTo>
                <a:cubicBezTo>
                  <a:pt x="1501393" y="1260179"/>
                  <a:pt x="1513114" y="1254041"/>
                  <a:pt x="1524000" y="1246784"/>
                </a:cubicBezTo>
                <a:lnTo>
                  <a:pt x="1545771" y="1181469"/>
                </a:lnTo>
                <a:cubicBezTo>
                  <a:pt x="1555100" y="1153481"/>
                  <a:pt x="1562073" y="1135351"/>
                  <a:pt x="1567542" y="1105269"/>
                </a:cubicBezTo>
                <a:cubicBezTo>
                  <a:pt x="1572132" y="1080025"/>
                  <a:pt x="1572658" y="1054070"/>
                  <a:pt x="1578428" y="1029069"/>
                </a:cubicBezTo>
                <a:cubicBezTo>
                  <a:pt x="1583588" y="1006708"/>
                  <a:pt x="1600200" y="963755"/>
                  <a:pt x="1600200" y="963755"/>
                </a:cubicBezTo>
                <a:cubicBezTo>
                  <a:pt x="1607457" y="920212"/>
                  <a:pt x="1663849" y="847087"/>
                  <a:pt x="1621971" y="833127"/>
                </a:cubicBezTo>
                <a:cubicBezTo>
                  <a:pt x="1611085" y="829498"/>
                  <a:pt x="1589314" y="810766"/>
                  <a:pt x="1589314" y="822241"/>
                </a:cubicBezTo>
                <a:cubicBezTo>
                  <a:pt x="1589314" y="835324"/>
                  <a:pt x="1611755" y="835839"/>
                  <a:pt x="1621971" y="844012"/>
                </a:cubicBezTo>
                <a:cubicBezTo>
                  <a:pt x="1655244" y="870631"/>
                  <a:pt x="1637877" y="873737"/>
                  <a:pt x="1687285" y="898441"/>
                </a:cubicBezTo>
                <a:cubicBezTo>
                  <a:pt x="1707812" y="908704"/>
                  <a:pt x="1730828" y="912955"/>
                  <a:pt x="1752600" y="920212"/>
                </a:cubicBezTo>
                <a:lnTo>
                  <a:pt x="1785257" y="931098"/>
                </a:lnTo>
                <a:lnTo>
                  <a:pt x="1817914" y="941984"/>
                </a:lnTo>
                <a:cubicBezTo>
                  <a:pt x="1832428" y="938355"/>
                  <a:pt x="1849009" y="939397"/>
                  <a:pt x="1861457" y="931098"/>
                </a:cubicBezTo>
                <a:cubicBezTo>
                  <a:pt x="1887330" y="913849"/>
                  <a:pt x="1889375" y="867707"/>
                  <a:pt x="1894114" y="844012"/>
                </a:cubicBezTo>
                <a:cubicBezTo>
                  <a:pt x="1890485" y="814984"/>
                  <a:pt x="1888038" y="785783"/>
                  <a:pt x="1883228" y="756927"/>
                </a:cubicBezTo>
                <a:cubicBezTo>
                  <a:pt x="1880768" y="742170"/>
                  <a:pt x="1875276" y="728055"/>
                  <a:pt x="1872342" y="713384"/>
                </a:cubicBezTo>
                <a:cubicBezTo>
                  <a:pt x="1868013" y="691741"/>
                  <a:pt x="1865786" y="669712"/>
                  <a:pt x="1861457" y="648069"/>
                </a:cubicBezTo>
                <a:cubicBezTo>
                  <a:pt x="1858523" y="633399"/>
                  <a:pt x="1859917" y="616209"/>
                  <a:pt x="1850571" y="604527"/>
                </a:cubicBezTo>
                <a:cubicBezTo>
                  <a:pt x="1843403" y="595567"/>
                  <a:pt x="1828800" y="597270"/>
                  <a:pt x="1817914" y="593641"/>
                </a:cubicBezTo>
                <a:cubicBezTo>
                  <a:pt x="1762746" y="538473"/>
                  <a:pt x="1834144" y="603380"/>
                  <a:pt x="1763485" y="560984"/>
                </a:cubicBezTo>
                <a:cubicBezTo>
                  <a:pt x="1688773" y="516157"/>
                  <a:pt x="1801568" y="559162"/>
                  <a:pt x="1709057" y="528327"/>
                </a:cubicBezTo>
                <a:cubicBezTo>
                  <a:pt x="1714453" y="431189"/>
                  <a:pt x="1731772" y="258161"/>
                  <a:pt x="1709057" y="158212"/>
                </a:cubicBezTo>
                <a:cubicBezTo>
                  <a:pt x="1706265" y="145926"/>
                  <a:pt x="1643116" y="56404"/>
                  <a:pt x="1621971" y="49355"/>
                </a:cubicBezTo>
                <a:lnTo>
                  <a:pt x="1589314" y="38469"/>
                </a:lnTo>
                <a:cubicBezTo>
                  <a:pt x="1581153" y="30308"/>
                  <a:pt x="1542237" y="-16073"/>
                  <a:pt x="1524000" y="5812"/>
                </a:cubicBezTo>
                <a:cubicBezTo>
                  <a:pt x="1507574" y="25523"/>
                  <a:pt x="1517704" y="56768"/>
                  <a:pt x="1513114" y="82012"/>
                </a:cubicBezTo>
                <a:cubicBezTo>
                  <a:pt x="1509825" y="100100"/>
                  <a:pt x="1486768" y="184558"/>
                  <a:pt x="1480457" y="190869"/>
                </a:cubicBezTo>
                <a:lnTo>
                  <a:pt x="1458685" y="212641"/>
                </a:lnTo>
                <a:cubicBezTo>
                  <a:pt x="1432777" y="290367"/>
                  <a:pt x="1449644" y="258860"/>
                  <a:pt x="1415142" y="310612"/>
                </a:cubicBezTo>
                <a:cubicBezTo>
                  <a:pt x="1406734" y="335838"/>
                  <a:pt x="1398629" y="365287"/>
                  <a:pt x="1382485" y="386812"/>
                </a:cubicBezTo>
                <a:cubicBezTo>
                  <a:pt x="1370169" y="403233"/>
                  <a:pt x="1353456" y="415841"/>
                  <a:pt x="1338942" y="430355"/>
                </a:cubicBezTo>
                <a:lnTo>
                  <a:pt x="1317171" y="452127"/>
                </a:lnTo>
                <a:lnTo>
                  <a:pt x="1284514" y="484784"/>
                </a:lnTo>
                <a:cubicBezTo>
                  <a:pt x="1274826" y="482846"/>
                  <a:pt x="1199994" y="468777"/>
                  <a:pt x="1186542" y="463012"/>
                </a:cubicBezTo>
                <a:cubicBezTo>
                  <a:pt x="1174517" y="457858"/>
                  <a:pt x="1164771" y="448498"/>
                  <a:pt x="1153885" y="441241"/>
                </a:cubicBezTo>
                <a:cubicBezTo>
                  <a:pt x="1084942" y="444870"/>
                  <a:pt x="1015515" y="443198"/>
                  <a:pt x="947057" y="452127"/>
                </a:cubicBezTo>
                <a:cubicBezTo>
                  <a:pt x="930966" y="454226"/>
                  <a:pt x="918909" y="468766"/>
                  <a:pt x="903514" y="473898"/>
                </a:cubicBezTo>
                <a:cubicBezTo>
                  <a:pt x="885961" y="479749"/>
                  <a:pt x="867228" y="481155"/>
                  <a:pt x="849085" y="484784"/>
                </a:cubicBezTo>
                <a:cubicBezTo>
                  <a:pt x="838199" y="492041"/>
                  <a:pt x="828130" y="500704"/>
                  <a:pt x="816428" y="506555"/>
                </a:cubicBezTo>
                <a:cubicBezTo>
                  <a:pt x="782865" y="523336"/>
                  <a:pt x="726708" y="524574"/>
                  <a:pt x="696685" y="528327"/>
                </a:cubicBezTo>
                <a:cubicBezTo>
                  <a:pt x="675805" y="535287"/>
                  <a:pt x="627988" y="552725"/>
                  <a:pt x="609600" y="550098"/>
                </a:cubicBezTo>
                <a:cubicBezTo>
                  <a:pt x="599440" y="548647"/>
                  <a:pt x="594239" y="536341"/>
                  <a:pt x="587828" y="528327"/>
                </a:cubicBezTo>
                <a:cubicBezTo>
                  <a:pt x="546236" y="476337"/>
                  <a:pt x="581996" y="516663"/>
                  <a:pt x="555171" y="463012"/>
                </a:cubicBezTo>
                <a:cubicBezTo>
                  <a:pt x="549320" y="451310"/>
                  <a:pt x="539251" y="442057"/>
                  <a:pt x="533400" y="430355"/>
                </a:cubicBezTo>
                <a:cubicBezTo>
                  <a:pt x="528268" y="420092"/>
                  <a:pt x="525533" y="408768"/>
                  <a:pt x="522514" y="397698"/>
                </a:cubicBezTo>
                <a:cubicBezTo>
                  <a:pt x="514641" y="368830"/>
                  <a:pt x="510204" y="338999"/>
                  <a:pt x="500742" y="310612"/>
                </a:cubicBezTo>
                <a:lnTo>
                  <a:pt x="446314" y="147327"/>
                </a:lnTo>
                <a:cubicBezTo>
                  <a:pt x="446314" y="147326"/>
                  <a:pt x="424543" y="82013"/>
                  <a:pt x="424542" y="82012"/>
                </a:cubicBezTo>
                <a:cubicBezTo>
                  <a:pt x="396406" y="39808"/>
                  <a:pt x="406908" y="61766"/>
                  <a:pt x="391885" y="16698"/>
                </a:cubicBezTo>
                <a:cubicBezTo>
                  <a:pt x="377371" y="38469"/>
                  <a:pt x="356616" y="57189"/>
                  <a:pt x="348342" y="82012"/>
                </a:cubicBezTo>
                <a:cubicBezTo>
                  <a:pt x="344714" y="92898"/>
                  <a:pt x="344625" y="105709"/>
                  <a:pt x="337457" y="114669"/>
                </a:cubicBezTo>
                <a:cubicBezTo>
                  <a:pt x="329284" y="124885"/>
                  <a:pt x="315686" y="129184"/>
                  <a:pt x="304800" y="136441"/>
                </a:cubicBezTo>
                <a:cubicBezTo>
                  <a:pt x="301171" y="147327"/>
                  <a:pt x="300583" y="159761"/>
                  <a:pt x="293914" y="169098"/>
                </a:cubicBezTo>
                <a:cubicBezTo>
                  <a:pt x="281983" y="185801"/>
                  <a:pt x="261757" y="195562"/>
                  <a:pt x="250371" y="212641"/>
                </a:cubicBezTo>
                <a:lnTo>
                  <a:pt x="228600" y="245298"/>
                </a:lnTo>
                <a:cubicBezTo>
                  <a:pt x="232228" y="277955"/>
                  <a:pt x="233041" y="311049"/>
                  <a:pt x="239485" y="343269"/>
                </a:cubicBezTo>
                <a:cubicBezTo>
                  <a:pt x="243986" y="365773"/>
                  <a:pt x="261257" y="408584"/>
                  <a:pt x="261257" y="408584"/>
                </a:cubicBezTo>
                <a:cubicBezTo>
                  <a:pt x="264885" y="441241"/>
                  <a:pt x="265698" y="474335"/>
                  <a:pt x="272142" y="506555"/>
                </a:cubicBezTo>
                <a:cubicBezTo>
                  <a:pt x="276643" y="529058"/>
                  <a:pt x="272143" y="564612"/>
                  <a:pt x="293914" y="571869"/>
                </a:cubicBezTo>
                <a:lnTo>
                  <a:pt x="326571" y="582755"/>
                </a:lnTo>
                <a:cubicBezTo>
                  <a:pt x="258771" y="650558"/>
                  <a:pt x="356928" y="565379"/>
                  <a:pt x="272142" y="593641"/>
                </a:cubicBezTo>
                <a:cubicBezTo>
                  <a:pt x="247319" y="601915"/>
                  <a:pt x="231651" y="628910"/>
                  <a:pt x="206828" y="637184"/>
                </a:cubicBezTo>
                <a:lnTo>
                  <a:pt x="174171" y="648069"/>
                </a:lnTo>
                <a:cubicBezTo>
                  <a:pt x="163285" y="655326"/>
                  <a:pt x="153216" y="663990"/>
                  <a:pt x="141514" y="669841"/>
                </a:cubicBezTo>
                <a:cubicBezTo>
                  <a:pt x="131251" y="674973"/>
                  <a:pt x="117914" y="673682"/>
                  <a:pt x="108857" y="680727"/>
                </a:cubicBezTo>
                <a:cubicBezTo>
                  <a:pt x="84553" y="699630"/>
                  <a:pt x="60621" y="720422"/>
                  <a:pt x="43542" y="746041"/>
                </a:cubicBezTo>
                <a:lnTo>
                  <a:pt x="0" y="811355"/>
                </a:lnTo>
                <a:cubicBezTo>
                  <a:pt x="3628" y="862155"/>
                  <a:pt x="1499" y="913698"/>
                  <a:pt x="10885" y="963755"/>
                </a:cubicBezTo>
                <a:cubicBezTo>
                  <a:pt x="12941" y="974722"/>
                  <a:pt x="61041" y="1005399"/>
                  <a:pt x="65314" y="1007298"/>
                </a:cubicBezTo>
                <a:cubicBezTo>
                  <a:pt x="86285" y="1016618"/>
                  <a:pt x="130628" y="1029069"/>
                  <a:pt x="130628" y="1029069"/>
                </a:cubicBezTo>
                <a:cubicBezTo>
                  <a:pt x="137885" y="1036326"/>
                  <a:pt x="143599" y="1045560"/>
                  <a:pt x="152400" y="1050841"/>
                </a:cubicBezTo>
                <a:cubicBezTo>
                  <a:pt x="188938" y="1072764"/>
                  <a:pt x="219449" y="1056814"/>
                  <a:pt x="261257" y="1050841"/>
                </a:cubicBezTo>
                <a:cubicBezTo>
                  <a:pt x="268514" y="1043584"/>
                  <a:pt x="278438" y="1038249"/>
                  <a:pt x="283028" y="1029069"/>
                </a:cubicBezTo>
                <a:cubicBezTo>
                  <a:pt x="310833" y="973459"/>
                  <a:pt x="273437" y="997554"/>
                  <a:pt x="315685" y="963755"/>
                </a:cubicBezTo>
                <a:cubicBezTo>
                  <a:pt x="325901" y="955582"/>
                  <a:pt x="338126" y="950157"/>
                  <a:pt x="348342" y="941984"/>
                </a:cubicBezTo>
                <a:cubicBezTo>
                  <a:pt x="356356" y="935573"/>
                  <a:pt x="361313" y="925492"/>
                  <a:pt x="370114" y="920212"/>
                </a:cubicBezTo>
                <a:cubicBezTo>
                  <a:pt x="379953" y="914309"/>
                  <a:pt x="402771" y="909327"/>
                  <a:pt x="402771" y="909327"/>
                </a:cubicBezTo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15036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51520" y="1124744"/>
            <a:ext cx="8572500" cy="5000625"/>
          </a:xfrm>
        </p:spPr>
        <p:txBody>
          <a:bodyPr/>
          <a:lstStyle/>
          <a:p>
            <a:pPr algn="ctr">
              <a:defRPr/>
            </a:pPr>
            <a:r>
              <a:rPr lang="ru-RU" sz="2400" dirty="0" smtClean="0"/>
              <a:t>     </a:t>
            </a:r>
            <a:r>
              <a:rPr lang="ru-RU" sz="2400" dirty="0" smtClean="0">
                <a:solidFill>
                  <a:srgbClr val="00B050"/>
                </a:solidFill>
              </a:rPr>
              <a:t>Немаловажным в работе каждого логопеда является первоначальное глубокое обследование поступивших в группу для коррекции детей.</a:t>
            </a:r>
          </a:p>
          <a:p>
            <a:pPr algn="l">
              <a:defRPr/>
            </a:pPr>
            <a:endParaRPr lang="ru-RU" sz="2400" dirty="0" smtClean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ru-RU" sz="2400" b="1" dirty="0" smtClean="0"/>
              <a:t>     </a:t>
            </a:r>
            <a:r>
              <a:rPr lang="ru-RU" sz="2400" b="1" dirty="0" smtClean="0">
                <a:solidFill>
                  <a:srgbClr val="FF99FF"/>
                </a:solidFill>
              </a:rPr>
              <a:t>В речевых картах есть, конечно же, место и для выявления уровня развития фонематического восприятия пришедших детей, где я использовала на мой взгляд, самую интересную методику Т. А. Ткаченко, предложенную в «Альбоме индивидуального обследования дошкольника ».</a:t>
            </a:r>
          </a:p>
          <a:p>
            <a:pPr algn="l">
              <a:defRPr/>
            </a:pPr>
            <a:endParaRPr lang="ru-RU" sz="2400" dirty="0" smtClean="0">
              <a:solidFill>
                <a:srgbClr val="FF99FF"/>
              </a:solidFill>
            </a:endParaRPr>
          </a:p>
          <a:p>
            <a:pPr algn="ctr">
              <a:defRPr/>
            </a:pPr>
            <a:r>
              <a:rPr lang="ru-RU" sz="2400" dirty="0" smtClean="0">
                <a:solidFill>
                  <a:srgbClr val="92D050"/>
                </a:solidFill>
              </a:rPr>
              <a:t>     Полученные результаты видны в диаграмме:</a:t>
            </a:r>
            <a:endParaRPr lang="ru-RU" sz="2400" dirty="0">
              <a:solidFill>
                <a:srgbClr val="92D05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ctrTitle" sz="quarter"/>
          </p:nvPr>
        </p:nvSpPr>
        <p:spPr>
          <a:xfrm>
            <a:off x="395536" y="17184"/>
            <a:ext cx="8143875" cy="571500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00B0F0"/>
                </a:solidFill>
              </a:rPr>
              <a:t>Обследование: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446983"/>
      </p:ext>
    </p:extLst>
  </p:cSld>
  <p:clrMapOvr>
    <a:masterClrMapping/>
  </p:clrMapOvr>
  <p:transition spd="slow">
    <p:zoom dir="in"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-50800" y="449263"/>
          <a:ext cx="9245600" cy="617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7813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687268"/>
      </p:ext>
    </p:extLst>
  </p:cSld>
  <p:clrMapOvr>
    <a:masterClrMapping/>
  </p:clrMapOvr>
  <p:transition spd="slow">
    <p:newsflash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85750"/>
            <a:ext cx="8186737" cy="64293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u="sng" dirty="0" smtClean="0"/>
              <a:t>Количество и диагнозы детей: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14313" y="1000125"/>
            <a:ext cx="8786812" cy="6215063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     </a:t>
            </a:r>
            <a:r>
              <a:rPr lang="ru-RU" sz="2800" dirty="0" smtClean="0"/>
              <a:t>В группу в этом году поступило 16 детей. Все обследованы для обозначения порога,  с которого нужно будет начинать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  всю  коррекционную работу: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1 ребёнок – имеет З.Р.Р. (на фоне З.П.Р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2  детей – имеют О.Н.Р.  </a:t>
            </a:r>
            <a:r>
              <a:rPr lang="en-US" sz="2800" dirty="0" smtClean="0"/>
              <a:t>II</a:t>
            </a:r>
            <a:r>
              <a:rPr lang="ru-RU" sz="2800" dirty="0" smtClean="0"/>
              <a:t> уровня;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13 детей – имеют О.Н.Р.  </a:t>
            </a:r>
            <a:r>
              <a:rPr lang="en-US" sz="2800" dirty="0" smtClean="0"/>
              <a:t>III </a:t>
            </a:r>
            <a:r>
              <a:rPr lang="ru-RU" sz="2800" dirty="0" smtClean="0"/>
              <a:t>уровня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dirty="0" smtClean="0"/>
              <a:t>      (из них: 1 - с сопутствующим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dirty="0" smtClean="0"/>
              <a:t>                            </a:t>
            </a:r>
            <a:r>
              <a:rPr lang="ru-RU" sz="2800" dirty="0" err="1" smtClean="0"/>
              <a:t>логоневрозом</a:t>
            </a:r>
            <a:r>
              <a:rPr lang="ru-RU" sz="2800" dirty="0" smtClean="0"/>
              <a:t>,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dirty="0" smtClean="0"/>
              <a:t>     4 – на фоне стёртой дизартрии,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dirty="0" smtClean="0"/>
              <a:t>     1 - с сопутствующей </a:t>
            </a:r>
            <a:r>
              <a:rPr lang="ru-RU" sz="2800" dirty="0" err="1" smtClean="0"/>
              <a:t>ринолалией</a:t>
            </a:r>
            <a:r>
              <a:rPr lang="ru-RU" sz="2800" dirty="0" smtClean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1127991"/>
      </p:ext>
    </p:extLst>
  </p:cSld>
  <p:clrMapOvr>
    <a:masterClrMapping/>
  </p:clrMapOvr>
  <p:transition spd="slow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769920"/>
          </a:xfrm>
        </p:spPr>
        <p:txBody>
          <a:bodyPr/>
          <a:lstStyle/>
          <a:p>
            <a:pPr>
              <a:defRPr/>
            </a:pPr>
            <a:r>
              <a:rPr lang="ru-RU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Логопедические игры: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1268760"/>
            <a:ext cx="8229600" cy="5130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eaLnBrk="1" hangingPunct="1">
              <a:defRPr/>
            </a:pPr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Работая с детьми, я помню об их ведущей деятельности – игровой, а конкретно наиболее приемлемой для нас взрослых – дидактической. </a:t>
            </a:r>
          </a:p>
          <a:p>
            <a:pPr algn="ctr" eaLnBrk="1" hangingPunct="1">
              <a:defRPr/>
            </a:pPr>
            <a:r>
              <a:rPr lang="ru-RU" sz="32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Поэтому использую зрительные знаки в играх, которые ввожу как в структуру занятий фронтального, подгруппового так и индивидуального порядков на очень многих этапах коррекции.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5562635"/>
      </p:ext>
    </p:extLst>
  </p:cSld>
  <p:clrMapOvr>
    <a:masterClrMapping/>
  </p:clrMapOvr>
  <p:transition spd="slow">
    <p:newsflash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603448"/>
            <a:ext cx="8697144" cy="857250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i="1" dirty="0" smtClean="0">
                <a:solidFill>
                  <a:srgbClr val="FFC000"/>
                </a:solidFill>
              </a:rPr>
              <a:t>1. Определение наличия или отсутствия заданного звука в словах. </a:t>
            </a:r>
            <a:r>
              <a:rPr lang="ru-RU" sz="3600" i="1" dirty="0" smtClean="0">
                <a:solidFill>
                  <a:srgbClr val="CCFF66"/>
                </a:solidFill>
              </a:rPr>
              <a:t/>
            </a:r>
            <a:br>
              <a:rPr lang="ru-RU" sz="3600" i="1" dirty="0" smtClean="0">
                <a:solidFill>
                  <a:srgbClr val="CCFF66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9552" y="1268760"/>
            <a:ext cx="8229600" cy="4643437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Очень важный этап в работе по преодолению недостатков в фонематическом восприятии детей</a:t>
            </a:r>
          </a:p>
          <a:p>
            <a:pPr algn="ctr">
              <a:buFontTx/>
              <a:buNone/>
              <a:defRPr/>
            </a:pPr>
            <a:r>
              <a:rPr lang="ru-RU" sz="2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(6 этап Р. Ф. В.). </a:t>
            </a:r>
          </a:p>
          <a:p>
            <a:pPr algn="ctr">
              <a:buFontTx/>
              <a:buNone/>
              <a:defRPr/>
            </a:pP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Он  требует немалое  количество усилий, как со стороны ребёнка, так и со стороны взрослого, ищущего всевозможные подходы, для того, чтобы облегчить усилия ребёнка, пытающегося услышать то, что ему пока не доступно.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Игры с решением данной задачи, даю со С.З.З. и в сопровождении небольших четверостиший: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554553"/>
      </p:ext>
    </p:extLst>
  </p:cSld>
  <p:clrMapOvr>
    <a:masterClrMapping/>
  </p:clrMapOvr>
  <p:transition spd="slow">
    <p:blinds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625" y="1214438"/>
            <a:ext cx="4040188" cy="2251075"/>
          </a:xfrm>
        </p:spPr>
        <p:txBody>
          <a:bodyPr/>
          <a:lstStyle/>
          <a:p>
            <a:pPr>
              <a:defRPr/>
            </a:pPr>
            <a:r>
              <a:rPr lang="ru-RU" sz="1800" dirty="0" smtClean="0">
                <a:solidFill>
                  <a:srgbClr val="A17317"/>
                </a:solidFill>
              </a:rPr>
              <a:t>Если песенка поётся</a:t>
            </a:r>
          </a:p>
          <a:p>
            <a:pPr>
              <a:defRPr/>
            </a:pPr>
            <a:r>
              <a:rPr lang="ru-RU" sz="1800" dirty="0" smtClean="0">
                <a:solidFill>
                  <a:srgbClr val="A17317"/>
                </a:solidFill>
              </a:rPr>
              <a:t>И большим кружочком рот,</a:t>
            </a:r>
          </a:p>
          <a:p>
            <a:pPr>
              <a:defRPr/>
            </a:pPr>
            <a:r>
              <a:rPr lang="ru-RU" sz="1800" dirty="0" smtClean="0">
                <a:solidFill>
                  <a:srgbClr val="A17317"/>
                </a:solidFill>
              </a:rPr>
              <a:t>Это ААА из слова льётся.</a:t>
            </a:r>
          </a:p>
          <a:p>
            <a:pPr>
              <a:defRPr/>
            </a:pPr>
            <a:r>
              <a:rPr lang="ru-RU" sz="1800" dirty="0" smtClean="0">
                <a:solidFill>
                  <a:srgbClr val="A17317"/>
                </a:solidFill>
              </a:rPr>
              <a:t>Ты найди его, дружок</a:t>
            </a:r>
            <a:r>
              <a:rPr lang="ru-RU" sz="1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</a:t>
            </a:r>
            <a:endParaRPr lang="ru-RU" sz="1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88" y="3714750"/>
            <a:ext cx="4040187" cy="257175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  <a:defRPr/>
            </a:pPr>
            <a:endParaRPr lang="ru-RU" sz="1800" dirty="0" smtClean="0">
              <a:solidFill>
                <a:srgbClr val="3399FF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ru-RU" sz="1800" dirty="0" smtClean="0">
              <a:solidFill>
                <a:srgbClr val="3399FF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ru-RU" sz="1800" dirty="0" smtClean="0">
              <a:solidFill>
                <a:srgbClr val="3399FF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ru-RU" sz="1800" dirty="0" smtClean="0">
              <a:solidFill>
                <a:srgbClr val="3399FF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rgbClr val="3399FF"/>
                </a:solidFill>
              </a:rPr>
              <a:t>Если песенка МММычит,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rgbClr val="3399FF"/>
                </a:solidFill>
              </a:rPr>
              <a:t>Это ясно говорит.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rgbClr val="3399FF"/>
                </a:solidFill>
              </a:rPr>
              <a:t>В слово гость-бычок пришёл.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rgbClr val="3399FF"/>
                </a:solidFill>
              </a:rPr>
              <a:t>Мы его искать пойдём.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428750"/>
            <a:ext cx="4041775" cy="2036763"/>
          </a:xfrm>
        </p:spPr>
        <p:txBody>
          <a:bodyPr/>
          <a:lstStyle/>
          <a:p>
            <a:pPr>
              <a:defRPr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Если песенка поётся,</a:t>
            </a:r>
          </a:p>
          <a:p>
            <a:pPr>
              <a:defRPr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Губы улыбаются,</a:t>
            </a:r>
          </a:p>
          <a:p>
            <a:pPr>
              <a:defRPr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Это ИИИ из слова льётся.</a:t>
            </a:r>
          </a:p>
          <a:p>
            <a:pPr>
              <a:defRPr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Звуки с ним смягчаются.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3643313"/>
            <a:ext cx="4041775" cy="271462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  <a:defRPr/>
            </a:pPr>
            <a:endParaRPr lang="ru-RU" sz="1800" dirty="0" smtClean="0">
              <a:solidFill>
                <a:srgbClr val="0030FA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ru-RU" sz="1800" dirty="0" smtClean="0">
              <a:solidFill>
                <a:srgbClr val="0030FA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ru-RU" sz="1800" dirty="0" smtClean="0">
              <a:solidFill>
                <a:srgbClr val="0030FA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ru-RU" sz="1800" dirty="0" smtClean="0">
              <a:solidFill>
                <a:srgbClr val="0030FA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rgbClr val="0030FA"/>
                </a:solidFill>
              </a:rPr>
              <a:t>Если в слове завывает,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rgbClr val="0030FA"/>
                </a:solidFill>
              </a:rPr>
              <a:t>Это </a:t>
            </a:r>
            <a:r>
              <a:rPr lang="ru-RU" sz="1800" dirty="0" err="1" smtClean="0">
                <a:solidFill>
                  <a:srgbClr val="0030FA"/>
                </a:solidFill>
              </a:rPr>
              <a:t>ВВВьюга</a:t>
            </a:r>
            <a:r>
              <a:rPr lang="ru-RU" sz="1800" dirty="0" smtClean="0">
                <a:solidFill>
                  <a:srgbClr val="0030FA"/>
                </a:solidFill>
              </a:rPr>
              <a:t> налетает.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rgbClr val="0030FA"/>
                </a:solidFill>
              </a:rPr>
              <a:t>Вьюга в слове песнь поёт,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rgbClr val="0030FA"/>
                </a:solidFill>
              </a:rPr>
              <a:t>Ты поймай её, дружок.</a:t>
            </a:r>
            <a:endParaRPr lang="ru-RU" sz="1800" dirty="0">
              <a:solidFill>
                <a:srgbClr val="0030FA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EFDCDC"/>
                </a:solidFill>
              </a:rPr>
              <a:t>«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Есть я  в слове или нет?»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500188" y="1143000"/>
            <a:ext cx="1000125" cy="928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57875" y="1571625"/>
            <a:ext cx="128587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5562799" y="3717032"/>
            <a:ext cx="1567631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lum contrast="18000"/>
          </a:blip>
          <a:srcRect/>
          <a:stretch>
            <a:fillRect/>
          </a:stretch>
        </p:blipFill>
        <p:spPr bwMode="auto">
          <a:xfrm>
            <a:off x="1259632" y="3552867"/>
            <a:ext cx="174279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2442419"/>
      </p:ext>
    </p:extLst>
  </p:cSld>
  <p:clrMapOvr>
    <a:masterClrMapping/>
  </p:clrMapOvr>
  <p:transition spd="slow">
    <p:wedge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0" dur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5" dur="1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7" grpId="0"/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056784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2. Применение С.З. при постановке звуков</a:t>
            </a:r>
            <a:endParaRPr lang="ru-RU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43608" y="2204864"/>
            <a:ext cx="7239000" cy="445611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помогает ребёнку осмыслить процесс постановки звука и быть не просто пассивным исполнителем моей воли, как логопеда, а и её активным участником.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05271"/>
      </p:ext>
    </p:extLst>
  </p:cSld>
  <p:clrMapOvr>
    <a:masterClrMapping/>
  </p:clrMapOvr>
  <p:transition spd="slow">
    <p:wheel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39000" cy="822309"/>
          </a:xfrm>
        </p:spPr>
        <p:txBody>
          <a:bodyPr/>
          <a:lstStyle/>
          <a:p>
            <a:pPr algn="ctr">
              <a:defRPr/>
            </a:pPr>
            <a:r>
              <a:rPr lang="ru-RU" sz="4800" dirty="0" smtClean="0">
                <a:solidFill>
                  <a:schemeClr val="accent3"/>
                </a:solidFill>
              </a:rPr>
              <a:t>Появление звука </a:t>
            </a:r>
            <a:r>
              <a:rPr lang="en-US" sz="4800" dirty="0" smtClean="0">
                <a:solidFill>
                  <a:schemeClr val="accent3"/>
                </a:solidFill>
              </a:rPr>
              <a:t>[</a:t>
            </a:r>
            <a:r>
              <a:rPr lang="ru-RU" sz="4800" dirty="0" smtClean="0">
                <a:solidFill>
                  <a:schemeClr val="accent3"/>
                </a:solidFill>
              </a:rPr>
              <a:t>С</a:t>
            </a:r>
            <a:r>
              <a:rPr lang="en-US" sz="4800" dirty="0" smtClean="0">
                <a:solidFill>
                  <a:schemeClr val="accent3"/>
                </a:solidFill>
              </a:rPr>
              <a:t>]</a:t>
            </a:r>
            <a:r>
              <a:rPr lang="ru-RU" sz="4800" dirty="0" smtClean="0">
                <a:solidFill>
                  <a:schemeClr val="accent3"/>
                </a:solidFill>
              </a:rPr>
              <a:t>:</a:t>
            </a:r>
            <a:endParaRPr lang="ru-RU" sz="4800" dirty="0">
              <a:solidFill>
                <a:schemeClr val="accent3"/>
              </a:solidFill>
            </a:endParaRPr>
          </a:p>
        </p:txBody>
      </p:sp>
      <p:pic>
        <p:nvPicPr>
          <p:cNvPr id="4" name="Picture 4" descr="C:\Documents and Settings\Администратор\Рабочий стол\Фото\Фото-001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980728"/>
            <a:ext cx="7000875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54680"/>
      </p:ext>
    </p:extLst>
  </p:cSld>
  <p:clrMapOvr>
    <a:masterClrMapping/>
  </p:clrMapOvr>
  <p:transition spd="slow">
    <p:wheel spokes="3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29 0.12122  L 0.125 0.12122  L 0.048 0.19582  L 0.077 0.31704  L 0 0.24244  L -0.077 0.31704  L -0.048 0.19582  L -0.125 0.12122  L -0.029 0.12122  L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185738" cy="500063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1700808"/>
            <a:ext cx="4283075" cy="464343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Горлышко гудит </a:t>
            </a:r>
            <a:r>
              <a:rPr lang="ru-RU" sz="2400" b="1" i="1" dirty="0" smtClean="0">
                <a:solidFill>
                  <a:srgbClr val="FF0000"/>
                </a:solidFill>
              </a:rPr>
              <a:t>(проверяем, прикладывая руку), Воздух легко проходит через домик-ротик, Воздуху ничего не мешает. Двери-Губы даже сделали воротца для Воздуха. Их форма напоминает большой круг. Звук можно петь, тянуть, его легко произносить</a:t>
            </a:r>
            <a:r>
              <a:rPr lang="ru-RU" sz="2400" i="1" dirty="0" smtClean="0">
                <a:solidFill>
                  <a:srgbClr val="FF0000"/>
                </a:solidFill>
              </a:rPr>
              <a:t>. 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23528" y="476672"/>
            <a:ext cx="4040188" cy="923330"/>
          </a:xfr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Звук </a:t>
            </a:r>
            <a:r>
              <a:rPr lang="en-US" sz="5400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[</a:t>
            </a:r>
            <a:r>
              <a:rPr lang="ru-RU" sz="5400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</a:t>
            </a:r>
            <a:r>
              <a:rPr lang="en-US" sz="5400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]</a:t>
            </a:r>
            <a:endParaRPr lang="ru-RU" sz="5400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sz="quarter" idx="4"/>
          </p:nvPr>
        </p:nvSpPr>
        <p:spPr>
          <a:xfrm>
            <a:off x="3591283" y="548680"/>
            <a:ext cx="5572133" cy="830997"/>
          </a:xfr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Звук</a:t>
            </a:r>
            <a:r>
              <a:rPr lang="ru-RU" sz="4800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4800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[</a:t>
            </a:r>
            <a:r>
              <a:rPr lang="ru-RU" sz="4800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</a:t>
            </a:r>
            <a:r>
              <a:rPr lang="en-US" sz="4800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]</a:t>
            </a:r>
            <a:endParaRPr lang="ru-RU" sz="4800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Содержимое 5"/>
          <p:cNvSpPr>
            <a:spLocks noGrp="1"/>
          </p:cNvSpPr>
          <p:nvPr>
            <p:ph type="body" sz="quarter" idx="3"/>
          </p:nvPr>
        </p:nvSpPr>
        <p:spPr>
          <a:xfrm>
            <a:off x="4788024" y="2276872"/>
            <a:ext cx="4041775" cy="3643312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B0F0"/>
                </a:solidFill>
              </a:rPr>
              <a:t>Нижняя Губа-Дверь  прижимается  к верхним Зубам-Костяным решёткам. Они вместе закрыли путь Воздуху, не хотят его пропускать. Воздух проходит через них с трудом. Нижняя Губа-Дверь  сердится и «гудит».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4723805"/>
      </p:ext>
    </p:extLst>
  </p:cSld>
  <p:clrMapOvr>
    <a:masterClrMapping/>
  </p:clrMapOvr>
  <p:transition spd="slow">
    <p:pull dir="lu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229600" cy="928687"/>
          </a:xfrm>
        </p:spPr>
        <p:txBody>
          <a:bodyPr/>
          <a:lstStyle/>
          <a:p>
            <a:pPr>
              <a:defRPr/>
            </a:pPr>
            <a:r>
              <a:rPr lang="ru-RU" sz="3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После чего, мы устраиваем,</a:t>
            </a:r>
            <a:r>
              <a:rPr lang="ru-RU" sz="4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4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«День рождения звука».</a:t>
            </a:r>
            <a:endParaRPr lang="ru-RU" sz="48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7587" name="Picture 4" descr="C:\Documents and Settings\Администратор\Рабочий стол\Фото\Фото-001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0" y="1556792"/>
            <a:ext cx="9215438" cy="567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2322"/>
      </p:ext>
    </p:extLst>
  </p:cSld>
  <p:clrMapOvr>
    <a:masterClrMapping/>
  </p:clrMapOvr>
  <p:transition>
    <p:wheel spokes="2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C 0.004 -0.08933  -0.046 -0.16667  -0.113 -0.172  C -0.177 -0.17867  -0.237 -0.11867  -0.241 -0.032  C -0.246 0.048  -0.204 0.12267  -0.144 0.128  C -0.089 0.132  -0.037 0.08267  -0.033 0.008  C -0.029 -0.06  -0.064 -0.124  -0.115 -0.12933  C -0.162 -0.13333  -0.206 -0.092  -0.209 -0.02933  C -0.212 0.02667  -0.184 0.08133  -0.142 0.084  C -0.104 0.088  -0.068 0.056  -0.065 0.00533  C -0.063 -0.04  -0.084 -0.084  -0.117 -0.08667  C -0.146 -0.08933  -0.175 -0.06533  -0.177 -0.02667  C -0.179 0.00667  -0.164 0.03867  -0.14 0.04133  C -0.12 0.044  -0.099 0.02933  -0.098 0.00267  C -0.096 -0.01867  -0.104 -0.04133  -0.119 -0.044  C -0.131 -0.044  -0.143 -0.03867  -0.145 -0.024  C -0.146 -0.01467  -0.144 -0.00533  -0.138 -0.00133  C -0.135 0  -0.133 0  -0.13 -0.00133  E" pathEditMode="relative" ptsTypes="">
                                      <p:cBhvr>
                                        <p:cTn id="20" dur="2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142875"/>
            <a:ext cx="7772400" cy="1000125"/>
          </a:xfrm>
        </p:spPr>
        <p:txBody>
          <a:bodyPr/>
          <a:lstStyle/>
          <a:p>
            <a:pPr algn="ctr">
              <a:defRPr/>
            </a:pPr>
            <a:r>
              <a:rPr lang="ru-RU" sz="4800" b="1" i="1" dirty="0" smtClean="0">
                <a:solidFill>
                  <a:srgbClr val="00B0F0"/>
                </a:solidFill>
              </a:rPr>
              <a:t>3. Дифференциация</a:t>
            </a:r>
            <a:r>
              <a:rPr lang="ru-RU" sz="48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  <a:endParaRPr lang="ru-RU" sz="4800" b="1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51520" y="1844824"/>
            <a:ext cx="8501063" cy="4572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rgbClr val="7030A0"/>
                </a:solidFill>
              </a:rPr>
              <a:t> Работа по дифференциации звуков бывает также длительной и по той же причине:  ребёнок на слух не различает звуки, а мы требуем различения только на слух. </a:t>
            </a:r>
          </a:p>
          <a:p>
            <a:pPr algn="ctr">
              <a:defRPr/>
            </a:pPr>
            <a:r>
              <a:rPr lang="ru-RU" sz="3200" dirty="0" smtClean="0">
                <a:solidFill>
                  <a:srgbClr val="7030A0"/>
                </a:solidFill>
              </a:rPr>
              <a:t>СЗЗ помогают ребёнку, дают зрительную опору, поэтому процесс дифференциации звуков идёт быстрее. 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67818"/>
      </p:ext>
    </p:extLst>
  </p:cSld>
  <p:clrMapOvr>
    <a:masterClrMapping/>
  </p:clrMapOvr>
  <p:transition spd="slow">
    <p:wedge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960" y="28608"/>
            <a:ext cx="8939336" cy="722312"/>
          </a:xfrm>
        </p:spPr>
        <p:txBody>
          <a:bodyPr/>
          <a:lstStyle/>
          <a:p>
            <a:pPr algn="ctr">
              <a:defRPr/>
            </a:pP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Дифференциация 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[</a:t>
            </a: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]</a:t>
            </a: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-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[</a:t>
            </a: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Сь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]</a:t>
            </a:r>
            <a:r>
              <a:rPr lang="ru-RU" b="1" i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.</a:t>
            </a:r>
            <a:endParaRPr lang="ru-RU" b="1" i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9635" name="Picture 4" descr="C:\Documents and Settings\Администратор\Рабочий стол\Фото\Фото-002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980728"/>
            <a:ext cx="78581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12851"/>
      </p:ext>
    </p:extLst>
  </p:cSld>
  <p:clrMapOvr>
    <a:masterClrMapping/>
  </p:clrMapOvr>
  <p:transition spd="slow">
    <p:wheel spokes="1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C 0.001 0.04533  0.011 0.08667  0.028 0.11333  C 0.028 0.11467  0.055 0.15067  0.055 0.14933  C 0.07 0.16933  0.079 0.19733  0.079 0.22667  C 0.079 0.28533  0.044 0.332  0 0.33333  C -0.044 0.332  -0.079 0.28533  -0.079 0.22667  C -0.079 0.19733  -0.07 0.16933  -0.055 0.14933  C -0.055 0.15067  -0.028 0.11467  -0.028 0.11333  C -0.011 0.08667  -0.001 0.04533  0 0  Z" pathEditMode="relative" ptsTypes="">
                                      <p:cBhvr>
                                        <p:cTn id="21" dur="2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7477125" cy="1058862"/>
          </a:xfrm>
        </p:spPr>
        <p:txBody>
          <a:bodyPr/>
          <a:lstStyle/>
          <a:p>
            <a:pPr algn="ctr">
              <a:defRPr/>
            </a:pPr>
            <a:r>
              <a:rPr lang="ru-RU" sz="4800" b="1" i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4. ЗВУКОКОМПЛЕКСЫ:</a:t>
            </a:r>
          </a:p>
        </p:txBody>
      </p:sp>
      <p:sp>
        <p:nvSpPr>
          <p:cNvPr id="69635" name="Содержимое 2"/>
          <p:cNvSpPr>
            <a:spLocks noGrp="1"/>
          </p:cNvSpPr>
          <p:nvPr>
            <p:ph sz="half" idx="4294967295"/>
          </p:nvPr>
        </p:nvSpPr>
        <p:spPr>
          <a:xfrm>
            <a:off x="214313" y="1214438"/>
            <a:ext cx="7237412" cy="464343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FontTx/>
              <a:buNone/>
              <a:defRPr/>
            </a:pPr>
            <a:r>
              <a:rPr lang="ru-RU" sz="2400" dirty="0" smtClean="0"/>
              <a:t>    </a:t>
            </a:r>
          </a:p>
          <a:p>
            <a:pPr algn="ctr"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СЛИЯНИЕ ЗВУКОВ, МАТЕРИАЛИЗОВАННЫХ С ПОМОЩЬЮ ЗНАКОВ, ЕСТЬ МОДЕЛИРОВАНИЕ ЧТЕНИЯ, А СОСТАВЛЕНИЕ СЛОВ С ПОМОЩЬЮ ТЕХ ЖЕ ЗНАКОВ – АНАЛОГ ПИСЬМА, ТОЛЬКО И ТО И ДРУГОЕ ПРОИСХОДИТ В ОБЛЕГЧЁННОМ, ИГРОВОМ ВАРИАНТЕ.</a:t>
            </a:r>
          </a:p>
          <a:p>
            <a:pPr algn="ctr">
              <a:buFontTx/>
              <a:buNone/>
              <a:defRPr/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92D050"/>
                </a:solidFill>
              </a:rPr>
              <a:t>СКАЖУ ЕЩЁ, ЧТО Я ДАЮ ДЕТЯМ ДЛЯ ФОНЕМАТИЧЕСКОГО СИНТЕЗА И АНАЛИЗА ТОЛЬКО ТЕ ЗВУКОКОМПЛЕКСЫ, КОТОРЫЕ НЕСУТ КАКУЮ-ТО ЛЕКСИЧЕСКУЮ НАГРУЗКУ</a:t>
            </a:r>
            <a:r>
              <a:rPr lang="ru-RU" sz="2000" dirty="0" smtClean="0">
                <a:solidFill>
                  <a:srgbClr val="92D050"/>
                </a:solidFill>
              </a:rPr>
              <a:t>.</a:t>
            </a:r>
          </a:p>
        </p:txBody>
      </p:sp>
      <p:sp>
        <p:nvSpPr>
          <p:cNvPr id="68612" name="Содержимое 3"/>
          <p:cNvSpPr>
            <a:spLocks noGrp="1"/>
          </p:cNvSpPr>
          <p:nvPr>
            <p:ph sz="half" idx="4294967295"/>
          </p:nvPr>
        </p:nvSpPr>
        <p:spPr>
          <a:xfrm flipV="1">
            <a:off x="7358063" y="1552575"/>
            <a:ext cx="292100" cy="46038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98828552"/>
      </p:ext>
    </p:extLst>
  </p:cSld>
  <p:clrMapOvr>
    <a:masterClrMapping/>
  </p:clrMapOvr>
  <p:transition>
    <p:wipe dir="d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77125" cy="701675"/>
          </a:xfrm>
        </p:spPr>
        <p:txBody>
          <a:bodyPr/>
          <a:lstStyle/>
          <a:p>
            <a:pPr algn="ctr">
              <a:defRPr/>
            </a:pPr>
            <a:r>
              <a:rPr lang="ru-RU" sz="6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«Звукодомик».</a:t>
            </a:r>
          </a:p>
        </p:txBody>
      </p:sp>
      <p:pic>
        <p:nvPicPr>
          <p:cNvPr id="71683" name="Picture 5" descr="C:\Documents and Settings\Администратор\Рабочий стол\Фото\Фото-001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1071563"/>
            <a:ext cx="7960940" cy="5521325"/>
          </a:xfrm>
          <a:prstGeom prst="rect">
            <a:avLst/>
          </a:prstGeom>
        </p:spPr>
      </p:pic>
      <p:sp>
        <p:nvSpPr>
          <p:cNvPr id="69636" name="Содержимое 6"/>
          <p:cNvSpPr>
            <a:spLocks noGrp="1"/>
          </p:cNvSpPr>
          <p:nvPr>
            <p:ph sz="half" idx="4294967295"/>
          </p:nvPr>
        </p:nvSpPr>
        <p:spPr>
          <a:xfrm flipH="1">
            <a:off x="7650163" y="5786438"/>
            <a:ext cx="850900" cy="30956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65848193"/>
      </p:ext>
    </p:extLst>
  </p:cSld>
  <p:clrMapOvr>
    <a:masterClrMapping/>
  </p:clrMapOvr>
  <p:transition spd="med">
    <p:wipe dir="d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8924925" cy="844550"/>
          </a:xfrm>
        </p:spPr>
        <p:txBody>
          <a:bodyPr/>
          <a:lstStyle/>
          <a:p>
            <a:pPr algn="ctr">
              <a:defRPr/>
            </a:pPr>
            <a:r>
              <a:rPr lang="ru-RU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«Раз, два, три, а ну-ка, посмотри!»</a:t>
            </a:r>
          </a:p>
        </p:txBody>
      </p:sp>
      <p:pic>
        <p:nvPicPr>
          <p:cNvPr id="4" name="Picture 6" descr="C:\Documents and Settings\Администратор\Рабочий стол\Фото\Фото-001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1071563"/>
            <a:ext cx="8319268" cy="578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79027"/>
      </p:ext>
    </p:extLst>
  </p:cSld>
  <p:clrMapOvr>
    <a:masterClrMapping/>
  </p:clrMapOvr>
  <p:transition spd="slow">
    <p:wipe dir="d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318"/>
            <a:ext cx="8784976" cy="1143000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</a:rPr>
              <a:t>5. Формирование слоговой структуры слов -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4294967295"/>
          </p:nvPr>
        </p:nvSpPr>
        <p:spPr>
          <a:xfrm>
            <a:off x="395536" y="1772816"/>
            <a:ext cx="8229600" cy="402431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немаловажный фактор, влияющий на готовность детей с нарушениями речи к школе. Оно проявляется в отсутствии в речи перестановок, пропусков или наращения звуков и слогов, то есть имеет место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4000" i="1" u="sng" dirty="0" smtClean="0">
                <a:solidFill>
                  <a:srgbClr val="FF0000"/>
                </a:solidFill>
              </a:rPr>
              <a:t>верное воспроизведение структуры слов.</a:t>
            </a:r>
          </a:p>
          <a:p>
            <a:pPr algn="ctr">
              <a:buFontTx/>
              <a:buNone/>
              <a:defRPr/>
            </a:pPr>
            <a:endParaRPr lang="ru-RU" sz="1800" i="1" u="sng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ctr">
              <a:buFontTx/>
              <a:buNone/>
              <a:defRPr/>
            </a:pP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 smtClean="0"/>
              <a:t>                                                 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8219786"/>
      </p:ext>
    </p:extLst>
  </p:cSld>
  <p:clrMapOvr>
    <a:masterClrMapping/>
  </p:clrMapOvr>
  <p:transition spd="slow">
    <p:whee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8362"/>
          </a:xfrm>
        </p:spPr>
        <p:txBody>
          <a:bodyPr/>
          <a:lstStyle/>
          <a:p>
            <a:pPr algn="ctr">
              <a:defRPr/>
            </a:pP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также зрительные и жестовые знаки гласных и согласных звуков облегчают детям ориентировку в структурном составе слов, особенно  на подготовительном этапе данной работы: </a:t>
            </a:r>
            <a:b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СОЗДАНИИ ФОНЕТИКО-ФОНЕМАТИЧЕСКОЙ БАЗЫ.</a:t>
            </a:r>
            <a:endParaRPr lang="ru-RU" sz="2000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988840"/>
            <a:ext cx="4041775" cy="1143000"/>
          </a:xfrm>
        </p:spPr>
        <p:txBody>
          <a:bodyPr/>
          <a:lstStyle/>
          <a:p>
            <a:pPr>
              <a:defRPr/>
            </a:pPr>
            <a:r>
              <a:rPr lang="ru-RU" sz="2000" dirty="0" smtClean="0"/>
              <a:t>Воспроизведение слоговых сочетаний с согласными звуками, оппозиционными по звонкости-глухости.</a:t>
            </a:r>
            <a:endParaRPr lang="ru-RU" sz="20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95536" y="1988840"/>
            <a:ext cx="4040187" cy="965200"/>
          </a:xfrm>
        </p:spPr>
        <p:txBody>
          <a:bodyPr/>
          <a:lstStyle/>
          <a:p>
            <a:pPr>
              <a:defRPr/>
            </a:pPr>
            <a:r>
              <a:rPr lang="ru-RU" sz="2000" dirty="0" smtClean="0"/>
              <a:t>Воспроизведение  слоговых сочетаний с общим согласным и разными гласными звуками.</a:t>
            </a:r>
            <a:endParaRPr lang="ru-RU" sz="2000" dirty="0"/>
          </a:p>
        </p:txBody>
      </p:sp>
      <p:pic>
        <p:nvPicPr>
          <p:cNvPr id="72711" name="Picture 7" descr="C:\Documents and Settings\Администратор\Рабочий стол\Фото2\Фото-00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284984"/>
            <a:ext cx="4283075" cy="3573016"/>
          </a:xfrm>
        </p:spPr>
      </p:pic>
      <p:pic>
        <p:nvPicPr>
          <p:cNvPr id="72712" name="Picture 8" descr="C:\Documents and Settings\Администратор\Рабочий стол\Фото2\Фото-002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6985" y="3257544"/>
            <a:ext cx="4498975" cy="3600448"/>
          </a:xfrm>
        </p:spPr>
      </p:pic>
    </p:spTree>
    <p:extLst>
      <p:ext uri="{BB962C8B-B14F-4D97-AF65-F5344CB8AC3E}">
        <p14:creationId xmlns:p14="http://schemas.microsoft.com/office/powerpoint/2010/main" val="1099791886"/>
      </p:ext>
    </p:extLst>
  </p:cSld>
  <p:clrMapOvr>
    <a:masterClrMapping/>
  </p:clrMapOvr>
  <p:transition spd="slow">
    <p:pull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9552" y="116632"/>
            <a:ext cx="8258175" cy="1214438"/>
          </a:xfrm>
        </p:spPr>
        <p:txBody>
          <a:bodyPr/>
          <a:lstStyle/>
          <a:p>
            <a:pPr algn="ctr">
              <a:defRPr/>
            </a:pPr>
            <a:endParaRPr lang="ru-RU" sz="1800" i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Воспроизведение слов, близких по своему звуковому составу.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3735" name="Picture 7" descr="C:\Documents and Settings\Администратор\Рабочий стол\Фото2\Фото-00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85750" y="1643063"/>
            <a:ext cx="4783138" cy="4786312"/>
          </a:xfrm>
        </p:spPr>
      </p:pic>
      <p:pic>
        <p:nvPicPr>
          <p:cNvPr id="73736" name="Picture 8" descr="C:\Documents and Settings\Администратор\Рабочий стол\Фото2\Фото-002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1643063"/>
            <a:ext cx="5070475" cy="4786312"/>
          </a:xfrm>
        </p:spPr>
      </p:pic>
    </p:spTree>
    <p:extLst>
      <p:ext uri="{BB962C8B-B14F-4D97-AF65-F5344CB8AC3E}">
        <p14:creationId xmlns:p14="http://schemas.microsoft.com/office/powerpoint/2010/main" val="3859708341"/>
      </p:ext>
    </p:extLst>
  </p:cSld>
  <p:clrMapOvr>
    <a:masterClrMapping/>
  </p:clrMapOvr>
  <p:transition spd="slow">
    <p:strips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3" y="260648"/>
            <a:ext cx="8692511" cy="857250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/>
              <a:t>6. После введения поставленного звука в речь:</a:t>
            </a:r>
            <a:endParaRPr lang="ru-RU" sz="3600" dirty="0"/>
          </a:p>
        </p:txBody>
      </p:sp>
      <p:pic>
        <p:nvPicPr>
          <p:cNvPr id="75779" name="Picture 2" descr="C:\Documents and Settings\Администратор\Рабочий стол\Фото\Фото-0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357313"/>
            <a:ext cx="8286750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002080"/>
      </p:ext>
    </p:extLst>
  </p:cSld>
  <p:clrMapOvr>
    <a:masterClrMapping/>
  </p:clrMapOvr>
  <p:transition spd="slow">
    <p:plu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78 0  L 0.25 0.16133  L 0.072 0.16133  L 0 0  Z" pathEditMode="relative" ptsTypes="">
                                      <p:cBhvr>
                                        <p:cTn id="24" dur="2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28750"/>
            <a:ext cx="8858250" cy="49291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800" dirty="0" smtClean="0">
                <a:solidFill>
                  <a:srgbClr val="7030A0"/>
                </a:solidFill>
              </a:rPr>
              <a:t>         </a:t>
            </a:r>
            <a:r>
              <a:rPr lang="ru-RU" sz="2800" dirty="0" smtClean="0">
                <a:solidFill>
                  <a:srgbClr val="7030A0"/>
                </a:solidFill>
              </a:rPr>
              <a:t>Чтобы звуки лучше воспринимались и</a:t>
            </a:r>
          </a:p>
          <a:p>
            <a:pPr algn="ctr" eaLnBrk="1" hangingPunct="1">
              <a:defRPr/>
            </a:pPr>
            <a:r>
              <a:rPr lang="ru-RU" sz="2800" dirty="0" smtClean="0">
                <a:solidFill>
                  <a:srgbClr val="7030A0"/>
                </a:solidFill>
              </a:rPr>
              <a:t>дифференцировались детьми,  для обозначения каждого из звуков, я дополнительно использую </a:t>
            </a:r>
          </a:p>
          <a:p>
            <a:pPr algn="ctr" eaLnBrk="1" hangingPunct="1">
              <a:defRPr/>
            </a:pPr>
            <a:r>
              <a:rPr lang="ru-RU" sz="2800" dirty="0" smtClean="0">
                <a:solidFill>
                  <a:srgbClr val="7030A0"/>
                </a:solidFill>
              </a:rPr>
              <a:t>определённый, связанный со зрительн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ым, </a:t>
            </a:r>
            <a:r>
              <a:rPr lang="ru-RU" sz="2800" dirty="0" smtClean="0">
                <a:solidFill>
                  <a:srgbClr val="7030A0"/>
                </a:solidFill>
              </a:rPr>
              <a:t>жестовый символ. </a:t>
            </a:r>
          </a:p>
          <a:p>
            <a:pPr algn="ctr" eaLnBrk="1" hangingPunct="1">
              <a:defRPr/>
            </a:pPr>
            <a:r>
              <a:rPr lang="ru-RU" sz="2800" dirty="0" smtClean="0">
                <a:solidFill>
                  <a:srgbClr val="FF3300"/>
                </a:solidFill>
              </a:rPr>
              <a:t>     Он подкрепляет, обогащает слуховой и </a:t>
            </a:r>
          </a:p>
          <a:p>
            <a:pPr algn="ctr" eaLnBrk="1" hangingPunct="1">
              <a:defRPr/>
            </a:pPr>
            <a:r>
              <a:rPr lang="ru-RU" sz="2800" dirty="0" smtClean="0">
                <a:solidFill>
                  <a:srgbClr val="FF3300"/>
                </a:solidFill>
              </a:rPr>
              <a:t>зрительный образы каждого отдельного звука, создавая дополнительную опору восприятию и расширяя звуковую рецепцию.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043863" cy="7270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dirty="0" smtClean="0">
                <a:solidFill>
                  <a:srgbClr val="A17317"/>
                </a:solidFill>
              </a:rPr>
              <a:t>Жестовые символы</a:t>
            </a:r>
            <a:r>
              <a:rPr lang="ru-RU" sz="4800" dirty="0" smtClean="0">
                <a:solidFill>
                  <a:schemeClr val="bg2"/>
                </a:solidFill>
              </a:rPr>
              <a:t>: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929688" y="214313"/>
            <a:ext cx="611187" cy="155575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8117844"/>
      </p:ext>
    </p:extLst>
  </p:cSld>
  <p:clrMapOvr>
    <a:masterClrMapping/>
  </p:clrMapOvr>
  <p:transition spd="slow">
    <p:cut thruBlk="1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08000"/>
          </a:xfrm>
        </p:spPr>
        <p:txBody>
          <a:bodyPr/>
          <a:lstStyle/>
          <a:p>
            <a:pPr algn="ctr">
              <a:defRPr/>
            </a:pPr>
            <a:r>
              <a:rPr lang="ru-RU" sz="4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7. Профилактика дисграфии:</a:t>
            </a:r>
            <a:endParaRPr lang="ru-RU" sz="40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000125"/>
            <a:ext cx="8229600" cy="5130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800" i="1" dirty="0" smtClean="0">
                <a:solidFill>
                  <a:srgbClr val="00B050"/>
                </a:solidFill>
              </a:rPr>
              <a:t>В конце второго года коррекции, при печатании слов, очень часто дети пропускают гласные буквы. А ведь они составляют основу каждого слова. От гласных зависит громкость, внятность, красота как устной так и письменной речи</a:t>
            </a:r>
            <a:r>
              <a:rPr lang="ru-RU" sz="2800" i="1" dirty="0" smtClean="0">
                <a:solidFill>
                  <a:srgbClr val="FFFF00"/>
                </a:solidFill>
              </a:rPr>
              <a:t>.</a:t>
            </a:r>
          </a:p>
          <a:p>
            <a:pPr algn="ctr">
              <a:defRPr/>
            </a:pPr>
            <a:endParaRPr lang="ru-RU" sz="2800" i="1" dirty="0" smtClean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ru-RU" sz="2800" i="1" dirty="0" smtClean="0">
                <a:solidFill>
                  <a:srgbClr val="00B0F0"/>
                </a:solidFill>
              </a:rPr>
              <a:t>Чтобы дети эту ошибку не переносили в начальную школу,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00B0F0"/>
                </a:solidFill>
              </a:rPr>
              <a:t> я широко использую следующие игры: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710369"/>
      </p:ext>
    </p:extLst>
  </p:cSld>
  <p:clrMapOvr>
    <a:masterClrMapping/>
  </p:clrMapOvr>
  <p:transition spd="slow">
    <p:wheel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body" idx="1"/>
          </p:nvPr>
        </p:nvSpPr>
        <p:spPr>
          <a:xfrm>
            <a:off x="4644008" y="404664"/>
            <a:ext cx="4040187" cy="1531938"/>
          </a:xfrm>
          <a:solidFill>
            <a:schemeClr val="bg1">
              <a:lumMod val="60000"/>
              <a:lumOff val="4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dirty="0" smtClean="0"/>
              <a:t>Выдели в слове два гласных звука и обозначь их нужными знаками.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body" sz="quarter" idx="3"/>
          </p:nvPr>
        </p:nvSpPr>
        <p:spPr>
          <a:xfrm>
            <a:off x="395536" y="404664"/>
            <a:ext cx="4041775" cy="1531938"/>
          </a:xfrm>
          <a:solidFill>
            <a:schemeClr val="bg1">
              <a:lumMod val="60000"/>
              <a:lumOff val="4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dirty="0" smtClean="0"/>
              <a:t>Выдели в слове гласный звук и обозначь его нужным знаком.</a:t>
            </a:r>
            <a:endParaRPr lang="ru-RU" dirty="0"/>
          </a:p>
        </p:txBody>
      </p:sp>
      <p:pic>
        <p:nvPicPr>
          <p:cNvPr id="75784" name="Picture 8" descr="C:\Documents and Settings\Администратор\Рабочий стол\Фото2\Фото-00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" y="2214563"/>
            <a:ext cx="4354513" cy="4357687"/>
          </a:xfrm>
        </p:spPr>
      </p:pic>
      <p:pic>
        <p:nvPicPr>
          <p:cNvPr id="75785" name="Picture 9" descr="C:\Documents and Settings\Администратор\Рабочий стол\Фото2\Фото-001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2214563"/>
            <a:ext cx="4284663" cy="4357687"/>
          </a:xfrm>
        </p:spPr>
      </p:pic>
    </p:spTree>
    <p:extLst>
      <p:ext uri="{BB962C8B-B14F-4D97-AF65-F5344CB8AC3E}">
        <p14:creationId xmlns:p14="http://schemas.microsoft.com/office/powerpoint/2010/main" val="4050626385"/>
      </p:ext>
    </p:extLst>
  </p:cSld>
  <p:clrMapOvr>
    <a:masterClrMapping/>
  </p:clrMapOvr>
  <p:transition spd="slow">
    <p:strips dir="rd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9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46138"/>
          </a:xfrm>
        </p:spPr>
        <p:txBody>
          <a:bodyPr/>
          <a:lstStyle/>
          <a:p>
            <a:pPr algn="ctr">
              <a:defRPr/>
            </a:pP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8. Развитие графических навы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ков: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sz="3600" dirty="0" smtClean="0">
                <a:solidFill>
                  <a:srgbClr val="00B0F0"/>
                </a:solidFill>
                <a:effectLst/>
              </a:rPr>
              <a:t>Имеет особое место в работе каждого логопеда, так как от того насколько развиты движения руки ребёнка, настолько же правильно он и говорит.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00B0F0"/>
                </a:solidFill>
                <a:effectLst/>
              </a:rPr>
              <a:t>  (напомню о наложении зоны движений пальцев рук  в к.г.м. на зону движений органов речи).</a:t>
            </a:r>
            <a:endParaRPr lang="ru-RU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146417"/>
      </p:ext>
    </p:extLst>
  </p:cSld>
  <p:clrMapOvr>
    <a:masterClrMapping/>
  </p:clrMapOvr>
  <p:transition spd="slow">
    <p:pull dir="d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0"/>
            <a:ext cx="9073008" cy="865187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«От точки к знаку».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8851" name="Picture 4" descr="C:\Documents and Settings\Администратор\Рабочий стол\Фото\Фото-002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855663"/>
            <a:ext cx="8143875" cy="600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55562"/>
      </p:ext>
    </p:extLst>
  </p:cSld>
  <p:clrMapOvr>
    <a:masterClrMapping/>
  </p:clrMapOvr>
  <p:transition spd="slow">
    <p:pul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2 -0.004  0.012 -0.04533  0.037 -0.04267  C 0.075 -0.03867  0.09 -0.00933  0.125 -0.03867  C 0.147 -0.056  0.173 -0.1  0.192 -0.09867  C 0.235 -0.09733  0.244 -0.052  0.244 -0.01067  C 0.245 0.048  0.189 0.09733  0.121 0.10267  C 0.052 0.10667  -0.005 0.044  0 0  Z" pathEditMode="relative" ptsTypes="">
                                      <p:cBhvr>
                                        <p:cTn id="22" dur="2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793750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«Шершавые знаки».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9875" name="Picture 4" descr="C:\Documents and Settings\Администратор\Рабочий стол\Фото\Фото-002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992141"/>
            <a:ext cx="7929563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69478"/>
      </p:ext>
    </p:extLst>
  </p:cSld>
  <p:clrMapOvr>
    <a:masterClrMapping/>
  </p:clrMapOvr>
  <p:transition spd="slow">
    <p:pull dir="r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C 0.038 0  0.069 0.04133  0.069 0.092  C 0.069 0.12533  0.056 0.15467  0.037 0.172  C 0.037 0.172  0.036 0.172  0.036 0.172  C 0.029 0.17867  0.025 0.18933  0.025 0.20133  C 0.025 0.212  0.029 0.22133  0.034 0.228  C 0.042 0.23867  0.047 0.25467  0.047 0.27067  C 0.047 0.30533  0.026 0.33333  0 0.33333  C -0.026 0.33333  -0.047 0.30533  -0.047 0.27067  C -0.047 0.25467  -0.042 0.23867  -0.034 0.228  C -0.029 0.22133  -0.026 0.212  -0.026 0.20133  C -0.026 0.18933  -0.03 0.17867  -0.036 0.172  C -0.036 0.172  -0.037 0.172  -0.037 0.172  C -0.057 0.15467  -0.07 0.12533  -0.07 0.092  C -0.07 0.04133  -0.039 0  0 0  C 0 0  0 0  0 0  Z" pathEditMode="relative" ptsTypes="">
                                      <p:cBhvr>
                                        <p:cTn id="22" dur="2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u="sng" dirty="0" smtClean="0"/>
              <a:t>Програмно-методическое обеспечение: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313" y="500063"/>
            <a:ext cx="8929687" cy="6357937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rgbClr val="00B0F0"/>
                </a:solidFill>
              </a:rPr>
              <a:t>«Устранение общего недоразвития речи у детей дошкольного возраста»  Т. Б.Филичева, Г. В. Чиркина;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rgbClr val="00B0F0"/>
                </a:solidFill>
              </a:rPr>
              <a:t>«Звуки и знаки (легко произносимые согласные)» Т. А. Ткаченко;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rgbClr val="00B0F0"/>
                </a:solidFill>
              </a:rPr>
              <a:t>«Звуки и знаки (трудно произносимые согласные)» Т. А. Ткаченко;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rgbClr val="00B0F0"/>
                </a:solidFill>
              </a:rPr>
              <a:t>«Коррекция нарушений слоговой структуры слова» Т. А. Ткаченко;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rgbClr val="00B0F0"/>
                </a:solidFill>
              </a:rPr>
              <a:t>«Логопедические игры для дошкольников» С. Васильева.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rgbClr val="00B0F0"/>
                </a:solidFill>
              </a:rPr>
              <a:t>«Мой логопедический альбом» М. Мальцева;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rgbClr val="00B0F0"/>
                </a:solidFill>
              </a:rPr>
              <a:t>«Альбом индивидуального обследования дошкольника» Т. А. Ткаченко;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rgbClr val="00B0F0"/>
                </a:solidFill>
              </a:rPr>
              <a:t> «Мама, научи читать» Л. П. Царёва;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rgbClr val="00B0F0"/>
                </a:solidFill>
              </a:rPr>
              <a:t>«Развитие фонематического слуха у детей 4-5 лет» Е. В. Колесникова;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rgbClr val="00B0F0"/>
                </a:solidFill>
              </a:rPr>
              <a:t>«От слова к звуку» Е. В. Колесникова;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rgbClr val="00B0F0"/>
                </a:solidFill>
              </a:rPr>
              <a:t>«Ознакомление дошкольника со звучащим словом»  Г. А. Тумакова;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rgbClr val="00B0F0"/>
                </a:solidFill>
              </a:rPr>
              <a:t>«Система коррекционной работы в логопедической группе для детей с общим недоразвитием речи» Н. В. </a:t>
            </a:r>
            <a:r>
              <a:rPr lang="ru-RU" sz="1800" b="1" dirty="0" err="1" smtClean="0">
                <a:solidFill>
                  <a:srgbClr val="00B0F0"/>
                </a:solidFill>
              </a:rPr>
              <a:t>Нищева</a:t>
            </a:r>
            <a:r>
              <a:rPr lang="ru-RU" sz="1800" b="1" dirty="0" smtClean="0">
                <a:solidFill>
                  <a:srgbClr val="00B0F0"/>
                </a:solidFill>
              </a:rPr>
              <a:t>;</a:t>
            </a:r>
            <a:endParaRPr lang="ru-RU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rgbClr val="00B0F0"/>
                </a:solidFill>
              </a:rPr>
              <a:t>«Этапы развития фонематического восприятия»;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rgbClr val="00B0F0"/>
                </a:solidFill>
              </a:rPr>
              <a:t>«Тематический план фонетических занятий с применением специальных знаков» 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rgbClr val="00B0F0"/>
                </a:solidFill>
              </a:rPr>
              <a:t>Перспективный план и личное планирование работы;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rgbClr val="00B0F0"/>
                </a:solidFill>
              </a:rPr>
              <a:t>Конспекты занятий с использованием СЗО.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6325624"/>
      </p:ext>
    </p:extLst>
  </p:cSld>
  <p:clrMapOvr>
    <a:masterClrMapping/>
  </p:clrMapOvr>
  <p:transition spd="slow">
    <p:circle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6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6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5" dur="500"/>
                                        <p:tgtEl>
                                          <p:spTgt spid="563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8" dur="500"/>
                                        <p:tgtEl>
                                          <p:spTgt spid="563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1" dur="500"/>
                                        <p:tgtEl>
                                          <p:spTgt spid="563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500"/>
                                        <p:tgtEl>
                                          <p:spTgt spid="563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64" y="548680"/>
            <a:ext cx="8892480" cy="5965845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/>
              <a:t>Я не призываю сегодня же и всем начать подготовку к обучению грамоте в соответствии с моим подходом. </a:t>
            </a:r>
            <a:br>
              <a:rPr lang="ru-RU" sz="3600" dirty="0" smtClean="0"/>
            </a:br>
            <a:r>
              <a:rPr lang="ru-RU" sz="3600" dirty="0" smtClean="0"/>
              <a:t>но уверена, что это приемлемо, тем более когда дело касается такого важного и сложного раздела образовательной программы, как подготовка к обучению грамоте. 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0721328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какие бы знаки мы не использовали, чем бы мы ни старались заинтересовать наших детей – хорошее, доброе  настроение – вот залог нашей удачи. </a:t>
            </a:r>
            <a:b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Наберёмся же терпения, не всё будет получаться с первого раза. Почаще будем хвалить ребёнка, и радоваться вместе  с ним каждой, даже незначительной его победе. </a:t>
            </a:r>
            <a:b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доброжелательный настрой – залог успеха.</a:t>
            </a:r>
            <a:b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4225451"/>
      </p:ext>
    </p:extLst>
  </p:cSld>
  <p:clrMapOvr>
    <a:masterClrMapping/>
  </p:clrMapOvr>
  <p:transition spd="slow">
    <p:randomBar dir="vert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Documents and Settings\Администратор\Рабочий стол\Фото\Фото-00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8569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830368"/>
      </p:ext>
    </p:extLst>
  </p:cSld>
  <p:clrMapOvr>
    <a:masterClrMapping/>
  </p:clrMapOvr>
  <p:transition spd="slow">
    <p:newsflash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048"/>
            <a:ext cx="8229600" cy="1224136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effectLst/>
              </a:rPr>
              <a:t>Звук </a:t>
            </a:r>
            <a:r>
              <a:rPr lang="en-US" sz="3200" dirty="0" smtClean="0">
                <a:solidFill>
                  <a:srgbClr val="7030A0"/>
                </a:solidFill>
                <a:effectLst/>
              </a:rPr>
              <a:t>[</a:t>
            </a:r>
            <a:r>
              <a:rPr lang="ru-RU" sz="3200" dirty="0" smtClean="0">
                <a:solidFill>
                  <a:srgbClr val="7030A0"/>
                </a:solidFill>
                <a:effectLst/>
              </a:rPr>
              <a:t>М</a:t>
            </a:r>
            <a:r>
              <a:rPr lang="en-US" sz="3200" dirty="0" smtClean="0">
                <a:solidFill>
                  <a:srgbClr val="7030A0"/>
                </a:solidFill>
                <a:effectLst/>
              </a:rPr>
              <a:t>]</a:t>
            </a:r>
            <a:r>
              <a:rPr lang="ru-RU" sz="3200" dirty="0" smtClean="0">
                <a:solidFill>
                  <a:srgbClr val="7030A0"/>
                </a:solidFill>
                <a:effectLst/>
              </a:rPr>
              <a:t> – корова мычит</a:t>
            </a:r>
            <a:br>
              <a:rPr lang="ru-RU" sz="3200" dirty="0" smtClean="0">
                <a:solidFill>
                  <a:srgbClr val="7030A0"/>
                </a:solidFill>
                <a:effectLst/>
              </a:rPr>
            </a:br>
            <a:r>
              <a:rPr lang="ru-RU" sz="2000" i="1" dirty="0" smtClean="0">
                <a:solidFill>
                  <a:srgbClr val="7030A0"/>
                </a:solidFill>
                <a:effectLst/>
              </a:rPr>
              <a:t>(указательные пальцы обеих рук приложить к голове, изображая рога)</a:t>
            </a:r>
          </a:p>
        </p:txBody>
      </p:sp>
      <p:pic>
        <p:nvPicPr>
          <p:cNvPr id="4" name="Picture 5" descr="C:\Documents and Settings\Администратор\Рабочий стол\Фото\Фото-002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1214438"/>
            <a:ext cx="7929562" cy="564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09049"/>
      </p:ext>
    </p:extLst>
  </p:cSld>
  <p:clrMapOvr>
    <a:masterClrMapping/>
  </p:clrMapOvr>
  <p:transition spd="slow"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91 -0.04529  L 0.125 -0.16651  L 0.158 -0.04529  L 0.249 0  L 0.158 0.04529  L 0.125 0.16651  L 0.091 0.04529  L 0 0  Z" pathEditMode="relative" ptsTypes="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83568" y="-1173807"/>
            <a:ext cx="7772400" cy="14287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4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br>
              <a:rPr lang="ru-RU" sz="4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4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rgbClr val="996D41"/>
                </a:solidFill>
              </a:rPr>
              <a:t>Основное средство логопедического воздействия</a:t>
            </a:r>
            <a:r>
              <a:rPr lang="ru-RU" sz="3200" dirty="0" smtClean="0">
                <a:solidFill>
                  <a:srgbClr val="FFC000"/>
                </a:solidFill>
              </a:rPr>
              <a:t>:</a:t>
            </a:r>
            <a:r>
              <a:rPr lang="ru-RU" sz="4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4000" dirty="0" smtClean="0">
                <a:solidFill>
                  <a:srgbClr val="0070C0"/>
                </a:solidFill>
              </a:rPr>
              <a:t>зрительные звуковые знаки.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3304" y="2060848"/>
            <a:ext cx="8352928" cy="425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450" indent="-552450" algn="ctr">
              <a:lnSpc>
                <a:spcPct val="80000"/>
              </a:lnSpc>
              <a:defRPr/>
            </a:pPr>
            <a:r>
              <a:rPr lang="ru-RU" b="1" dirty="0"/>
              <a:t> </a:t>
            </a:r>
            <a:r>
              <a:rPr lang="en-US" b="1" dirty="0" smtClean="0"/>
              <a:t>	</a:t>
            </a:r>
            <a:r>
              <a:rPr lang="ru-RU" sz="1600" b="1" dirty="0" smtClean="0"/>
              <a:t>- </a:t>
            </a:r>
            <a:r>
              <a:rPr lang="ru-RU" sz="1600" b="1" dirty="0"/>
              <a:t>легко запоминаются детьми,</a:t>
            </a:r>
          </a:p>
          <a:p>
            <a:pPr marL="552450" indent="-552450" algn="ctr">
              <a:lnSpc>
                <a:spcPct val="80000"/>
              </a:lnSpc>
              <a:defRPr/>
            </a:pPr>
            <a:r>
              <a:rPr lang="ru-RU" sz="1600" b="1" dirty="0"/>
              <a:t>        - быстро воспроизводятся,</a:t>
            </a:r>
          </a:p>
          <a:p>
            <a:pPr marL="552450" indent="-552450" algn="ctr">
              <a:lnSpc>
                <a:spcPct val="80000"/>
              </a:lnSpc>
              <a:defRPr/>
            </a:pPr>
            <a:r>
              <a:rPr lang="ru-RU" sz="1600" b="1" dirty="0"/>
              <a:t>        - логически связаны со звуковым аналогом, </a:t>
            </a:r>
          </a:p>
          <a:p>
            <a:pPr marL="552450" indent="-552450" algn="ctr">
              <a:lnSpc>
                <a:spcPct val="80000"/>
              </a:lnSpc>
              <a:defRPr/>
            </a:pPr>
            <a:r>
              <a:rPr lang="ru-RU" sz="1600" b="1" dirty="0"/>
              <a:t>        - усиливают звуковое восприятие малыша путём      </a:t>
            </a:r>
          </a:p>
          <a:p>
            <a:pPr marL="552450" indent="-552450" algn="ctr">
              <a:lnSpc>
                <a:spcPct val="80000"/>
              </a:lnSpc>
              <a:defRPr/>
            </a:pPr>
            <a:r>
              <a:rPr lang="ru-RU" sz="1600" b="1" dirty="0"/>
              <a:t>           дополнительной опоры на различные анализаторы,</a:t>
            </a:r>
          </a:p>
          <a:p>
            <a:pPr marL="552450" indent="-552450" algn="ctr">
              <a:lnSpc>
                <a:spcPct val="80000"/>
              </a:lnSpc>
              <a:defRPr/>
            </a:pPr>
            <a:r>
              <a:rPr lang="ru-RU" sz="1600" b="1" dirty="0"/>
              <a:t>        - наиболее физиологически приемлемы. </a:t>
            </a:r>
          </a:p>
          <a:p>
            <a:pPr marL="552450" indent="-552450">
              <a:lnSpc>
                <a:spcPct val="80000"/>
              </a:lnSpc>
              <a:defRPr/>
            </a:pPr>
            <a:endParaRPr lang="ru-RU" sz="1600" b="1" dirty="0"/>
          </a:p>
          <a:p>
            <a:pPr marL="552450" indent="-552450">
              <a:lnSpc>
                <a:spcPct val="80000"/>
              </a:lnSpc>
              <a:defRPr/>
            </a:pPr>
            <a:r>
              <a:rPr lang="ru-RU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Докажу чем. </a:t>
            </a:r>
            <a:r>
              <a:rPr lang="ru-RU" sz="16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Нейропсихологи</a:t>
            </a:r>
            <a:r>
              <a:rPr lang="ru-RU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говорят, что  у мальчиков до 6 лет, а у девочек до 13 доминирует правое полушарие к. г. м. в обучении  и воспитании. А именно в этом полушарии происходит запоминание образов, событий. Запоминание символов, карт и схем – функция левого полушария, которое пока находится в рецессивном состоянии. Поэтому для обозначения каждого звука, я использовала зрительный </a:t>
            </a:r>
            <a:r>
              <a:rPr lang="ru-RU" sz="16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образ </a:t>
            </a:r>
            <a:r>
              <a:rPr lang="ru-RU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предмета или объекта, способного издавать соответствующий звук. </a:t>
            </a:r>
          </a:p>
          <a:p>
            <a:pPr marL="552450" indent="-552450">
              <a:lnSpc>
                <a:spcPct val="80000"/>
              </a:lnSpc>
              <a:defRPr/>
            </a:pPr>
            <a:endParaRPr lang="ru-RU" sz="1600" b="1" dirty="0"/>
          </a:p>
          <a:p>
            <a:pPr marL="552450" indent="-552450">
              <a:lnSpc>
                <a:spcPct val="80000"/>
              </a:lnSpc>
              <a:defRPr/>
            </a:pPr>
            <a:r>
              <a:rPr lang="ru-RU" sz="1600" dirty="0"/>
              <a:t> </a:t>
            </a:r>
            <a:r>
              <a:rPr lang="ru-RU" sz="1600" dirty="0">
                <a:solidFill>
                  <a:srgbClr val="FF99FF"/>
                </a:solidFill>
              </a:rPr>
              <a:t>Понимая,  что использование моей звуковой образности промежуточное звено между этапом совершенствования фонематического восприятия и звуковым анализом и синтезом слов в </a:t>
            </a:r>
            <a:r>
              <a:rPr lang="ru-RU" sz="1600" dirty="0" err="1">
                <a:solidFill>
                  <a:srgbClr val="FF99FF"/>
                </a:solidFill>
              </a:rPr>
              <a:t>добукварный</a:t>
            </a:r>
            <a:r>
              <a:rPr lang="ru-RU" sz="1600" dirty="0">
                <a:solidFill>
                  <a:srgbClr val="FF99FF"/>
                </a:solidFill>
              </a:rPr>
              <a:t> период обучения грамоте, и одновременно расширяет поле готовности детей к обучению грамоте,  я увязала свои условные звуковые обозначения  с общепринятой цветовой символикой школы.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1338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1"/>
          </a:solidFill>
        </p:spPr>
        <p:txBody>
          <a:bodyPr/>
          <a:lstStyle/>
          <a:p>
            <a:pPr algn="ctr">
              <a:defRPr/>
            </a:pPr>
            <a:r>
              <a:rPr lang="ru-RU" sz="6000" b="1" i="1" dirty="0" smtClean="0">
                <a:solidFill>
                  <a:srgbClr val="FF0000"/>
                </a:solidFill>
              </a:rPr>
              <a:t>Гласные звуки:</a:t>
            </a:r>
            <a:r>
              <a:rPr lang="ru-RU" sz="6000" dirty="0" smtClean="0">
                <a:solidFill>
                  <a:srgbClr val="FF0000"/>
                </a:solidFill>
              </a:rPr>
              <a:t> 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747" y="1124744"/>
            <a:ext cx="9001125" cy="5733256"/>
          </a:xfrm>
          <a:solidFill>
            <a:srgbClr val="FF0000"/>
          </a:solidFill>
        </p:spPr>
        <p:txBody>
          <a:bodyPr/>
          <a:lstStyle/>
          <a:p>
            <a:pPr algn="ctr">
              <a:defRPr/>
            </a:pPr>
            <a:r>
              <a:rPr lang="ru-RU" sz="2800" dirty="0" smtClean="0"/>
              <a:t>       Вырабатывая знаки для обозначения гласных звуков, я опиралась на непосредственное, сиюминутное зрительное восприятие и подбирала аналогии, которые можно легко и быстро воспроизвести, а также проконтролировать в случае затруднений. Для этого обращается внимание ребёнка на положение губ при артикуляции соответствующего гласного звука, и каждая артикулема соотносится со знакомой детям геометрической формой. Кроме этого эти фигуры имеют красный цвет.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3" y="642938"/>
            <a:ext cx="71437" cy="28575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  <a:defRPr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42938" y="6500813"/>
            <a:ext cx="642937" cy="357187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735135"/>
      </p:ext>
    </p:extLst>
  </p:cSld>
  <p:clrMapOvr>
    <a:masterClrMapping/>
  </p:clrMapOvr>
  <p:transition spd="slow">
    <p:strips dir="l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3829050" cy="11366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     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642918"/>
            <a:ext cx="3230372" cy="92333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Звук </a:t>
            </a: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[</a:t>
            </a: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]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642918"/>
            <a:ext cx="3171061" cy="92333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Звук </a:t>
            </a: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[</a:t>
            </a: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]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53382" y="2088264"/>
            <a:ext cx="4464496" cy="4104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892314" y="1930540"/>
            <a:ext cx="2304256" cy="44199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752143"/>
      </p:ext>
    </p:extLst>
  </p:cSld>
  <p:clrMapOvr>
    <a:masterClrMapping/>
  </p:clrMapOvr>
  <p:transition spd="slow">
    <p:zoom dir="in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42875" y="1357313"/>
            <a:ext cx="8786813" cy="5312047"/>
          </a:xfrm>
          <a:prstGeom prst="rect">
            <a:avLst/>
          </a:prstGeom>
          <a:solidFill>
            <a:srgbClr val="0070C0"/>
          </a:solidFill>
        </p:spPr>
        <p:txBody>
          <a:bodyPr/>
          <a:lstStyle/>
          <a:p>
            <a:pPr eaLnBrk="1" hangingPunct="1"/>
            <a:endParaRPr lang="ru-RU" sz="2400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ru-RU" sz="2400" dirty="0" smtClean="0">
                <a:solidFill>
                  <a:schemeClr val="bg1"/>
                </a:solidFill>
              </a:rPr>
              <a:t>Для обозначения согласных звуков я использовала зрительный образ предмета или объекта, способного издавать соответствующий звук. Одноцветные, а именно синие, картинки-образы вызывают у ребят запоминающийся, яркий зрительный образ, который уточняет восприятие соответствующего согласного звука. А единство цвета побуждает острее реагировать на различие в образах предметов или объектах, изображённых на карточках-знаках.</a:t>
            </a:r>
          </a:p>
          <a:p>
            <a:pPr eaLnBrk="1" hangingPunct="1"/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858250" cy="1143000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sz="4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Согласные твёрдые звуки:</a:t>
            </a:r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1809477"/>
      </p:ext>
    </p:extLst>
  </p:cSld>
  <p:clrMapOvr>
    <a:masterClrMapping/>
  </p:clrMapOvr>
  <p:transition spd="slow">
    <p:wheel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857752" y="304352"/>
            <a:ext cx="331533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Звук </a:t>
            </a: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[</a:t>
            </a: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</a:t>
            </a: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]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85728"/>
            <a:ext cx="317106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Звук </a:t>
            </a: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[</a:t>
            </a: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</a:t>
            </a: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]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 bwMode="auto">
          <a:xfrm>
            <a:off x="4787225" y="1772816"/>
            <a:ext cx="345638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467544" y="1772816"/>
            <a:ext cx="360040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6240306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5.2|5|2.8|3.2|3.5|2.8|2.8|3.3|3|3.5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8.2|3.4|2.5|2.2|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8|7.3|4.3|6.1|7.9|9.8|6.2|8.7|8.9|5.9"/>
</p:tagLst>
</file>

<file path=ppt/theme/theme1.xml><?xml version="1.0" encoding="utf-8"?>
<a:theme xmlns:a="http://schemas.openxmlformats.org/drawingml/2006/main" name="Воздушный поток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84</TotalTime>
  <Words>1509</Words>
  <Application>Microsoft Office PowerPoint</Application>
  <PresentationFormat>Экран (4:3)</PresentationFormat>
  <Paragraphs>164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Воздушный поток</vt:lpstr>
      <vt:lpstr>Итак, вспомогательные средства.  Объяснение артикуляции звуков:</vt:lpstr>
      <vt:lpstr>Презентация PowerPoint</vt:lpstr>
      <vt:lpstr>Жестовые символы: </vt:lpstr>
      <vt:lpstr>Звук [М] – корова мычит (указательные пальцы обеих рук приложить к голове, изображая рога)</vt:lpstr>
      <vt:lpstr>Презентация PowerPoint</vt:lpstr>
      <vt:lpstr>Гласные звуки: </vt:lpstr>
      <vt:lpstr>        </vt:lpstr>
      <vt:lpstr>Согласные твёрдые звуки:</vt:lpstr>
      <vt:lpstr>Презентация PowerPoint</vt:lpstr>
      <vt:lpstr>Согласные мягкие звуки:</vt:lpstr>
      <vt:lpstr>Презентация PowerPoint</vt:lpstr>
      <vt:lpstr>Обследование:</vt:lpstr>
      <vt:lpstr>Презентация PowerPoint</vt:lpstr>
      <vt:lpstr>Количество и диагнозы детей:</vt:lpstr>
      <vt:lpstr>Логопедические игры:</vt:lpstr>
      <vt:lpstr> 1. Определение наличия или отсутствия заданного звука в словах.   </vt:lpstr>
      <vt:lpstr>«Есть я  в слове или нет?»</vt:lpstr>
      <vt:lpstr>2. Применение С.З. при постановке звуков</vt:lpstr>
      <vt:lpstr>Появление звука [С]:</vt:lpstr>
      <vt:lpstr>После чего, мы устраиваем, «День рождения звука».</vt:lpstr>
      <vt:lpstr>3. Дифференциация:</vt:lpstr>
      <vt:lpstr>Дифференциация [С] - [Сь].</vt:lpstr>
      <vt:lpstr>4. ЗВУКОКОМПЛЕКСЫ:</vt:lpstr>
      <vt:lpstr>«Звукодомик».</vt:lpstr>
      <vt:lpstr>«Раз, два, три, а ну-ка, посмотри!»</vt:lpstr>
      <vt:lpstr>5. Формирование слоговой структуры слов -</vt:lpstr>
      <vt:lpstr>Здесь также зрительные и жестовые знаки гласных и согласных звуков облегчают детям ориентировку в структурном составе слов, особенно  на подготовительном этапе данной работы:  СОЗДАНИИ ФОНЕТИКО-ФОНЕМАТИЧЕСКОЙ БАЗЫ.</vt:lpstr>
      <vt:lpstr>Презентация PowerPoint</vt:lpstr>
      <vt:lpstr>6. После введения поставленного звука в речь:</vt:lpstr>
      <vt:lpstr>7. Профилактика дисграфии:</vt:lpstr>
      <vt:lpstr>Презентация PowerPoint</vt:lpstr>
      <vt:lpstr>8. Развитие графических навыков: </vt:lpstr>
      <vt:lpstr>«От точки к знаку». </vt:lpstr>
      <vt:lpstr>«Шершавые знаки». </vt:lpstr>
      <vt:lpstr>Програмно-методическое обеспечение:</vt:lpstr>
      <vt:lpstr>Я не призываю сегодня же и всем начать подготовку к обучению грамоте в соответствии с моим подходом.  но уверена, что это приемлемо, тем более когда дело касается такого важного и сложного раздела образовательной программы, как подготовка к обучению грамоте.  </vt:lpstr>
      <vt:lpstr>Но какие бы знаки мы не использовали, чем бы мы ни старались заинтересовать наших детей – хорошее, доброе  настроение – вот залог нашей удачи.  Наберёмся же терпения, не всё будет получаться с первого раза. Почаще будем хвалить ребёнка, и радоваться вместе  с ним каждой, даже незначительной его победе.  Наш доброжелательный настрой – залог успеха.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Итак, вспомогательные средства.  Объяснение артикуляции звуков:</dc:title>
  <dc:creator>ANDREY</dc:creator>
  <cp:lastModifiedBy>ANDREY</cp:lastModifiedBy>
  <cp:revision>9</cp:revision>
  <dcterms:created xsi:type="dcterms:W3CDTF">2012-10-31T16:01:56Z</dcterms:created>
  <dcterms:modified xsi:type="dcterms:W3CDTF">2012-10-31T18:26:01Z</dcterms:modified>
</cp:coreProperties>
</file>