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63" r:id="rId4"/>
    <p:sldId id="280" r:id="rId5"/>
    <p:sldId id="262" r:id="rId6"/>
    <p:sldId id="261" r:id="rId7"/>
    <p:sldId id="270" r:id="rId8"/>
    <p:sldId id="269" r:id="rId9"/>
    <p:sldId id="268" r:id="rId10"/>
    <p:sldId id="267" r:id="rId11"/>
    <p:sldId id="266" r:id="rId12"/>
    <p:sldId id="260" r:id="rId13"/>
    <p:sldId id="271" r:id="rId14"/>
    <p:sldId id="259" r:id="rId15"/>
    <p:sldId id="265" r:id="rId16"/>
    <p:sldId id="264" r:id="rId17"/>
    <p:sldId id="272" r:id="rId18"/>
    <p:sldId id="275" r:id="rId19"/>
    <p:sldId id="274" r:id="rId20"/>
    <p:sldId id="273" r:id="rId21"/>
    <p:sldId id="278" r:id="rId22"/>
    <p:sldId id="276" r:id="rId23"/>
    <p:sldId id="27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1E35-C673-4E57-AF8E-164D0A2E4FD2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CB66-FC5C-476E-816E-BE460BF5C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CB66-FC5C-476E-816E-BE460BF5C89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tuligrushka.narod.ru/catalog/buben.jp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ctures.bookshop.ua/TitleBooks/1148034890.gif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gallery.sevstar.net/bPIC/201009/20100931196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1484784"/>
            <a:ext cx="8964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работы с детьми после КИ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использованием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верботональной системы.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7944" y="4509120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Максимук Е.А.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Учитель-дефектолог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этот период формируется восприятие неречевых звуков.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img15.nnm.ru/8/d/6/e/a/208c9eb143c33ede9df89963039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452918" cy="2376264"/>
          </a:xfrm>
          <a:prstGeom prst="rect">
            <a:avLst/>
          </a:prstGeom>
          <a:noFill/>
        </p:spPr>
      </p:pic>
      <p:pic>
        <p:nvPicPr>
          <p:cNvPr id="29702" name="Picture 6" descr="http://www.major-vw.ru/Files/Objects/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221088"/>
            <a:ext cx="2471221" cy="2304256"/>
          </a:xfrm>
          <a:prstGeom prst="rect">
            <a:avLst/>
          </a:prstGeom>
          <a:noFill/>
        </p:spPr>
      </p:pic>
      <p:pic>
        <p:nvPicPr>
          <p:cNvPr id="29704" name="Picture 8" descr="http://img.trojmiasto.pl/zdj/c/9/19/555x0/193186-Rachmistrzowie-maja-zapukac-do-20-proc-mieszkan-reszta-osob-zostanie-spis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592288" cy="2304256"/>
          </a:xfrm>
          <a:prstGeom prst="rect">
            <a:avLst/>
          </a:prstGeom>
          <a:noFill/>
        </p:spPr>
      </p:pic>
      <p:pic>
        <p:nvPicPr>
          <p:cNvPr id="29706" name="Picture 10" descr="http://i.walmartimages.com/i/p/00/03/79/88/47/0003798847622_500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628800"/>
            <a:ext cx="2420268" cy="2420268"/>
          </a:xfrm>
          <a:prstGeom prst="rect">
            <a:avLst/>
          </a:prstGeom>
          <a:noFill/>
        </p:spPr>
      </p:pic>
      <p:pic>
        <p:nvPicPr>
          <p:cNvPr id="29708" name="Picture 12" descr="http://img.wikimart.ru/img/catalog_model/f414/4133162/0_6912_mid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221088"/>
            <a:ext cx="2449095" cy="2304256"/>
          </a:xfrm>
          <a:prstGeom prst="rect">
            <a:avLst/>
          </a:prstGeom>
          <a:noFill/>
        </p:spPr>
      </p:pic>
      <p:pic>
        <p:nvPicPr>
          <p:cNvPr id="29710" name="Picture 14" descr="http://www.wallcoo.net/animal/Funny_Cats_Dogs/images/%5Bwallcoo_com%5D_funny_dog_funny_puppy_dv0810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221087"/>
            <a:ext cx="2448272" cy="23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Ведётся работа над формированием ритмической структуры речи, ритма, темпа и интонации.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mvmoumc.com/index_pr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2276252" cy="2135815"/>
          </a:xfrm>
          <a:prstGeom prst="rect">
            <a:avLst/>
          </a:prstGeom>
          <a:noFill/>
        </p:spPr>
      </p:pic>
      <p:pic>
        <p:nvPicPr>
          <p:cNvPr id="28676" name="Picture 4" descr="http://common1.csnimages.com/lf/1/hash/4960/1913933/1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149080"/>
            <a:ext cx="2232248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4437112"/>
            <a:ext cx="302433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err="1" smtClean="0"/>
              <a:t>ТАтата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err="1" smtClean="0"/>
              <a:t>татаТА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98884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err="1" smtClean="0"/>
              <a:t>тататата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err="1" smtClean="0"/>
              <a:t>та_та_та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Большое внимание уделяется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ориентации в пространстве.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2736304" cy="30428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808312" cy="30963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1844824"/>
            <a:ext cx="9144000" cy="2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индивидуальных занятий на начальном этапе необходимо сформировать </a:t>
            </a:r>
          </a:p>
          <a:p>
            <a:pPr marL="3600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осприятие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«слуховой картинки»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коре головного мозга на каждый звук.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Широко используются в работе с детьми данной категории аудиовизуальные курсы (АВК).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tetapbergerak.files.wordpress.com/2010/09/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28625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последнее время в процесс реабилитации детей после КИ вводится обучение игре на музыкальных инструментах и пение.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common1.csnimages.com/lf/1/hash/4960/1913933/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2232248" cy="2232248"/>
          </a:xfrm>
          <a:prstGeom prst="rect">
            <a:avLst/>
          </a:prstGeom>
          <a:noFill/>
        </p:spPr>
      </p:pic>
      <p:pic>
        <p:nvPicPr>
          <p:cNvPr id="4" name="Picture 6" descr="Картинка 18 из 674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2232248" cy="2232248"/>
          </a:xfrm>
          <a:prstGeom prst="rect">
            <a:avLst/>
          </a:prstGeom>
          <a:noFill/>
        </p:spPr>
      </p:pic>
      <p:pic>
        <p:nvPicPr>
          <p:cNvPr id="24578" name="Picture 2" descr="http://www.west-tech.ru/images/items/subcat308/Petrof%20P%20125F1(0001)%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46712"/>
            <a:ext cx="3572396" cy="3411288"/>
          </a:xfrm>
          <a:prstGeom prst="rect">
            <a:avLst/>
          </a:prstGeom>
          <a:noFill/>
        </p:spPr>
      </p:pic>
      <p:pic>
        <p:nvPicPr>
          <p:cNvPr id="24580" name="Picture 4" descr="Картинка 120 из 1357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324774" y="1460202"/>
            <a:ext cx="1400175" cy="2457451"/>
          </a:xfrm>
          <a:prstGeom prst="rect">
            <a:avLst/>
          </a:prstGeom>
          <a:noFill/>
        </p:spPr>
      </p:pic>
      <p:pic>
        <p:nvPicPr>
          <p:cNvPr id="24582" name="Picture 6" descr="http://i3.imgbb.ru/img8/9/2/6/926735c523c741558238a98e9da64d13_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293096"/>
            <a:ext cx="3456384" cy="226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-180528" y="54868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Проговаривание во время рисование,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 рисунков и рисование  ситуаций из жизни помогает ребенку говорить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естественных ситуациях общения.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www.resto.kharkov.ua/images/fotos/pasta_deti_1/big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428380" cy="2536409"/>
          </a:xfrm>
          <a:prstGeom prst="rect">
            <a:avLst/>
          </a:prstGeom>
          <a:noFill/>
        </p:spPr>
      </p:pic>
      <p:pic>
        <p:nvPicPr>
          <p:cNvPr id="23555" name="Picture 3" descr="C:\Users\Женечка\Desktop\052206_therapy_2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379623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-396552" y="219999"/>
            <a:ext cx="9540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Занятия по более тонким нюансам: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дифференциация тембра голоса (при пении и разговоре), распознавание разных музыкальных инструментов, различение тонов.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www.mforum.ru/cmsbin/2010/39/girl-on-the-phone_full350x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376264" cy="2281213"/>
          </a:xfrm>
          <a:prstGeom prst="rect">
            <a:avLst/>
          </a:prstGeom>
          <a:noFill/>
        </p:spPr>
      </p:pic>
      <p:pic>
        <p:nvPicPr>
          <p:cNvPr id="22532" name="Picture 4" descr="http://www.favorit.az/uploads/posts/2011-02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3312368" cy="2199412"/>
          </a:xfrm>
          <a:prstGeom prst="rect">
            <a:avLst/>
          </a:prstGeom>
          <a:noFill/>
        </p:spPr>
      </p:pic>
      <p:pic>
        <p:nvPicPr>
          <p:cNvPr id="22536" name="Picture 8" descr="Картинка 8 из 1918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656184" cy="2918386"/>
          </a:xfrm>
          <a:prstGeom prst="rect">
            <a:avLst/>
          </a:prstGeom>
          <a:noFill/>
        </p:spPr>
      </p:pic>
      <p:pic>
        <p:nvPicPr>
          <p:cNvPr id="22538" name="Picture 10" descr="http://www.perkydesigns.net/violin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509120"/>
            <a:ext cx="3212356" cy="2183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Определение разницы между человеческими голосами, речью и другими звуками.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kino-teatr.ru/movie/kadr/78645/142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910156" cy="2592288"/>
          </a:xfrm>
          <a:prstGeom prst="rect">
            <a:avLst/>
          </a:prstGeom>
          <a:noFill/>
        </p:spPr>
      </p:pic>
      <p:pic>
        <p:nvPicPr>
          <p:cNvPr id="21508" name="Picture 4" descr="http://www.all4pet.ru/app/upload/1263127424_para-drozdov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21528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 детей, которые были имплантированы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старшем школьном возрасте,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наблюдаемая разница в слухоречевом развитии,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 сравнению с не имплантированными сверстниками, невелика и часто зависит от индивидуальных особенностей детей.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1412776"/>
            <a:ext cx="8919264" cy="389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— это не только хирургическая операция,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 и система мероприятий,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включающая отбор пациентов,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комплексное диагностическое обследование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послеоперационную слухоречевую реабилитацию.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6926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КОХЛЕАРНАЯ ИМПЛАНТАЦИЯ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Неограниченные движения во время организованных и спонтанных игр, танцы и драматизация, проводимые во время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физминуток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динамических пауз, музыкальной ритмики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всё это стало возможным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благодаря кохлеарному импланту.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Очень важно после операции КИ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продолжать носить аппарат на втором,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оперированном ухе,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особенно если до операции ребёнок уже имел достаточный слуховой опыт.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C:\Users\Женечка\Desktop\newmaest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3702943" cy="2836861"/>
          </a:xfrm>
          <a:prstGeom prst="rect">
            <a:avLst/>
          </a:prstGeom>
          <a:noFill/>
        </p:spPr>
      </p:pic>
      <p:pic>
        <p:nvPicPr>
          <p:cNvPr id="18435" name="Picture 3" descr="http://im4-tub-ru.yandex.net/i?id=16984820-0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016224" cy="282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2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продолжения работы по развитию слухового восприятия 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неоперированным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ухом, хорватским инженером Владимиром Козина были разработаны специальные наушники.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093296"/>
            <a:ext cx="8568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Моноуральный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головной наушник 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TYPE GM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50271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251520" y="620688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Кохлеарная имплантация действительно является перспективным направлением реабилитации детей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нарушением слуха.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Лучшие результаты достигаются, </a:t>
            </a:r>
          </a:p>
          <a:p>
            <a:pPr marL="0" marR="0" lvl="0" indent="180975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операция по имплантации была проведена в раннем возрасте, а также, если дети достигли высокого уровня сенсорно-психомоторного развития в предоперационный период.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Педагогам и родителям необходимо помнить, что воспринимаемые с помощью КИ речевые образы значительно отличаются от тех,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которые хранятся в памяти оглохшего человека.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Поэтому не нужно сразу рассчитывать на чудо.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Необходим длительный процесс реабилитации и большая работа специалистов и родителей.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68952" cy="46444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2369127" y="3008746"/>
            <a:ext cx="6179128" cy="2447636"/>
          </a:xfrm>
          <a:custGeom>
            <a:avLst/>
            <a:gdLst>
              <a:gd name="connsiteX0" fmla="*/ 0 w 6179128"/>
              <a:gd name="connsiteY0" fmla="*/ 1203036 h 2447636"/>
              <a:gd name="connsiteX1" fmla="*/ 1343891 w 6179128"/>
              <a:gd name="connsiteY1" fmla="*/ 995218 h 2447636"/>
              <a:gd name="connsiteX2" fmla="*/ 3117273 w 6179128"/>
              <a:gd name="connsiteY2" fmla="*/ 1272309 h 2447636"/>
              <a:gd name="connsiteX3" fmla="*/ 4336473 w 6179128"/>
              <a:gd name="connsiteY3" fmla="*/ 538018 h 2447636"/>
              <a:gd name="connsiteX4" fmla="*/ 4475018 w 6179128"/>
              <a:gd name="connsiteY4" fmla="*/ 11545 h 2447636"/>
              <a:gd name="connsiteX5" fmla="*/ 3934691 w 6179128"/>
              <a:gd name="connsiteY5" fmla="*/ 607290 h 2447636"/>
              <a:gd name="connsiteX6" fmla="*/ 4779818 w 6179128"/>
              <a:gd name="connsiteY6" fmla="*/ 2228272 h 2447636"/>
              <a:gd name="connsiteX7" fmla="*/ 5763491 w 6179128"/>
              <a:gd name="connsiteY7" fmla="*/ 1923472 h 2447636"/>
              <a:gd name="connsiteX8" fmla="*/ 5569528 w 6179128"/>
              <a:gd name="connsiteY8" fmla="*/ 1203036 h 2447636"/>
              <a:gd name="connsiteX9" fmla="*/ 4890655 w 6179128"/>
              <a:gd name="connsiteY9" fmla="*/ 1258454 h 2447636"/>
              <a:gd name="connsiteX10" fmla="*/ 4904509 w 6179128"/>
              <a:gd name="connsiteY10" fmla="*/ 1895763 h 2447636"/>
              <a:gd name="connsiteX11" fmla="*/ 5444837 w 6179128"/>
              <a:gd name="connsiteY11" fmla="*/ 1923472 h 2447636"/>
              <a:gd name="connsiteX12" fmla="*/ 6179128 w 6179128"/>
              <a:gd name="connsiteY12" fmla="*/ 856672 h 2447636"/>
              <a:gd name="connsiteX13" fmla="*/ 6179128 w 6179128"/>
              <a:gd name="connsiteY13" fmla="*/ 856672 h 244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9128" h="2447636">
                <a:moveTo>
                  <a:pt x="0" y="1203036"/>
                </a:moveTo>
                <a:cubicBezTo>
                  <a:pt x="412173" y="1093354"/>
                  <a:pt x="824346" y="983673"/>
                  <a:pt x="1343891" y="995218"/>
                </a:cubicBezTo>
                <a:cubicBezTo>
                  <a:pt x="1863436" y="1006763"/>
                  <a:pt x="2618509" y="1348509"/>
                  <a:pt x="3117273" y="1272309"/>
                </a:cubicBezTo>
                <a:cubicBezTo>
                  <a:pt x="3616037" y="1196109"/>
                  <a:pt x="4110182" y="748145"/>
                  <a:pt x="4336473" y="538018"/>
                </a:cubicBezTo>
                <a:cubicBezTo>
                  <a:pt x="4562764" y="327891"/>
                  <a:pt x="4541982" y="0"/>
                  <a:pt x="4475018" y="11545"/>
                </a:cubicBezTo>
                <a:cubicBezTo>
                  <a:pt x="4408054" y="23090"/>
                  <a:pt x="3883891" y="237836"/>
                  <a:pt x="3934691" y="607290"/>
                </a:cubicBezTo>
                <a:cubicBezTo>
                  <a:pt x="3985491" y="976744"/>
                  <a:pt x="4475018" y="2008908"/>
                  <a:pt x="4779818" y="2228272"/>
                </a:cubicBezTo>
                <a:cubicBezTo>
                  <a:pt x="5084618" y="2447636"/>
                  <a:pt x="5631873" y="2094345"/>
                  <a:pt x="5763491" y="1923472"/>
                </a:cubicBezTo>
                <a:cubicBezTo>
                  <a:pt x="5895109" y="1752599"/>
                  <a:pt x="5715001" y="1313872"/>
                  <a:pt x="5569528" y="1203036"/>
                </a:cubicBezTo>
                <a:cubicBezTo>
                  <a:pt x="5424055" y="1092200"/>
                  <a:pt x="5001491" y="1143000"/>
                  <a:pt x="4890655" y="1258454"/>
                </a:cubicBezTo>
                <a:cubicBezTo>
                  <a:pt x="4779819" y="1373908"/>
                  <a:pt x="4812145" y="1784927"/>
                  <a:pt x="4904509" y="1895763"/>
                </a:cubicBezTo>
                <a:cubicBezTo>
                  <a:pt x="4996873" y="2006599"/>
                  <a:pt x="5232400" y="2096654"/>
                  <a:pt x="5444837" y="1923472"/>
                </a:cubicBezTo>
                <a:cubicBezTo>
                  <a:pt x="5657274" y="1750290"/>
                  <a:pt x="6179128" y="856672"/>
                  <a:pt x="6179128" y="856672"/>
                </a:cubicBezTo>
                <a:lnTo>
                  <a:pt x="6179128" y="85667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733927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Нормальный слух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68952" cy="46444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2673927" y="2967182"/>
            <a:ext cx="4119419" cy="1701800"/>
          </a:xfrm>
          <a:custGeom>
            <a:avLst/>
            <a:gdLst>
              <a:gd name="connsiteX0" fmla="*/ 0 w 4119419"/>
              <a:gd name="connsiteY0" fmla="*/ 1244600 h 1701800"/>
              <a:gd name="connsiteX1" fmla="*/ 1551709 w 4119419"/>
              <a:gd name="connsiteY1" fmla="*/ 1064491 h 1701800"/>
              <a:gd name="connsiteX2" fmla="*/ 2618509 w 4119419"/>
              <a:gd name="connsiteY2" fmla="*/ 1369291 h 1701800"/>
              <a:gd name="connsiteX3" fmla="*/ 3297382 w 4119419"/>
              <a:gd name="connsiteY3" fmla="*/ 1189182 h 1701800"/>
              <a:gd name="connsiteX4" fmla="*/ 4003964 w 4119419"/>
              <a:gd name="connsiteY4" fmla="*/ 759691 h 1701800"/>
              <a:gd name="connsiteX5" fmla="*/ 3990109 w 4119419"/>
              <a:gd name="connsiteY5" fmla="*/ 274782 h 1701800"/>
              <a:gd name="connsiteX6" fmla="*/ 3435928 w 4119419"/>
              <a:gd name="connsiteY6" fmla="*/ 150091 h 1701800"/>
              <a:gd name="connsiteX7" fmla="*/ 3906982 w 4119419"/>
              <a:gd name="connsiteY7" fmla="*/ 1175327 h 1701800"/>
              <a:gd name="connsiteX8" fmla="*/ 3920837 w 4119419"/>
              <a:gd name="connsiteY8" fmla="*/ 1549400 h 1701800"/>
              <a:gd name="connsiteX9" fmla="*/ 4003964 w 4119419"/>
              <a:gd name="connsiteY9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9419" h="1701800">
                <a:moveTo>
                  <a:pt x="0" y="1244600"/>
                </a:moveTo>
                <a:cubicBezTo>
                  <a:pt x="557645" y="1144154"/>
                  <a:pt x="1115291" y="1043709"/>
                  <a:pt x="1551709" y="1064491"/>
                </a:cubicBezTo>
                <a:cubicBezTo>
                  <a:pt x="1988127" y="1085273"/>
                  <a:pt x="2327564" y="1348509"/>
                  <a:pt x="2618509" y="1369291"/>
                </a:cubicBezTo>
                <a:cubicBezTo>
                  <a:pt x="2909454" y="1390073"/>
                  <a:pt x="3066473" y="1290782"/>
                  <a:pt x="3297382" y="1189182"/>
                </a:cubicBezTo>
                <a:cubicBezTo>
                  <a:pt x="3528291" y="1087582"/>
                  <a:pt x="3888510" y="912091"/>
                  <a:pt x="4003964" y="759691"/>
                </a:cubicBezTo>
                <a:cubicBezTo>
                  <a:pt x="4119419" y="607291"/>
                  <a:pt x="4084782" y="376382"/>
                  <a:pt x="3990109" y="274782"/>
                </a:cubicBezTo>
                <a:cubicBezTo>
                  <a:pt x="3895436" y="173182"/>
                  <a:pt x="3449783" y="0"/>
                  <a:pt x="3435928" y="150091"/>
                </a:cubicBezTo>
                <a:cubicBezTo>
                  <a:pt x="3422074" y="300182"/>
                  <a:pt x="3826164" y="942109"/>
                  <a:pt x="3906982" y="1175327"/>
                </a:cubicBezTo>
                <a:cubicBezTo>
                  <a:pt x="3987800" y="1408545"/>
                  <a:pt x="3904673" y="1461655"/>
                  <a:pt x="3920837" y="1549400"/>
                </a:cubicBezTo>
                <a:cubicBezTo>
                  <a:pt x="3937001" y="1637145"/>
                  <a:pt x="3970482" y="1669472"/>
                  <a:pt x="4003964" y="1701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6804248" y="3933056"/>
            <a:ext cx="1440160" cy="1512168"/>
          </a:xfrm>
          <a:prstGeom prst="mathMultiply">
            <a:avLst>
              <a:gd name="adj1" fmla="val 62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733927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Нарушение слуха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36021" cy="47525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733927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Кохлеарная имплантация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51520" y="706342"/>
            <a:ext cx="853244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восприятия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речи и звуков: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Звуки и речь искажены</a:t>
            </a:r>
            <a:r>
              <a:rPr lang="ru-RU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Пороги слуха составляют 25-40 дБ и соответствуют 1-й степени              тугоухости.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не сформировано или недостаточно сформировано внимание к окружающим звукам.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плохо локализуют звук в пространстве.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ребёнок не имел слухового опыта, то он медленно учится обнаруживать и различать звуки.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Ребёнок плохо воспринимает речь, если она не обраще</a:t>
            </a:r>
            <a:r>
              <a:rPr lang="ru-RU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 нему (при общении нескольких людей).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Окружающие шумы и реверберация мешают ребёнку узнавать и воспринимать речевые сигналы и звуки окружающей среды.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Трудности запоминания речевого материала.</a:t>
            </a: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Нарушения слухового внимания. </a:t>
            </a:r>
          </a:p>
          <a:p>
            <a:pPr marL="0" marR="0" lvl="0" indent="4508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КИ ребёнок может научиться воспринимать музыку.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-180528" y="16288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Индивидуальная реабилитация основана на слушании,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фонетическом и лингвистическом развитии,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включает в себя элементы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всех других видов активности,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способствует качественному развитию ребёнка.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251520" y="260648"/>
            <a:ext cx="88924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5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Ступени развития способности восприятия акустической информации: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обнаружение наличия - отсутствия звуковых сигналов;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различий между акустическими сигналами;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различение голоса человека среди других звуков, опознавание бытовых сигналов;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различных характеристик звуков;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распознавание отдельных звуков речи,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надсегментарных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характеристик речи, фонемных признаков;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опознавание изолированных слов, предложений; </a:t>
            </a: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понимание слитной речи;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25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понимание речи и распознавание бытовых звуков в условиях помех.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Начинается работа с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вибротактильной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фазы с использованием вибрационного стола. 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индивидуальных занятиях мы применяем вибратор.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DCIM\100MSDCF\DSC0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786190"/>
            <a:ext cx="2643206" cy="1982405"/>
          </a:xfrm>
          <a:prstGeom prst="rect">
            <a:avLst/>
          </a:prstGeom>
          <a:noFill/>
        </p:spPr>
      </p:pic>
      <p:pic>
        <p:nvPicPr>
          <p:cNvPr id="1027" name="Picture 3" descr="F:\DCIM\100MSDCF\DSC0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2643206" cy="1982405"/>
          </a:xfrm>
          <a:prstGeom prst="rect">
            <a:avLst/>
          </a:prstGeom>
          <a:noFill/>
        </p:spPr>
      </p:pic>
      <p:pic>
        <p:nvPicPr>
          <p:cNvPr id="1028" name="Picture 4" descr="F:\DCIM\100MSDCF\DSC0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86190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583</Words>
  <Application>Microsoft Office PowerPoint</Application>
  <PresentationFormat>Экран (4:3)</PresentationFormat>
  <Paragraphs>86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МаленькаяБука</dc:creator>
  <cp:lastModifiedBy>~Barbariska~</cp:lastModifiedBy>
  <cp:revision>19</cp:revision>
  <dcterms:created xsi:type="dcterms:W3CDTF">2011-12-25T17:06:27Z</dcterms:created>
  <dcterms:modified xsi:type="dcterms:W3CDTF">2012-09-19T18:36:16Z</dcterms:modified>
</cp:coreProperties>
</file>