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612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C9C7-E0E0-40CE-9E70-0E4EDDA5111D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22818A-48FC-44AC-91DC-513F942791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C9C7-E0E0-40CE-9E70-0E4EDDA5111D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818A-48FC-44AC-91DC-513F94279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922818A-48FC-44AC-91DC-513F942791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C9C7-E0E0-40CE-9E70-0E4EDDA5111D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C9C7-E0E0-40CE-9E70-0E4EDDA5111D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922818A-48FC-44AC-91DC-513F942791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C9C7-E0E0-40CE-9E70-0E4EDDA5111D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22818A-48FC-44AC-91DC-513F942791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956C9C7-E0E0-40CE-9E70-0E4EDDA5111D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818A-48FC-44AC-91DC-513F942791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C9C7-E0E0-40CE-9E70-0E4EDDA5111D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922818A-48FC-44AC-91DC-513F942791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C9C7-E0E0-40CE-9E70-0E4EDDA5111D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922818A-48FC-44AC-91DC-513F94279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C9C7-E0E0-40CE-9E70-0E4EDDA5111D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22818A-48FC-44AC-91DC-513F94279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22818A-48FC-44AC-91DC-513F942791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C9C7-E0E0-40CE-9E70-0E4EDDA5111D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922818A-48FC-44AC-91DC-513F942791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956C9C7-E0E0-40CE-9E70-0E4EDDA5111D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956C9C7-E0E0-40CE-9E70-0E4EDDA5111D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22818A-48FC-44AC-91DC-513F942791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advClick="0" advTm="500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saritsyno.net/ru/vystavki/exhibitions_archive/?ELEMENT_ID=957" TargetMode="External"/><Relationship Id="rId3" Type="http://schemas.openxmlformats.org/officeDocument/2006/relationships/hyperlink" Target="http://www.liveinternet.ru/users/teanika/post98546287" TargetMode="External"/><Relationship Id="rId7" Type="http://schemas.openxmlformats.org/officeDocument/2006/relationships/hyperlink" Target="http://vk.com/wall31453033_1351" TargetMode="External"/><Relationship Id="rId2" Type="http://schemas.openxmlformats.org/officeDocument/2006/relationships/hyperlink" Target="http://i027.radikal.ru/0711/65/e37cabc22442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artin.net/painters/maksimov-vasilii-maksimovich/russkaya-krestyanka-1896" TargetMode="External"/><Relationship Id="rId5" Type="http://schemas.openxmlformats.org/officeDocument/2006/relationships/hyperlink" Target="http://www.museum.ru/alb/image.asp?50739" TargetMode="External"/><Relationship Id="rId4" Type="http://schemas.openxmlformats.org/officeDocument/2006/relationships/hyperlink" Target="http://murzilka.org/izba-chitalnya/archive/2012/vypusk-10/firs-sergeevich-zhuravle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395682"/>
          </a:xfrm>
        </p:spPr>
        <p:txBody>
          <a:bodyPr>
            <a:normAutofit/>
          </a:bodyPr>
          <a:lstStyle/>
          <a:p>
            <a:r>
              <a:rPr lang="ru-RU" dirty="0" err="1" smtClean="0"/>
              <a:t>программА</a:t>
            </a:r>
            <a:r>
              <a:rPr lang="ru-RU" dirty="0" smtClean="0"/>
              <a:t>  ПО «</a:t>
            </a:r>
            <a:r>
              <a:rPr lang="ru-RU" dirty="0" err="1" smtClean="0"/>
              <a:t>ИзобразительноМУ</a:t>
            </a:r>
            <a:r>
              <a:rPr lang="ru-RU" dirty="0" smtClean="0"/>
              <a:t> </a:t>
            </a:r>
            <a:r>
              <a:rPr lang="ru-RU" dirty="0" err="1" smtClean="0"/>
              <a:t>искусствУ</a:t>
            </a:r>
            <a:r>
              <a:rPr lang="ru-RU" dirty="0" smtClean="0"/>
              <a:t>» под редакцией </a:t>
            </a:r>
          </a:p>
          <a:p>
            <a:r>
              <a:rPr lang="ru-RU" dirty="0" smtClean="0"/>
              <a:t> Б. М. </a:t>
            </a:r>
            <a:r>
              <a:rPr lang="ru-RU" dirty="0" err="1" smtClean="0"/>
              <a:t>Неменского</a:t>
            </a:r>
            <a:endParaRPr lang="ru-RU" dirty="0" smtClean="0"/>
          </a:p>
          <a:p>
            <a:r>
              <a:rPr lang="ru-RU" dirty="0" smtClean="0"/>
              <a:t> для 4 класса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marL="342900" lvl="0" indent="-342900">
              <a:buClrTx/>
              <a:buSzTx/>
              <a:defRPr/>
            </a:pPr>
            <a:r>
              <a:rPr lang="ru-RU" cap="none" spc="0" dirty="0" smtClean="0">
                <a:solidFill>
                  <a:schemeClr val="bg2">
                    <a:lumMod val="75000"/>
                  </a:schemeClr>
                </a:solidFill>
              </a:rPr>
              <a:t>© Лупинос Юлия Владимировна</a:t>
            </a:r>
            <a:r>
              <a:rPr lang="ru-RU" cap="none" spc="0" dirty="0" smtClean="0">
                <a:solidFill>
                  <a:schemeClr val="bg2">
                    <a:lumMod val="75000"/>
                  </a:schemeClr>
                </a:solidFill>
                <a:cs typeface="Arial" charset="0"/>
              </a:rPr>
              <a:t>, </a:t>
            </a:r>
          </a:p>
          <a:p>
            <a:pPr marL="342900" lvl="0" indent="-342900">
              <a:buClrTx/>
              <a:buSzTx/>
              <a:defRPr/>
            </a:pPr>
            <a:r>
              <a:rPr lang="ru-RU" cap="none" spc="0" dirty="0" smtClean="0">
                <a:solidFill>
                  <a:schemeClr val="bg2">
                    <a:lumMod val="75000"/>
                  </a:schemeClr>
                </a:solidFill>
                <a:cs typeface="Arial" charset="0"/>
              </a:rPr>
              <a:t>учитель ИЗО, ГБОУ СОШ № 425,  г. Москва</a:t>
            </a:r>
            <a:endParaRPr lang="ru-RU" sz="3600" cap="none" spc="0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Урок 7</a:t>
            </a:r>
            <a:br>
              <a:rPr lang="ru-RU" dirty="0" smtClean="0"/>
            </a:br>
            <a:r>
              <a:rPr lang="ru-RU" dirty="0" smtClean="0"/>
              <a:t>Портрет женщины в кокошнике</a:t>
            </a:r>
            <a:endParaRPr lang="ru-RU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Намечаем серединную линию головы и шеи. Так как положение головы ¾, то линия изогнутая, а не прямая.</a:t>
            </a:r>
            <a:endParaRPr lang="ru-RU" sz="2000" dirty="0"/>
          </a:p>
        </p:txBody>
      </p:sp>
      <p:pic>
        <p:nvPicPr>
          <p:cNvPr id="11" name="Содержимое 10" descr="1.jpg"/>
          <p:cNvPicPr>
            <a:picLocks noGrp="1" noChangeAspect="1"/>
          </p:cNvPicPr>
          <p:nvPr>
            <p:ph sz="quarter" idx="1"/>
          </p:nvPr>
        </p:nvPicPr>
        <p:blipFill>
          <a:blip r:embed="rId2" cstate="screen"/>
          <a:stretch>
            <a:fillRect/>
          </a:stretch>
        </p:blipFill>
        <p:spPr>
          <a:xfrm>
            <a:off x="2857488" y="1684812"/>
            <a:ext cx="3429023" cy="4549285"/>
          </a:xfrm>
          <a:prstGeom prst="rect">
            <a:avLst/>
          </a:prstGeom>
          <a:noFill/>
          <a:ln w="3810">
            <a:solidFill>
              <a:schemeClr val="tx1"/>
            </a:solidFill>
            <a:miter lim="800000"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Рисуем основание шеи в виде овала и дорисовываем боковые части.</a:t>
            </a:r>
            <a:endParaRPr lang="ru-RU" sz="2000" dirty="0"/>
          </a:p>
        </p:txBody>
      </p:sp>
      <p:pic>
        <p:nvPicPr>
          <p:cNvPr id="11" name="Содержимое 10" descr="1.jpg"/>
          <p:cNvPicPr>
            <a:picLocks noGrp="1" noChangeAspect="1"/>
          </p:cNvPicPr>
          <p:nvPr>
            <p:ph sz="quarter" idx="1"/>
          </p:nvPr>
        </p:nvPicPr>
        <p:blipFill>
          <a:blip r:embed="rId2" cstate="screen"/>
          <a:stretch>
            <a:fillRect/>
          </a:stretch>
        </p:blipFill>
        <p:spPr>
          <a:xfrm>
            <a:off x="2857488" y="1684812"/>
            <a:ext cx="3429023" cy="4549285"/>
          </a:xfrm>
          <a:prstGeom prst="rect">
            <a:avLst/>
          </a:prstGeom>
          <a:noFill/>
          <a:ln w="3810">
            <a:solidFill>
              <a:schemeClr val="tx1"/>
            </a:solidFill>
            <a:miter lim="800000"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От яремной ямки (центр шеи в её основании) проводим серединную линию груди. И намечаем плечи.</a:t>
            </a:r>
            <a:endParaRPr lang="ru-RU" sz="2000" dirty="0"/>
          </a:p>
        </p:txBody>
      </p:sp>
      <p:pic>
        <p:nvPicPr>
          <p:cNvPr id="11" name="Содержимое 10" descr="1.jpg"/>
          <p:cNvPicPr>
            <a:picLocks noGrp="1" noChangeAspect="1"/>
          </p:cNvPicPr>
          <p:nvPr>
            <p:ph sz="quarter" idx="1"/>
          </p:nvPr>
        </p:nvPicPr>
        <p:blipFill>
          <a:blip r:embed="rId2" cstate="screen"/>
          <a:stretch>
            <a:fillRect/>
          </a:stretch>
        </p:blipFill>
        <p:spPr>
          <a:xfrm>
            <a:off x="2857488" y="1684812"/>
            <a:ext cx="3429023" cy="4549285"/>
          </a:xfrm>
          <a:prstGeom prst="rect">
            <a:avLst/>
          </a:prstGeom>
          <a:noFill/>
          <a:ln w="3810">
            <a:solidFill>
              <a:schemeClr val="tx1"/>
            </a:solidFill>
            <a:miter lim="800000"/>
          </a:ln>
          <a:scene3d>
            <a:camera prst="orthographicFront"/>
            <a:lightRig rig="threePt" dir="t"/>
          </a:scene3d>
          <a:sp3d extrusionH="76200">
            <a:extrusionClr>
              <a:srgbClr val="FF0000"/>
            </a:extrusionClr>
          </a:sp3d>
        </p:spPr>
      </p:pic>
      <p:sp>
        <p:nvSpPr>
          <p:cNvPr id="4" name="Овал 3"/>
          <p:cNvSpPr/>
          <p:nvPr/>
        </p:nvSpPr>
        <p:spPr>
          <a:xfrm>
            <a:off x="4977768" y="504007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Высоту головы делим на 3,5 части. Таким образом получаем: линию основания носа, линию надбровных дуг и линию роста волос.</a:t>
            </a:r>
            <a:endParaRPr lang="ru-RU" sz="2000" dirty="0"/>
          </a:p>
        </p:txBody>
      </p:sp>
      <p:pic>
        <p:nvPicPr>
          <p:cNvPr id="11" name="Содержимое 10" descr="1.jpg"/>
          <p:cNvPicPr>
            <a:picLocks noGrp="1" noChangeAspect="1"/>
          </p:cNvPicPr>
          <p:nvPr>
            <p:ph sz="quarter" idx="1"/>
          </p:nvPr>
        </p:nvPicPr>
        <p:blipFill>
          <a:blip r:embed="rId2" cstate="screen"/>
          <a:stretch>
            <a:fillRect/>
          </a:stretch>
        </p:blipFill>
        <p:spPr>
          <a:xfrm>
            <a:off x="2857488" y="1684812"/>
            <a:ext cx="3429023" cy="4549285"/>
          </a:xfrm>
          <a:prstGeom prst="rect">
            <a:avLst/>
          </a:prstGeom>
          <a:noFill/>
          <a:ln w="3810">
            <a:solidFill>
              <a:schemeClr val="tx1"/>
            </a:solidFill>
            <a:miter lim="800000"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Рисуем части лица: брови, глаза, нос, губы. Намечаем ухо. </a:t>
            </a:r>
            <a:br>
              <a:rPr lang="ru-RU" sz="2000" dirty="0" smtClean="0"/>
            </a:br>
            <a:r>
              <a:rPr lang="ru-RU" sz="2000" dirty="0" smtClean="0"/>
              <a:t>После этого намечаем одежду и прорисовываем её. </a:t>
            </a:r>
            <a:endParaRPr lang="ru-RU" sz="2000" dirty="0"/>
          </a:p>
        </p:txBody>
      </p:sp>
      <p:pic>
        <p:nvPicPr>
          <p:cNvPr id="11" name="Содержимое 10" descr="1.jpg"/>
          <p:cNvPicPr>
            <a:picLocks noGrp="1" noChangeAspect="1"/>
          </p:cNvPicPr>
          <p:nvPr>
            <p:ph sz="quarter" idx="1"/>
          </p:nvPr>
        </p:nvPicPr>
        <p:blipFill>
          <a:blip r:embed="rId2" cstate="screen"/>
          <a:stretch>
            <a:fillRect/>
          </a:stretch>
        </p:blipFill>
        <p:spPr>
          <a:xfrm>
            <a:off x="2857488" y="1684812"/>
            <a:ext cx="3429023" cy="4549284"/>
          </a:xfrm>
          <a:prstGeom prst="rect">
            <a:avLst/>
          </a:prstGeom>
          <a:noFill/>
          <a:ln w="3810">
            <a:solidFill>
              <a:schemeClr val="tx1"/>
            </a:solidFill>
            <a:miter lim="800000"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Рисуем украшения на шею (бусы). Намечаем волосы: волосы рисуем на прямой пробор и дорисовываем косу.</a:t>
            </a:r>
            <a:endParaRPr lang="ru-RU" sz="2000" dirty="0"/>
          </a:p>
        </p:txBody>
      </p:sp>
      <p:pic>
        <p:nvPicPr>
          <p:cNvPr id="7" name="Содержимое 6" descr="8.jpg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>
          <a:xfrm>
            <a:off x="556570" y="1571612"/>
            <a:ext cx="3528709" cy="4681538"/>
          </a:xfrm>
          <a:ln w="3810">
            <a:solidFill>
              <a:schemeClr val="tx1"/>
            </a:solidFill>
          </a:ln>
        </p:spPr>
      </p:pic>
      <p:pic>
        <p:nvPicPr>
          <p:cNvPr id="8" name="Содержимое 7" descr="9.jpg"/>
          <p:cNvPicPr>
            <a:picLocks noGrp="1" noChangeAspect="1"/>
          </p:cNvPicPr>
          <p:nvPr>
            <p:ph sz="half" idx="2"/>
          </p:nvPr>
        </p:nvPicPr>
        <p:blipFill>
          <a:blip r:embed="rId3" cstate="screen"/>
          <a:stretch>
            <a:fillRect/>
          </a:stretch>
        </p:blipFill>
        <p:spPr>
          <a:xfrm>
            <a:off x="5055545" y="1571612"/>
            <a:ext cx="3528709" cy="4681538"/>
          </a:xfrm>
          <a:ln w="3810">
            <a:solidFill>
              <a:schemeClr val="tx1"/>
            </a:solidFill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Теперь приступаем к рисованию головного убор – кокошника. </a:t>
            </a:r>
            <a:br>
              <a:rPr lang="ru-RU" sz="2000" dirty="0" smtClean="0"/>
            </a:br>
            <a:r>
              <a:rPr lang="ru-RU" sz="2000" dirty="0" smtClean="0"/>
              <a:t>Намечаем основание кокошника  виде изогнутой линии. От начала пробора рисуем серединную линию кокошника.</a:t>
            </a:r>
            <a:endParaRPr lang="ru-RU" sz="2000" dirty="0"/>
          </a:p>
        </p:txBody>
      </p:sp>
      <p:pic>
        <p:nvPicPr>
          <p:cNvPr id="11" name="Содержимое 10" descr="1.jpg"/>
          <p:cNvPicPr>
            <a:picLocks noGrp="1" noChangeAspect="1"/>
          </p:cNvPicPr>
          <p:nvPr>
            <p:ph sz="quarter" idx="1"/>
          </p:nvPr>
        </p:nvPicPr>
        <p:blipFill>
          <a:blip r:embed="rId2" cstate="screen"/>
          <a:stretch>
            <a:fillRect/>
          </a:stretch>
        </p:blipFill>
        <p:spPr>
          <a:xfrm>
            <a:off x="2857488" y="1684812"/>
            <a:ext cx="3429023" cy="4549285"/>
          </a:xfrm>
          <a:prstGeom prst="rect">
            <a:avLst/>
          </a:prstGeom>
          <a:noFill/>
          <a:ln w="3810">
            <a:solidFill>
              <a:schemeClr val="tx1"/>
            </a:solidFill>
            <a:miter lim="800000"/>
          </a:ln>
        </p:spPr>
      </p:pic>
    </p:spTree>
  </p:cSld>
  <p:clrMapOvr>
    <a:masterClrMapping/>
  </p:clrMapOvr>
  <p:transition advClick="0"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Намечаем общую форму головного убора. Декорируем её. Далее дорисовываем ворот рубашки. При желании можно добавить  вторую косу.</a:t>
            </a:r>
            <a:endParaRPr lang="ru-RU" sz="2000" dirty="0"/>
          </a:p>
        </p:txBody>
      </p:sp>
      <p:pic>
        <p:nvPicPr>
          <p:cNvPr id="11" name="Содержимое 10" descr="1.jpg"/>
          <p:cNvPicPr>
            <a:picLocks noGrp="1" noChangeAspect="1"/>
          </p:cNvPicPr>
          <p:nvPr>
            <p:ph sz="quarter" idx="1"/>
          </p:nvPr>
        </p:nvPicPr>
        <p:blipFill>
          <a:blip r:embed="rId2" cstate="screen"/>
          <a:stretch>
            <a:fillRect/>
          </a:stretch>
        </p:blipFill>
        <p:spPr>
          <a:xfrm>
            <a:off x="2857488" y="1684812"/>
            <a:ext cx="3429023" cy="4549285"/>
          </a:xfrm>
          <a:prstGeom prst="rect">
            <a:avLst/>
          </a:prstGeom>
          <a:noFill/>
          <a:ln w="3810">
            <a:solidFill>
              <a:schemeClr val="tx1"/>
            </a:solidFill>
            <a:miter lim="800000"/>
          </a:ln>
        </p:spPr>
      </p:pic>
    </p:spTree>
  </p:cSld>
  <p:clrMapOvr>
    <a:masterClrMapping/>
  </p:clrMapOvr>
  <p:transition advClick="0"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Эскиз портрета женщины готов. Теперь можно начать работать в цвете.</a:t>
            </a:r>
            <a:endParaRPr lang="ru-RU" sz="2000" dirty="0"/>
          </a:p>
        </p:txBody>
      </p:sp>
      <p:pic>
        <p:nvPicPr>
          <p:cNvPr id="11" name="Содержимое 10" descr="1.jpg"/>
          <p:cNvPicPr>
            <a:picLocks noGrp="1" noChangeAspect="1"/>
          </p:cNvPicPr>
          <p:nvPr>
            <p:ph sz="quarter" idx="1"/>
          </p:nvPr>
        </p:nvPicPr>
        <p:blipFill>
          <a:blip r:embed="rId2" cstate="screen"/>
          <a:stretch>
            <a:fillRect/>
          </a:stretch>
        </p:blipFill>
        <p:spPr>
          <a:xfrm>
            <a:off x="2857488" y="1684812"/>
            <a:ext cx="3429023" cy="4549285"/>
          </a:xfrm>
          <a:prstGeom prst="rect">
            <a:avLst/>
          </a:prstGeom>
          <a:noFill/>
          <a:ln w="3810">
            <a:solidFill>
              <a:schemeClr val="tx1"/>
            </a:solidFill>
            <a:miter lim="800000"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</a:rPr>
              <a:t>Информационные источники:</a:t>
            </a:r>
            <a:endParaRPr lang="ru-RU" sz="1200" b="1" dirty="0" smtClean="0">
              <a:solidFill>
                <a:schemeClr val="bg2">
                  <a:lumMod val="25000"/>
                </a:schemeClr>
              </a:solidFill>
              <a:hlinkClick r:id="rId2"/>
            </a:endParaRPr>
          </a:p>
          <a:p>
            <a:r>
              <a:rPr lang="ru-RU" sz="1200" dirty="0" smtClean="0"/>
              <a:t>Слайд 2. </a:t>
            </a:r>
            <a:r>
              <a:rPr lang="en-US" sz="1200" dirty="0" smtClean="0">
                <a:hlinkClick r:id="rId3"/>
              </a:rPr>
              <a:t>http://www.liveinternet.ru/users/teanika/post98546287</a:t>
            </a:r>
            <a:endParaRPr lang="ru-RU" sz="1200" dirty="0" smtClean="0"/>
          </a:p>
          <a:p>
            <a:r>
              <a:rPr lang="ru-RU" sz="1200" dirty="0" smtClean="0"/>
              <a:t>Слайд 3. </a:t>
            </a:r>
            <a:r>
              <a:rPr lang="en-US" sz="1200" dirty="0" smtClean="0">
                <a:hlinkClick r:id="rId3"/>
              </a:rPr>
              <a:t>http://www.liveinternet.ru/users/teanika/post98546287</a:t>
            </a:r>
            <a:endParaRPr lang="ru-RU" sz="1200" dirty="0" smtClean="0"/>
          </a:p>
          <a:p>
            <a:r>
              <a:rPr lang="ru-RU" sz="1200" dirty="0" smtClean="0"/>
              <a:t>Слайд 4. </a:t>
            </a:r>
            <a:r>
              <a:rPr lang="en-US" sz="1200" dirty="0" smtClean="0">
                <a:hlinkClick r:id="rId4"/>
              </a:rPr>
              <a:t>http://murzilka.org/izba-chitalnya/archive/2012/vypusk-10/firs-sergeevich-zhuravlev</a:t>
            </a:r>
            <a:endParaRPr lang="ru-RU" sz="1200" dirty="0" smtClean="0"/>
          </a:p>
          <a:p>
            <a:r>
              <a:rPr lang="ru-RU" sz="1200" dirty="0" smtClean="0"/>
              <a:t>Слайд 5. </a:t>
            </a:r>
            <a:r>
              <a:rPr lang="en-US" sz="1200" dirty="0" smtClean="0">
                <a:hlinkClick r:id="rId5"/>
              </a:rPr>
              <a:t>http://www.museum.ru/alb/image.asp?50739</a:t>
            </a:r>
            <a:endParaRPr lang="ru-RU" sz="1200" dirty="0" smtClean="0"/>
          </a:p>
          <a:p>
            <a:r>
              <a:rPr lang="ru-RU" sz="1200" dirty="0" smtClean="0"/>
              <a:t>Слайд 6. </a:t>
            </a:r>
            <a:r>
              <a:rPr lang="en-US" sz="1200" dirty="0" smtClean="0">
                <a:hlinkClick r:id="rId6"/>
              </a:rPr>
              <a:t>http://kartin.net/painters/maksimov-vasilii-maksimovich/russkaya-krestyanka-1896</a:t>
            </a:r>
            <a:endParaRPr lang="ru-RU" sz="1200" dirty="0" smtClean="0"/>
          </a:p>
          <a:p>
            <a:r>
              <a:rPr lang="ru-RU" sz="1200" dirty="0" smtClean="0"/>
              <a:t>                 </a:t>
            </a:r>
            <a:r>
              <a:rPr lang="en-US" sz="1200" dirty="0" smtClean="0">
                <a:hlinkClick r:id="rId7"/>
              </a:rPr>
              <a:t>http://vk.com/wall31453033_1351</a:t>
            </a:r>
            <a:endParaRPr lang="ru-RU" sz="1200" dirty="0" smtClean="0"/>
          </a:p>
          <a:p>
            <a:r>
              <a:rPr lang="ru-RU" sz="1200" dirty="0" smtClean="0"/>
              <a:t>Слайд 7. </a:t>
            </a:r>
            <a:r>
              <a:rPr lang="en-US" sz="1200" dirty="0" smtClean="0">
                <a:hlinkClick r:id="rId7"/>
              </a:rPr>
              <a:t>http://vk.com/wall31453033_1351</a:t>
            </a:r>
            <a:endParaRPr lang="ru-RU" sz="1200" dirty="0" smtClean="0"/>
          </a:p>
          <a:p>
            <a:r>
              <a:rPr lang="ru-RU" sz="1200" dirty="0" smtClean="0"/>
              <a:t>                 </a:t>
            </a:r>
            <a:r>
              <a:rPr lang="en-US" sz="1200" dirty="0" smtClean="0">
                <a:hlinkClick r:id="rId8"/>
              </a:rPr>
              <a:t>http://www.tsaritsyno.net/ru/vystavki/exhibitions_archive/?ELEMENT_ID=957</a:t>
            </a:r>
            <a:endParaRPr lang="ru-RU" sz="1200" dirty="0" smtClean="0"/>
          </a:p>
          <a:p>
            <a:r>
              <a:rPr lang="ru-RU" sz="1200" dirty="0" smtClean="0"/>
              <a:t>Слайд 8-18.  Рисунки Лупинос Ю. В. из личного архива</a:t>
            </a:r>
          </a:p>
          <a:p>
            <a:pPr>
              <a:buNone/>
            </a:pPr>
            <a:endParaRPr lang="ru-RU" sz="1200" dirty="0" smtClean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Маковский Константин Егорович</a:t>
            </a:r>
            <a:br>
              <a:rPr lang="ru-RU" dirty="0" smtClean="0"/>
            </a:br>
            <a:r>
              <a:rPr lang="ru-RU" dirty="0" smtClean="0"/>
              <a:t> Боярышня. </a:t>
            </a:r>
            <a:br>
              <a:rPr lang="ru-RU" dirty="0" smtClean="0"/>
            </a:br>
            <a:r>
              <a:rPr lang="ru-RU" dirty="0" smtClean="0"/>
              <a:t>1900-е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Разговоры о красоте русских  женщин  актуальны  и в современном мире. 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Но на сколько была хорошо русская женщина в национальном костюме!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Многие художники запечатлели на своих полотнах  красоту русской женщины.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Давайте полюбуемся  на  некоторые полотна…</a:t>
            </a:r>
            <a:endParaRPr lang="ru-RU" dirty="0"/>
          </a:p>
        </p:txBody>
      </p:sp>
      <p:pic>
        <p:nvPicPr>
          <p:cNvPr id="9" name="Рисунок 8" descr="1а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/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К. Е. Маковский</a:t>
            </a:r>
            <a:br>
              <a:rPr lang="ru-RU" sz="2200" dirty="0" smtClean="0"/>
            </a:br>
            <a:r>
              <a:rPr lang="ru-RU" sz="2200" dirty="0" smtClean="0"/>
              <a:t>Портрет княжны Зинаиды Юсуповой в русском костюме</a:t>
            </a:r>
            <a:endParaRPr lang="ru-RU" sz="2200" dirty="0"/>
          </a:p>
        </p:txBody>
      </p:sp>
      <p:pic>
        <p:nvPicPr>
          <p:cNvPr id="7" name="Содержимое 6" descr="1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10923" y="1643082"/>
            <a:ext cx="3485642" cy="4572000"/>
          </a:xfrm>
          <a:ln>
            <a:solidFill>
              <a:schemeClr val="bg1"/>
            </a:solidFill>
            <a:miter lim="800000"/>
          </a:ln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1752" y="214290"/>
            <a:ext cx="8534400" cy="7732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 Журавлёв Фирс Сергеевич</a:t>
            </a:r>
            <a:br>
              <a:rPr lang="ru-RU" sz="2200" dirty="0" smtClean="0"/>
            </a:br>
            <a:r>
              <a:rPr lang="ru-RU" sz="2200" dirty="0" smtClean="0"/>
              <a:t>Портрет русской девушки</a:t>
            </a:r>
            <a:endParaRPr lang="ru-RU" sz="2200" dirty="0"/>
          </a:p>
        </p:txBody>
      </p:sp>
      <p:pic>
        <p:nvPicPr>
          <p:cNvPr id="6" name="Содержимое 5" descr="1аа.jpg"/>
          <p:cNvPicPr>
            <a:picLocks noGrp="1" noChangeAspect="1"/>
          </p:cNvPicPr>
          <p:nvPr>
            <p:ph sz="quarter" idx="1"/>
          </p:nvPr>
        </p:nvPicPr>
        <p:blipFill>
          <a:blip r:embed="rId2" cstate="screen"/>
          <a:stretch>
            <a:fillRect/>
          </a:stretch>
        </p:blipFill>
        <p:spPr>
          <a:xfrm>
            <a:off x="2922111" y="1643082"/>
            <a:ext cx="3263265" cy="4572000"/>
          </a:xfrm>
          <a:ln cap="sq">
            <a:solidFill>
              <a:schemeClr val="bg1"/>
            </a:solidFill>
            <a:miter lim="800000"/>
          </a:ln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Глазунов Иван Ильич </a:t>
            </a:r>
            <a:br>
              <a:rPr lang="ru-RU" sz="2000" dirty="0" smtClean="0"/>
            </a:br>
            <a:r>
              <a:rPr lang="ru-RU" sz="2000" dirty="0" smtClean="0"/>
              <a:t>В </a:t>
            </a:r>
            <a:r>
              <a:rPr lang="ru-RU" sz="2000" dirty="0" err="1" smtClean="0"/>
              <a:t>каргопольском</a:t>
            </a:r>
            <a:r>
              <a:rPr lang="ru-RU" sz="2000" dirty="0" smtClean="0"/>
              <a:t> костюме</a:t>
            </a:r>
            <a:endParaRPr lang="ru-RU" sz="2000" dirty="0"/>
          </a:p>
        </p:txBody>
      </p:sp>
      <p:pic>
        <p:nvPicPr>
          <p:cNvPr id="4" name="Содержимое 3" descr="1ааа.jpg"/>
          <p:cNvPicPr>
            <a:picLocks noGrp="1" noChangeAspect="1"/>
          </p:cNvPicPr>
          <p:nvPr>
            <p:ph sz="quarter" idx="1"/>
          </p:nvPr>
        </p:nvPicPr>
        <p:blipFill>
          <a:blip r:embed="rId2" cstate="screen"/>
          <a:stretch>
            <a:fillRect/>
          </a:stretch>
        </p:blipFill>
        <p:spPr>
          <a:xfrm>
            <a:off x="2459196" y="1643082"/>
            <a:ext cx="4189095" cy="4572000"/>
          </a:xfrm>
          <a:ln>
            <a:solidFill>
              <a:schemeClr val="bg1"/>
            </a:solidFill>
            <a:miter lim="800000"/>
          </a:ln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В.М.Максимов  </a:t>
            </a:r>
          </a:p>
          <a:p>
            <a:pPr algn="ctr"/>
            <a:r>
              <a:rPr lang="ru-RU" sz="2000" dirty="0" smtClean="0"/>
              <a:t>«Русская крестьянка» 1896</a:t>
            </a:r>
          </a:p>
          <a:p>
            <a:pPr algn="ctr"/>
            <a:endParaRPr lang="ru-RU" sz="20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Основным  головным женским убором который носили и боярышни и крестьянки был </a:t>
            </a:r>
            <a:r>
              <a:rPr lang="ru-RU" sz="1400" dirty="0" smtClean="0">
                <a:solidFill>
                  <a:srgbClr val="C00000"/>
                </a:solidFill>
              </a:rPr>
              <a:t>кокошник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b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 Название головного убора  произошло от  древнерусского слово  </a:t>
            </a:r>
            <a:r>
              <a:rPr lang="ru-RU" sz="1400" dirty="0" smtClean="0">
                <a:solidFill>
                  <a:srgbClr val="C00000"/>
                </a:solidFill>
              </a:rPr>
              <a:t>«</a:t>
            </a:r>
            <a:r>
              <a:rPr lang="ru-RU" sz="1400" dirty="0" err="1" smtClean="0">
                <a:solidFill>
                  <a:srgbClr val="C00000"/>
                </a:solidFill>
              </a:rPr>
              <a:t>кокошь</a:t>
            </a:r>
            <a:r>
              <a:rPr lang="ru-RU" sz="1400" dirty="0" smtClean="0">
                <a:solidFill>
                  <a:srgbClr val="C00000"/>
                </a:solidFill>
              </a:rPr>
              <a:t>»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, обозначающее  -  курица-наседка. </a:t>
            </a:r>
            <a:endParaRPr lang="ru-RU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1" name="Содержимое 10" descr="1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906694" y="2471738"/>
            <a:ext cx="2831637" cy="3817937"/>
          </a:xfrm>
          <a:ln cmpd="sng">
            <a:solidFill>
              <a:schemeClr val="bg1"/>
            </a:solidFill>
            <a:miter lim="800000"/>
          </a:ln>
        </p:spPr>
      </p:pic>
      <p:pic>
        <p:nvPicPr>
          <p:cNvPr id="14" name="Содержимое 13" descr="1аааа.jpg"/>
          <p:cNvPicPr>
            <a:picLocks noGrp="1" noChangeAspect="1"/>
          </p:cNvPicPr>
          <p:nvPr>
            <p:ph sz="quarter" idx="4"/>
          </p:nvPr>
        </p:nvPicPr>
        <p:blipFill>
          <a:blip r:embed="rId3" cstate="screen"/>
          <a:stretch>
            <a:fillRect/>
          </a:stretch>
        </p:blipFill>
        <p:spPr>
          <a:xfrm>
            <a:off x="5305266" y="2471738"/>
            <a:ext cx="3029267" cy="3821112"/>
          </a:xfrm>
          <a:ln>
            <a:solidFill>
              <a:schemeClr val="bg1"/>
            </a:solidFill>
            <a:miter lim="800000"/>
          </a:ln>
        </p:spPr>
      </p:pic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2000" dirty="0" smtClean="0"/>
              <a:t>Кокошник</a:t>
            </a:r>
            <a:endParaRPr lang="ru-RU" sz="2000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0"/>
                            </p:stCondLst>
                            <p:childTnLst>
                              <p:par>
                                <p:cTn id="1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4" grpId="0"/>
      <p:bldP spid="8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000" dirty="0" smtClean="0"/>
              <a:t>Кокошник для боярышни</a:t>
            </a:r>
            <a:endParaRPr lang="ru-RU" sz="20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sz="2000" dirty="0" err="1" smtClean="0"/>
              <a:t>Вениг</a:t>
            </a:r>
            <a:r>
              <a:rPr lang="ru-RU" sz="2000" dirty="0" smtClean="0"/>
              <a:t> Карл Богданович «Русская девушка»</a:t>
            </a:r>
            <a:endParaRPr lang="ru-RU" sz="20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214290"/>
            <a:ext cx="8534400" cy="785818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Кокошники имели множество вариантов в конструкциях и украшениях. В той или иной губернии преобладал свой тип кокошника с местным названием: «</a:t>
            </a:r>
            <a:r>
              <a:rPr lang="ru-RU" sz="1400" dirty="0" err="1" smtClean="0">
                <a:solidFill>
                  <a:schemeClr val="tx1"/>
                </a:solidFill>
              </a:rPr>
              <a:t>кокошко</a:t>
            </a:r>
            <a:r>
              <a:rPr lang="ru-RU" sz="1400" dirty="0" smtClean="0">
                <a:solidFill>
                  <a:schemeClr val="tx1"/>
                </a:solidFill>
              </a:rPr>
              <a:t>», «</a:t>
            </a:r>
            <a:r>
              <a:rPr lang="ru-RU" sz="1400" dirty="0" err="1" smtClean="0">
                <a:solidFill>
                  <a:schemeClr val="tx1"/>
                </a:solidFill>
              </a:rPr>
              <a:t>кокуй</a:t>
            </a:r>
            <a:r>
              <a:rPr lang="ru-RU" sz="1400" dirty="0" smtClean="0">
                <a:solidFill>
                  <a:schemeClr val="tx1"/>
                </a:solidFill>
              </a:rPr>
              <a:t>», «златоглав», «</a:t>
            </a:r>
            <a:r>
              <a:rPr lang="ru-RU" sz="1400" dirty="0" err="1" smtClean="0">
                <a:solidFill>
                  <a:schemeClr val="tx1"/>
                </a:solidFill>
              </a:rPr>
              <a:t>шеломок</a:t>
            </a:r>
            <a:r>
              <a:rPr lang="ru-RU" sz="1400" dirty="0" smtClean="0">
                <a:solidFill>
                  <a:schemeClr val="tx1"/>
                </a:solidFill>
              </a:rPr>
              <a:t>», «копытень», «шишак», «ряска», «капок», «</a:t>
            </a:r>
            <a:r>
              <a:rPr lang="ru-RU" sz="1400" dirty="0" err="1" smtClean="0">
                <a:solidFill>
                  <a:schemeClr val="tx1"/>
                </a:solidFill>
              </a:rPr>
              <a:t>борушка</a:t>
            </a:r>
            <a:r>
              <a:rPr lang="ru-RU" sz="1400" dirty="0" smtClean="0">
                <a:solidFill>
                  <a:schemeClr val="tx1"/>
                </a:solidFill>
              </a:rPr>
              <a:t>», «сборник», «</a:t>
            </a:r>
            <a:r>
              <a:rPr lang="ru-RU" sz="1400" dirty="0" err="1" smtClean="0">
                <a:solidFill>
                  <a:schemeClr val="tx1"/>
                </a:solidFill>
              </a:rPr>
              <a:t>борчатка</a:t>
            </a:r>
            <a:r>
              <a:rPr lang="ru-RU" sz="1400" dirty="0" smtClean="0">
                <a:solidFill>
                  <a:schemeClr val="tx1"/>
                </a:solidFill>
              </a:rPr>
              <a:t>» и   т.д.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9" name="Содержимое 8" descr="2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938510" y="2471738"/>
            <a:ext cx="2768004" cy="3817937"/>
          </a:xfrm>
          <a:ln>
            <a:solidFill>
              <a:schemeClr val="bg1"/>
            </a:solidFill>
            <a:miter lim="800000"/>
          </a:ln>
        </p:spPr>
      </p:pic>
      <p:pic>
        <p:nvPicPr>
          <p:cNvPr id="15" name="Содержимое 14" descr="1ааааа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613065" y="2471738"/>
            <a:ext cx="2413669" cy="3821112"/>
          </a:xfrm>
          <a:ln>
            <a:solidFill>
              <a:schemeClr val="bg1"/>
            </a:solidFill>
          </a:ln>
        </p:spPr>
      </p:pic>
    </p:spTree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9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Намечаем горизонтальную серединную линию. Отступив о неё на 10 см. намечаем основание подбородка.</a:t>
            </a:r>
            <a:endParaRPr lang="ru-RU" sz="2000" dirty="0"/>
          </a:p>
        </p:txBody>
      </p:sp>
      <p:pic>
        <p:nvPicPr>
          <p:cNvPr id="11" name="Содержимое 10" descr="1.jpg"/>
          <p:cNvPicPr>
            <a:picLocks noGrp="1" noChangeAspect="1"/>
          </p:cNvPicPr>
          <p:nvPr>
            <p:ph sz="quarter" idx="1"/>
          </p:nvPr>
        </p:nvPicPr>
        <p:blipFill>
          <a:blip r:embed="rId2" cstate="screen"/>
          <a:stretch>
            <a:fillRect/>
          </a:stretch>
        </p:blipFill>
        <p:spPr>
          <a:xfrm>
            <a:off x="2857488" y="1684812"/>
            <a:ext cx="3429024" cy="4549285"/>
          </a:xfrm>
          <a:prstGeom prst="rect">
            <a:avLst/>
          </a:prstGeom>
          <a:noFill/>
          <a:ln w="3810">
            <a:solidFill>
              <a:schemeClr val="tx1"/>
            </a:solidFill>
            <a:miter lim="800000"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Определяем высоту головы , ставим засечку. Рисуем форму головы в виде овала, зауженного к низу.</a:t>
            </a:r>
            <a:endParaRPr lang="ru-RU" sz="2000" dirty="0"/>
          </a:p>
        </p:txBody>
      </p:sp>
      <p:pic>
        <p:nvPicPr>
          <p:cNvPr id="11" name="Содержимое 10" descr="1.jpg"/>
          <p:cNvPicPr>
            <a:picLocks noGrp="1" noChangeAspect="1"/>
          </p:cNvPicPr>
          <p:nvPr>
            <p:ph sz="quarter" idx="1"/>
          </p:nvPr>
        </p:nvPicPr>
        <p:blipFill>
          <a:blip r:embed="rId2" cstate="screen"/>
          <a:stretch>
            <a:fillRect/>
          </a:stretch>
        </p:blipFill>
        <p:spPr>
          <a:xfrm>
            <a:off x="2857488" y="1684812"/>
            <a:ext cx="3429023" cy="4549285"/>
          </a:xfrm>
          <a:prstGeom prst="rect">
            <a:avLst/>
          </a:prstGeom>
          <a:noFill/>
          <a:ln w="3810">
            <a:solidFill>
              <a:schemeClr val="tx1"/>
            </a:solidFill>
            <a:miter lim="800000"/>
          </a:ln>
        </p:spPr>
      </p:pic>
    </p:spTree>
  </p:cSld>
  <p:clrMapOvr>
    <a:masterClrMapping/>
  </p:clrMapOvr>
  <p:transition advClick="0"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365</TotalTime>
  <Words>379</Words>
  <Application>Microsoft Office PowerPoint</Application>
  <PresentationFormat>Экран (4:3)</PresentationFormat>
  <Paragraphs>47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Официальная</vt:lpstr>
      <vt:lpstr>Урок 7 Портрет женщины в кокошнике</vt:lpstr>
      <vt:lpstr>Маковский Константин Егорович  Боярышня.  1900-е</vt:lpstr>
      <vt:lpstr>  К. Е. Маковский Портрет княжны Зинаиды Юсуповой в русском костюме</vt:lpstr>
      <vt:lpstr>         Журавлёв Фирс Сергеевич Портрет русской девушки</vt:lpstr>
      <vt:lpstr>Глазунов Иван Ильич  В каргопольском костюме</vt:lpstr>
      <vt:lpstr>Основным  головным женским убором который носили и боярышни и крестьянки был кокошник.  Название головного убора  произошло от  древнерусского слово  «кокошь» , обозначающее  -  курица-наседка. </vt:lpstr>
      <vt:lpstr>Кокошники имели множество вариантов в конструкциях и украшениях. В той или иной губернии преобладал свой тип кокошника с местным названием: «кокошко», «кокуй», «златоглав», «шеломок», «копытень», «шишак», «ряска», «капок», «борушка», «сборник», «борчатка» и   т.д.</vt:lpstr>
      <vt:lpstr>Намечаем горизонтальную серединную линию. Отступив о неё на 10 см. намечаем основание подбородка.</vt:lpstr>
      <vt:lpstr>Определяем высоту головы , ставим засечку. Рисуем форму головы в виде овала, зауженного к низу.</vt:lpstr>
      <vt:lpstr>Намечаем серединную линию головы и шеи. Так как положение головы ¾, то линия изогнутая, а не прямая.</vt:lpstr>
      <vt:lpstr>Рисуем основание шеи в виде овала и дорисовываем боковые части.</vt:lpstr>
      <vt:lpstr>От яремной ямки (центр шеи в её основании) проводим серединную линию груди. И намечаем плечи.</vt:lpstr>
      <vt:lpstr>Высоту головы делим на 3,5 части. Таким образом получаем: линию основания носа, линию надбровных дуг и линию роста волос.</vt:lpstr>
      <vt:lpstr>Рисуем части лица: брови, глаза, нос, губы. Намечаем ухо.  После этого намечаем одежду и прорисовываем её. </vt:lpstr>
      <vt:lpstr>Рисуем украшения на шею (бусы). Намечаем волосы: волосы рисуем на прямой пробор и дорисовываем косу.</vt:lpstr>
      <vt:lpstr>Теперь приступаем к рисованию головного убор – кокошника.  Намечаем основание кокошника  виде изогнутой линии. От начала пробора рисуем серединную линию кокошника.</vt:lpstr>
      <vt:lpstr>Намечаем общую форму головного убора. Декорируем её. Далее дорисовываем ворот рубашки. При желании можно добавить  вторую косу.</vt:lpstr>
      <vt:lpstr>Эскиз портрета женщины готов. Теперь можно начать работать в цвете.</vt:lpstr>
      <vt:lpstr>Слайд 19</vt:lpstr>
    </vt:vector>
  </TitlesOfParts>
  <Company>СОШ 425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7 Портрет женщины в кокошнике</dc:title>
  <dc:creator>508-05</dc:creator>
  <cp:lastModifiedBy>508-05</cp:lastModifiedBy>
  <cp:revision>112</cp:revision>
  <dcterms:created xsi:type="dcterms:W3CDTF">2012-11-21T06:34:37Z</dcterms:created>
  <dcterms:modified xsi:type="dcterms:W3CDTF">2012-11-23T07:35:59Z</dcterms:modified>
</cp:coreProperties>
</file>