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4"/>
  </p:handoutMasterIdLst>
  <p:sldIdLst>
    <p:sldId id="269" r:id="rId2"/>
    <p:sldId id="257" r:id="rId3"/>
    <p:sldId id="258" r:id="rId4"/>
    <p:sldId id="266" r:id="rId5"/>
    <p:sldId id="263" r:id="rId6"/>
    <p:sldId id="259" r:id="rId7"/>
    <p:sldId id="260" r:id="rId8"/>
    <p:sldId id="267" r:id="rId9"/>
    <p:sldId id="262" r:id="rId10"/>
    <p:sldId id="261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66314A-9754-4DA4-BE26-A28A36116F57}" type="datetimeFigureOut">
              <a:rPr lang="ru-RU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E41ED4-B302-41AE-B5D1-D566C903E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314700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01013" y="6245225"/>
            <a:ext cx="585787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709E1C-DA94-4B51-BF7C-160200CB4F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quarter" idx="11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408FC0-A24F-46B0-9375-907E06BD3E8F}" type="datetimeFigureOut">
              <a:rPr lang="ru-RU" smtClean="0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8CA1A-62A9-48EE-8F09-2F7F79515098}" type="datetimeFigureOut">
              <a:rPr lang="ru-RU" smtClean="0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EF277-9E12-4361-9D34-B7AA0681C6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A1B2-A5C3-44D6-B0D5-A28BD41F6DA0}" type="datetimeFigureOut">
              <a:rPr lang="ru-RU" smtClean="0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8DEB8-ED4A-41D5-8B3F-30CE858304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779E-C578-43D6-8AA5-3FFEA43D5C8D}" type="datetimeFigureOut">
              <a:rPr lang="ru-RU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506C-CE32-4633-AF48-43D0E3A1E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EFBD3-0400-492B-AE25-76C2CB01BC65}" type="datetimeFigureOut">
              <a:rPr lang="ru-RU" smtClean="0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8A6CD-DF84-403B-8182-CC1FC2DF3C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737B8-39AD-40FF-96B5-3F34DD46B56E}" type="datetimeFigureOut">
              <a:rPr lang="ru-RU" smtClean="0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F83E4-2CB0-4EF0-AD0F-7C1FE2231E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70874-DE38-4384-95A7-A1884C92D5B5}" type="datetimeFigureOut">
              <a:rPr lang="ru-RU" smtClean="0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9B1A6-9F67-4E6D-AB9D-0C3D58F697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2AC0A-41D5-4032-B563-13132BBD8335}" type="datetimeFigureOut">
              <a:rPr lang="ru-RU" smtClean="0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38474-3EAF-4315-B40A-43691BAF7F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F781-1AC6-4B11-9C4D-A2A85F2E064D}" type="datetimeFigureOut">
              <a:rPr lang="ru-RU" smtClean="0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B6337-CBE2-4A47-9898-46F15CE673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91643-806E-4EE8-9142-C05AA47A8246}" type="datetimeFigureOut">
              <a:rPr lang="ru-RU" smtClean="0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54CAA-E6D1-4F64-AE57-71793F83AD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C0173-7958-4919-A2CB-3BEF644ECA15}" type="datetimeFigureOut">
              <a:rPr lang="ru-RU" smtClean="0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4E3C6-CE5A-43B6-9423-0504253342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BAB79-7425-41DE-AF6D-ECC00F9C05D7}" type="datetimeFigureOut">
              <a:rPr lang="ru-RU" smtClean="0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2211D-760B-47B3-86BA-65DD54325A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32408FC0-A24F-46B0-9375-907E06BD3E8F}" type="datetimeFigureOut">
              <a:rPr lang="ru-RU" smtClean="0"/>
              <a:pPr>
                <a:defRPr/>
              </a:pPr>
              <a:t>23.04.2013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9725" y="64531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6453188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709E1C-DA94-4B51-BF7C-160200CB4F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 spd="slow">
    <p:split orient="vert"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orsite.ibch.ru/photos/oecd/104_0466_copy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hyperlink" Target="http://www.riverships.ru/photos/26_37_shchors_3.jpg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fotki.ru/content/photo/14/68/146882/pg4yr1_con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«Правила поведения в общественном транспорте»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3886200"/>
            <a:ext cx="3629028" cy="240032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 В класс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МБОУ СОШ № 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Курганинск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 Ежова Н.Н.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г. Курганинск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Краснодарского края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00042"/>
            <a:ext cx="305279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Классный час</a:t>
            </a:r>
          </a:p>
        </p:txBody>
      </p:sp>
      <p:pic>
        <p:nvPicPr>
          <p:cNvPr id="3078" name="Picture 6" descr="http://sdelanounas.ru/i/y/w/YW5kcmVpa2hhcmxhbm92LmNvbS9ibG9nL3dwLWNvbnRlbnQvdXBsb2Fkcy8yMDEwLzEwL21ldHJvLTgxLTc2MS1leHQuanBnP19faWQ9MTQyNDA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8640"/>
            <a:ext cx="2271693" cy="16961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8573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безопасности </a:t>
            </a:r>
            <a:b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городском общественном транспорте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1</a:t>
            </a:r>
            <a:r>
              <a:rPr lang="ru-RU" sz="5600" b="1" dirty="0" smtClean="0">
                <a:solidFill>
                  <a:schemeClr val="tx2"/>
                </a:solidFill>
              </a:rPr>
              <a:t>. При возникновении какой-либо опасной ситуации в первую очередь действовать </a:t>
            </a:r>
            <a:r>
              <a:rPr lang="ru-RU" sz="8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600" b="1" dirty="0" smtClean="0">
                <a:solidFill>
                  <a:schemeClr val="tx2"/>
                </a:solidFill>
              </a:rPr>
              <a:t>по </a:t>
            </a:r>
            <a:r>
              <a:rPr lang="ru-RU" sz="5600" b="1" dirty="0" smtClean="0">
                <a:solidFill>
                  <a:schemeClr val="tx2"/>
                </a:solidFill>
              </a:rPr>
              <a:t>указанию водителя трамвая или троллейбуса.</a:t>
            </a:r>
            <a:endParaRPr lang="ru-RU" sz="5600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2. Не выходить из вагона, когда водитель переводит стрелку.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3. Не прыгать в трамвай (троллейбус) на ходу;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4. Выходить из трамвая (троллейбуса) следует осторожно, чтобы не попасть под движущийся транспорт;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5. При нахождении около дверей остерегаться ушибов рук дверями подвижного состава;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6. Не высовываться из окон, опасаясь быть задетым движущимся транспортом или каким-либо препятствием;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b="1" dirty="0" smtClean="0">
                <a:solidFill>
                  <a:schemeClr val="tx2"/>
                </a:solidFill>
              </a:rPr>
              <a:t>7. Запрещается разговаривать с водителем во время движения.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tx2"/>
              </a:solidFill>
            </a:endParaRPr>
          </a:p>
        </p:txBody>
      </p:sp>
      <p:pic>
        <p:nvPicPr>
          <p:cNvPr id="19460" name="Picture 4" descr="C:\Documents and Settings\Natali\Рабочий стол\классные часы\Правила поведения\Копия (2) fileMTu0c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2160" y="3068960"/>
            <a:ext cx="2959100" cy="1549400"/>
          </a:xfrm>
          <a:noFill/>
        </p:spPr>
      </p:pic>
      <p:pic>
        <p:nvPicPr>
          <p:cNvPr id="19461" name="Picture 5" descr="C:\Documents and Settings\Natali\Рабочий стол\классные часы\Правила поведения\Копия (3) fileMTu0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869160"/>
            <a:ext cx="25130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Documents and Settings\Natali\Рабочий стол\классные часы\Правила поведения\Копия (4) fileMTu0c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556792"/>
            <a:ext cx="27384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4015"/>
            <a:ext cx="8229600" cy="85474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безопасного    поведения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салоне самолета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625792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dirty="0" smtClean="0">
                <a:solidFill>
                  <a:schemeClr val="tx2"/>
                </a:solidFill>
              </a:rPr>
              <a:t>1. Во всех аварийных ситуациях пассажиры должны четко выполнять указания и приказы членов экипажа и проводников.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dirty="0" smtClean="0">
                <a:solidFill>
                  <a:schemeClr val="tx2"/>
                </a:solidFill>
              </a:rPr>
              <a:t> 2. Маленьких детей нужно посадить в свободное кресло и для большей надежности подложить подушку или что-нибудь мягкое.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dirty="0" smtClean="0">
                <a:solidFill>
                  <a:schemeClr val="tx2"/>
                </a:solidFill>
              </a:rPr>
              <a:t> 3. В случае вынужденной посадки на воду правила поведения не отличаются от порядка действий при пожаре.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dirty="0" smtClean="0">
                <a:solidFill>
                  <a:schemeClr val="tx2"/>
                </a:solidFill>
              </a:rPr>
              <a:t> 4. Запрещен провоз горючих и легковоспламеняющихся жидкостей, спиртных напитков в негерметичной таре, это создает в полете на высоте 10 км возможность мощного испарения.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dirty="0" smtClean="0">
                <a:solidFill>
                  <a:schemeClr val="tx2"/>
                </a:solidFill>
              </a:rPr>
              <a:t> 5. При необходимости размещаться самостоятельно занимайте места, указанные в билете, помните о существовании списка пассажиров.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dirty="0" smtClean="0">
                <a:solidFill>
                  <a:schemeClr val="tx2"/>
                </a:solidFill>
              </a:rPr>
              <a:t> 6. Если есть возможность выбора, учтите, что наиболее безопасные места ближе к хвосту самолета.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000" b="1" dirty="0" smtClean="0">
                <a:solidFill>
                  <a:schemeClr val="tx2"/>
                </a:solidFill>
              </a:rPr>
              <a:t> 7. Женщинам, девушкам следует избегать носить туфли на высоких каблуках.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dirty="0" smtClean="0">
                <a:solidFill>
                  <a:schemeClr val="tx2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000" dirty="0" smtClean="0"/>
          </a:p>
        </p:txBody>
      </p:sp>
      <p:pic>
        <p:nvPicPr>
          <p:cNvPr id="5" name="Содержимое 4" descr="290154547[1]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1412776"/>
            <a:ext cx="2474585" cy="1855663"/>
          </a:xfrm>
        </p:spPr>
      </p:pic>
      <p:pic>
        <p:nvPicPr>
          <p:cNvPr id="23554" name="Picture 2" descr="Картинка 1 из 138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590925"/>
            <a:ext cx="2778845" cy="20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53960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Надеемся, что просмотрев данную информацию, вы будете выполнять основные правила поведения в общественном транспорте</a:t>
            </a:r>
            <a:r>
              <a:rPr lang="ru-RU" b="1" dirty="0" smtClean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07632"/>
            <a:ext cx="6440760" cy="112968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Помните: соблюдение правил позволит сохранить жизнь и здоровье Вам и Вашим близким.</a:t>
            </a:r>
            <a:endParaRPr lang="ru-RU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7584" y="630932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Работа выполнена на основе интернет ресурсов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8964488" cy="1354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многообразие средств передвижения, называемых  «общественный транспорт», можно условно разделить на две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большие группы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4313" y="1857375"/>
            <a:ext cx="4040187" cy="639763"/>
          </a:xfrm>
        </p:spPr>
        <p:txBody>
          <a:bodyPr/>
          <a:lstStyle/>
          <a:p>
            <a:pPr eaLnBrk="1" hangingPunct="1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1)внутригородской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транспорт: автобусы, троллейбусы, трамваи, такси, метро</a:t>
            </a:r>
          </a:p>
        </p:txBody>
      </p:sp>
      <p:pic>
        <p:nvPicPr>
          <p:cNvPr id="8" name="Содержимое 7" descr="trans_dtp_obsh_1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3000375"/>
            <a:ext cx="4143375" cy="2859088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3438" y="1857375"/>
            <a:ext cx="4041775" cy="639763"/>
          </a:xfrm>
        </p:spPr>
        <p:txBody>
          <a:bodyPr/>
          <a:lstStyle/>
          <a:p>
            <a:pPr eaLnBrk="1" hangingPunct="1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транспорт дальнего следования: самолеты, поезда, теплоходы</a:t>
            </a:r>
          </a:p>
        </p:txBody>
      </p:sp>
      <p:pic>
        <p:nvPicPr>
          <p:cNvPr id="9" name="Содержимое 8" descr="290154547[1]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7688" y="2570163"/>
            <a:ext cx="2643187" cy="1982787"/>
          </a:xfrm>
        </p:spPr>
      </p:pic>
      <p:pic>
        <p:nvPicPr>
          <p:cNvPr id="5121" name="Picture 1" descr="C:\Documents and Settings\Natali\Рабочий стол\классные часы\Правила поведения\1254474905_poezd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0" y="42862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Картинка 1 из 5496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4911725"/>
            <a:ext cx="27146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smtClean="0"/>
              <a:t> </a:t>
            </a:r>
            <a:r>
              <a:rPr lang="ru-RU" sz="2600" b="1" i="1" smtClean="0"/>
              <a:t>Основные правила безопасности на железнодорожном транспорте</a:t>
            </a:r>
            <a:endParaRPr lang="ru-RU" sz="2600" smtClean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pPr eaLnBrk="1" hangingPunct="1"/>
            <a:r>
              <a:rPr lang="ru-RU" sz="1400" b="1" dirty="0" smtClean="0">
                <a:solidFill>
                  <a:schemeClr val="tx2"/>
                </a:solidFill>
              </a:rPr>
              <a:t>при приближении поезда не выходите за предупреждающую полосу на платформе до полной остановки поезда;</a:t>
            </a:r>
          </a:p>
          <a:p>
            <a:pPr eaLnBrk="1" hangingPunct="1"/>
            <a:r>
              <a:rPr lang="ru-RU" sz="1400" b="1" dirty="0" smtClean="0">
                <a:solidFill>
                  <a:schemeClr val="tx2"/>
                </a:solidFill>
              </a:rPr>
              <a:t>посадку (высадку) в вагоны производите только после полной остановки поезда, со стороны перрона или посадочной платформы;</a:t>
            </a:r>
          </a:p>
          <a:p>
            <a:pPr eaLnBrk="1" hangingPunct="1"/>
            <a:r>
              <a:rPr lang="ru-RU" sz="1400" b="1" dirty="0" smtClean="0">
                <a:solidFill>
                  <a:schemeClr val="tx2"/>
                </a:solidFill>
              </a:rPr>
              <a:t>при приближении поезда детей держите за руки или на руках. Не оставляйте их без присмотра на посадочных платформах и в вагонах;</a:t>
            </a:r>
          </a:p>
          <a:p>
            <a:pPr eaLnBrk="1" hangingPunct="1"/>
            <a:r>
              <a:rPr lang="ru-RU" sz="1400" b="1" dirty="0" smtClean="0">
                <a:solidFill>
                  <a:schemeClr val="tx2"/>
                </a:solidFill>
              </a:rPr>
              <a:t>не оставляйте без внимания случаи нарушения правил поведения несовершеннолетних детей на территории железнодорожного транспорта;</a:t>
            </a:r>
          </a:p>
          <a:p>
            <a:pPr eaLnBrk="1" hangingPunct="1"/>
            <a:r>
              <a:rPr lang="ru-RU" sz="1400" b="1" dirty="0" smtClean="0">
                <a:solidFill>
                  <a:schemeClr val="tx2"/>
                </a:solidFill>
              </a:rPr>
              <a:t>переходите железнодорожные пути только в установленных местах, убедившись в отсутствии движущегося поезда, локомотива или вагонов;</a:t>
            </a:r>
          </a:p>
          <a:p>
            <a:pPr eaLnBrk="1" hangingPunct="1"/>
            <a:r>
              <a:rPr lang="ru-RU" sz="1400" b="1" dirty="0" smtClean="0">
                <a:solidFill>
                  <a:schemeClr val="tx2"/>
                </a:solidFill>
              </a:rPr>
              <a:t>не подлезайте под вагонами.</a:t>
            </a:r>
          </a:p>
          <a:p>
            <a:pPr eaLnBrk="1" hangingPunct="1"/>
            <a:endParaRPr lang="ru-RU" sz="1400" b="1" dirty="0" smtClean="0">
              <a:solidFill>
                <a:schemeClr val="tx2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6080444"/>
            <a:ext cx="139824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3" name="Picture 7" descr="http://img-fotki.yandex.ru/get/4007/veloxiraptor.13/0_24276_6bca24a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40768"/>
            <a:ext cx="3178001" cy="2383501"/>
          </a:xfrm>
          <a:prstGeom prst="rect">
            <a:avLst/>
          </a:prstGeom>
          <a:noFill/>
        </p:spPr>
      </p:pic>
      <p:pic>
        <p:nvPicPr>
          <p:cNvPr id="4105" name="Picture 9" descr="http://www.interfotki.ru/content/photo/14/68/146882/pg4yr1_co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789040"/>
            <a:ext cx="3059832" cy="22905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  <a:cs typeface="Times New Roman" pitchFamily="18" charset="0"/>
              </a:rPr>
              <a:t>Категорически запрещается: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pPr eaLnBrk="0" hangingPunct="0"/>
            <a:r>
              <a:rPr lang="ru-RU" sz="1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-    </a:t>
            </a:r>
            <a:r>
              <a:rPr lang="ru-RU" sz="1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проезжать на крышах, подножках, переходных площадках вагонов;</a:t>
            </a:r>
            <a:endParaRPr lang="ru-RU" sz="1800" b="1" dirty="0" smtClean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ru-RU" sz="1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-    бежать по платформе рядом с вагоном прибывающего или уходящего поезда, а также находиться в   непосредственной близости от края платформы во время прохождения поезда;</a:t>
            </a:r>
            <a:endParaRPr lang="ru-RU" sz="1800" b="1" dirty="0" smtClean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ru-RU" sz="1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-     находиться на территории железнодорожного транспорта в состоянии алкогольного опьянения;</a:t>
            </a:r>
            <a:endParaRPr lang="ru-RU" sz="1800" b="1" dirty="0" smtClean="0">
              <a:solidFill>
                <a:schemeClr val="tx2"/>
              </a:solidFill>
              <a:latin typeface="+mj-lt"/>
            </a:endParaRPr>
          </a:p>
          <a:p>
            <a:pPr eaLnBrk="0" hangingPunct="0"/>
            <a:r>
              <a:rPr lang="ru-RU" sz="1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прыгать с поезда на ходу и с платформы на железнодорожные пути. </a:t>
            </a:r>
            <a:endParaRPr lang="ru-RU" sz="1800" b="1" dirty="0" smtClean="0">
              <a:solidFill>
                <a:schemeClr val="tx2"/>
              </a:solidFill>
              <a:latin typeface="+mj-lt"/>
            </a:endParaRPr>
          </a:p>
          <a:p>
            <a:endParaRPr lang="ru-RU" sz="1800" dirty="0">
              <a:latin typeface="+mj-lt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0266" y="2420888"/>
            <a:ext cx="30723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97768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не стать жертвой железнодорожного транспорта, необходимо соблюдать  правила безопасности: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  <a:endParaRPr lang="ru-RU" sz="37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При движении вдоль железнодорожного пути не подходите ближе 5 метров к крайнему рельсу.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На электрифицированных участках не прикасайтесь к лежащим на земле электропроводам.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Переходите железнодорожные пути только в установленных местах, пользуясь при этом пешеходными мостами, тоннелями, переходами.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Не подлезайте под вагоны и не перелезайте через автосцепки.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Не устраивайте на платформе подвижные игры. Не бегите по ней рядом с вагоном прибывающего поезда и не стойте ближе двух метров от края платформы во время прохождения состава. Подходите непосредственно к вагону после полной остановки поезда. Посадку в вагон и выход из него производите только со стороны перрона или посадочной платформы.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6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 Во время столкновения ухватитесь за выступы полок или другие неподвижные части вагона или сгруппируйтесь и прикройте голову руками во избежание травм.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При переворачивании вагона крепко держитесь руками, упритесь ногами в верхнюю полку, стену, закройте глаза, чтобы избежать попадания в них осколков стекла. После того как вагон обретет устойчивость, осмотритесь, наметьте пути выхода из купе. Как можно быстрее сообщите о катастрофе на станцию.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6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случае возникновения в поезде пожара немедленно сообщите об этом проводнику, громко, отчетливо и спокойно объявите пассажирам о случившемся.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400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безопасного поведения пассажиров в общественном транспорте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285750" y="1500188"/>
            <a:ext cx="5222354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300" dirty="0" smtClean="0"/>
              <a:t>  </a:t>
            </a:r>
            <a:r>
              <a:rPr lang="ru-RU" sz="1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ожидать маршрутные транспортные средства следует только на остановках, обозначенных указателями;</a:t>
            </a:r>
          </a:p>
          <a:p>
            <a:pPr eaLnBrk="1" hangingPunct="1">
              <a:buFont typeface="Arial" charset="0"/>
              <a:buNone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— садиться в транспорт можно только после его полной остановки;</a:t>
            </a:r>
          </a:p>
          <a:p>
            <a:pPr eaLnBrk="1" hangingPunct="1">
              <a:buFont typeface="Arial" charset="0"/>
              <a:buNone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— не разрешается стоять на выступающих частях и подножках транспортных средств, прислоняться к дверям, отвлекать водителя разговорами во время движения;</a:t>
            </a:r>
          </a:p>
          <a:p>
            <a:pPr eaLnBrk="1" hangingPunct="1">
              <a:buFont typeface="Arial" charset="0"/>
              <a:buNone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— высаживаться из транспорта можно только после его полной остановки;</a:t>
            </a:r>
          </a:p>
          <a:p>
            <a:pPr eaLnBrk="1" hangingPunct="1">
              <a:buFont typeface="Arial" charset="0"/>
              <a:buNone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— при движении не следует спать, по возможности нужно следить за ситуацией на дороге;</a:t>
            </a:r>
          </a:p>
          <a:p>
            <a:pPr eaLnBrk="1" hangingPunct="1">
              <a:buFont typeface="Arial" charset="0"/>
              <a:buNone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— если во время движения возникает опасность столкновения транспортного средства с другим объектом, надо принять устойчивое положение и крепко ухватиться руками за поручни (ремни); сидящему пассажиру следует упереться ногами в пол, а руками в переднее сиденье (панель) и наклонить голову вперед;</a:t>
            </a:r>
          </a:p>
          <a:p>
            <a:pPr eaLnBrk="1" hangingPunct="1">
              <a:buFont typeface="Arial" charset="0"/>
              <a:buNone/>
            </a:pPr>
            <a:r>
              <a:rPr lang="ru-RU" sz="1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— при аварии троллейбуса или трамвая покидать их во избежание поражения электрическим током следует только прыжком.  </a:t>
            </a:r>
          </a:p>
        </p:txBody>
      </p:sp>
      <p:pic>
        <p:nvPicPr>
          <p:cNvPr id="9" name="Содержимое 8" descr="Копия fileMTu0c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6136" y="4221089"/>
            <a:ext cx="2850902" cy="1364794"/>
          </a:xfrm>
        </p:spPr>
      </p:pic>
      <p:pic>
        <p:nvPicPr>
          <p:cNvPr id="1025" name="Picture 1" descr="C:\Documents and Settings\Natali\Рабочий стол\классные часы\Правила поведения\pozhar_ulit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618" y="1700809"/>
            <a:ext cx="284760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88640"/>
            <a:ext cx="8229600" cy="124011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больших городах часто пользуются таким видом транспорта, как подземное метро.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C:\Documents and Settings\Natali\Рабочий стол\классные часы\Правила поведения\img_resize_300x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501008"/>
            <a:ext cx="2322258" cy="3096344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35896" y="1124744"/>
            <a:ext cx="5050904" cy="5001419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Безопасное 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поведение в метро заключается в выполнении следующих правил</a:t>
            </a:r>
            <a:r>
              <a:rPr lang="ru-RU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1600" b="1" i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</a:t>
            </a:r>
            <a:r>
              <a:rPr lang="ru-R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пытайтесь пройти в метро бесплатно (удар створок турникета довольно сильный);    </a:t>
            </a:r>
          </a:p>
          <a:p>
            <a:pPr eaLnBrk="1" hangingPunct="1"/>
            <a:r>
              <a:rPr lang="ru-R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— не бегите по эскалатору, не ставьте вещи на его ступеньки, не садитесь на них, не стойте спиной по ходу движения;   </a:t>
            </a:r>
          </a:p>
          <a:p>
            <a:pPr eaLnBrk="1" hangingPunct="1"/>
            <a:r>
              <a:rPr lang="ru-R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— не задерживайтесь, выходя с эскалатора;    </a:t>
            </a:r>
          </a:p>
          <a:p>
            <a:pPr eaLnBrk="1" hangingPunct="1"/>
            <a:r>
              <a:rPr lang="ru-R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— не подходите к краю платформы и к вагону поезда до его полной остановки;   </a:t>
            </a:r>
          </a:p>
          <a:p>
            <a:pPr eaLnBrk="1" hangingPunct="1"/>
            <a:r>
              <a:rPr lang="ru-R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— не пытайтесь достать упавшую на пути вещь, обратитесь к дежурному по станции;</a:t>
            </a:r>
          </a:p>
          <a:p>
            <a:pPr eaLnBrk="1" hangingPunct="1"/>
            <a:r>
              <a:rPr lang="ru-RU" sz="1600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в случае неожиданного разгона или разрушения ленты эскалатора следует перебраться на соседний эскалатор, перекатившись через ограждение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Font typeface="Arial" charset="0"/>
              <a:buNone/>
            </a:pPr>
            <a:endParaRPr lang="ru-RU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Arial" charset="0"/>
              <a:buNone/>
            </a:pPr>
            <a:endParaRPr lang="ru-RU" sz="1400" b="1" i="1" dirty="0" smtClean="0"/>
          </a:p>
          <a:p>
            <a:pPr eaLnBrk="1" hangingPunct="1">
              <a:buFont typeface="Arial" charset="0"/>
              <a:buNone/>
            </a:pPr>
            <a:endParaRPr lang="ru-RU" sz="1400" b="1" i="1" dirty="0" smtClean="0"/>
          </a:p>
          <a:p>
            <a:pPr eaLnBrk="1" hangingPunct="1">
              <a:buFont typeface="Arial" charset="0"/>
              <a:buNone/>
            </a:pPr>
            <a:endParaRPr lang="ru-RU" sz="1400" b="1" i="1" dirty="0" smtClean="0"/>
          </a:p>
          <a:p>
            <a:pPr eaLnBrk="1" hangingPunct="1">
              <a:buFont typeface="Arial" charset="0"/>
              <a:buNone/>
            </a:pPr>
            <a:endParaRPr lang="ru-RU" sz="1400" dirty="0" smtClean="0"/>
          </a:p>
        </p:txBody>
      </p:sp>
      <p:pic>
        <p:nvPicPr>
          <p:cNvPr id="6" name="Picture 7" descr="C:\Documents and Settings\Natali\Рабочий стол\классные часы\Правила поведения\f32f0b8a9d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201195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Запомни!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i="1" dirty="0" smtClean="0"/>
              <a:t>При </a:t>
            </a:r>
            <a:r>
              <a:rPr lang="ru-RU" sz="2400" b="1" i="1" dirty="0" smtClean="0"/>
              <a:t>возникновении любой аварийной ситуации на городском общественном транспорте или в метро следует организованно и четко выполнять указания водителя, кондуктора и машиниста поезда.</a:t>
            </a:r>
          </a:p>
          <a:p>
            <a:endParaRPr lang="ru-RU" sz="2000" dirty="0"/>
          </a:p>
        </p:txBody>
      </p:sp>
      <p:pic>
        <p:nvPicPr>
          <p:cNvPr id="5" name="Содержимое 12" descr="3_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420888"/>
            <a:ext cx="4038600" cy="2692400"/>
          </a:xfrm>
          <a:prstGeom prst="round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/>
              <a:t>Запомни</a:t>
            </a:r>
            <a:r>
              <a:rPr lang="ru-RU" sz="3200" b="1" i="1" dirty="0" smtClean="0"/>
              <a:t>!</a:t>
            </a:r>
            <a:br>
              <a:rPr lang="ru-RU" sz="3200" b="1" i="1" dirty="0" smtClean="0"/>
            </a:br>
            <a:r>
              <a:rPr lang="ru-RU" sz="3200" b="1" i="1" dirty="0" smtClean="0"/>
              <a:t> </a:t>
            </a:r>
            <a:r>
              <a:rPr lang="ru-RU" sz="3200" b="1" i="1" dirty="0" smtClean="0"/>
              <a:t>В МЕТРО ЗАПРЕЩАЕТСЯ: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</a:rPr>
              <a:t>1. Заходить за ограничительную линию у края платформы и подходить к вагону до полной остановки поезда.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</a:rPr>
              <a:t>2. Сидеть на ступеньках эскалатора, облокачиваться и класть вещи на поручни, бежать по эскалатору и платформе.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</a:rPr>
              <a:t>3. Спускаться на пути и ходить по ним.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</a:rPr>
              <a:t>4. Открывать двери вагона во время движения, задерживать закрытие и открытие дверей на остановках.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</a:rPr>
              <a:t>5. Курить на станциях и в вагонах.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</a:rPr>
              <a:t>6. Провозить пожароопасные, взрывчатые, отравляющие и ядовитые вещества и предметы, бытовые и газовые баллоны.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-Shablon2">
  <a:themeElements>
    <a:clrScheme name="pl-Shablon2 13">
      <a:dk1>
        <a:srgbClr val="205FF6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1A50D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3">
        <a:dk1>
          <a:srgbClr val="205FF6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A50D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ФИЗИКА и ПРИРОДА</Template>
  <TotalTime>566</TotalTime>
  <Words>611</Words>
  <Application>Microsoft Office PowerPoint</Application>
  <PresentationFormat>Экран (4:3)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pl-Shablon2</vt:lpstr>
      <vt:lpstr>«Правила поведения в общественном транспорте» </vt:lpstr>
      <vt:lpstr>Все многообразие средств передвижения, называемых  «общественный транспорт», можно условно разделить на две большие группы</vt:lpstr>
      <vt:lpstr> Основные правила безопасности на железнодорожном транспорте</vt:lpstr>
      <vt:lpstr>Категорически запрещается:</vt:lpstr>
      <vt:lpstr>Чтобы не стать жертвой железнодорожного транспорта, необходимо соблюдать  правила безопасности: </vt:lpstr>
      <vt:lpstr>Основные правила безопасного поведения пассажиров в общественном транспорте  </vt:lpstr>
      <vt:lpstr>В больших городах часто пользуются таким видом транспорта, как подземное метро. </vt:lpstr>
      <vt:lpstr>Запомни!</vt:lpstr>
      <vt:lpstr>Запомни!  В МЕТРО ЗАПРЕЩАЕТСЯ:</vt:lpstr>
      <vt:lpstr>Правила безопасности   в городском общественном транспорте  </vt:lpstr>
      <vt:lpstr>Основные правила безопасного    поведения  в салоне самолета </vt:lpstr>
      <vt:lpstr>Спасибо за внимание! Надеемся, что просмотрев данную информацию, вы будете выполнять основные правила поведения в общественном транспорте.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общественном транспорте</dc:title>
  <dc:creator>Ежова</dc:creator>
  <cp:lastModifiedBy>Ната</cp:lastModifiedBy>
  <cp:revision>61</cp:revision>
  <dcterms:created xsi:type="dcterms:W3CDTF">2010-01-11T15:04:18Z</dcterms:created>
  <dcterms:modified xsi:type="dcterms:W3CDTF">2013-04-23T20:30:58Z</dcterms:modified>
</cp:coreProperties>
</file>