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9" r:id="rId6"/>
    <p:sldId id="283" r:id="rId7"/>
    <p:sldId id="281" r:id="rId8"/>
    <p:sldId id="306" r:id="rId9"/>
    <p:sldId id="284" r:id="rId10"/>
    <p:sldId id="285" r:id="rId11"/>
    <p:sldId id="286" r:id="rId12"/>
    <p:sldId id="280" r:id="rId13"/>
    <p:sldId id="287" r:id="rId14"/>
    <p:sldId id="288" r:id="rId15"/>
    <p:sldId id="289" r:id="rId16"/>
    <p:sldId id="290" r:id="rId17"/>
    <p:sldId id="292" r:id="rId18"/>
    <p:sldId id="291" r:id="rId19"/>
    <p:sldId id="293" r:id="rId20"/>
    <p:sldId id="294" r:id="rId21"/>
    <p:sldId id="295" r:id="rId22"/>
    <p:sldId id="296" r:id="rId23"/>
    <p:sldId id="308" r:id="rId24"/>
    <p:sldId id="300" r:id="rId25"/>
    <p:sldId id="301" r:id="rId26"/>
    <p:sldId id="298" r:id="rId27"/>
    <p:sldId id="302" r:id="rId28"/>
    <p:sldId id="303" r:id="rId29"/>
    <p:sldId id="310" r:id="rId30"/>
    <p:sldId id="30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B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806199-8819-4AFE-A7D4-D7C00194892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26E352-DC48-488A-AD0D-8ED53261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343139_world_map_4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6843706" cy="1255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923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Урок географии</a:t>
            </a:r>
            <a:br>
              <a:rPr lang="ru-RU" sz="4800" b="1" dirty="0" smtClean="0">
                <a:solidFill>
                  <a:srgbClr val="923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dirty="0" smtClean="0">
                <a:solidFill>
                  <a:srgbClr val="923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 класс</a:t>
            </a:r>
            <a:endParaRPr lang="ru-RU" sz="4800" b="1" dirty="0">
              <a:solidFill>
                <a:srgbClr val="923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64318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Япония 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27quake600_slid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108002" cy="3286148"/>
          </a:xfrm>
          <a:prstGeom prst="rect">
            <a:avLst/>
          </a:prstGeom>
          <a:noFill/>
        </p:spPr>
      </p:pic>
      <p:pic>
        <p:nvPicPr>
          <p:cNvPr id="37891" name="Picture 3" descr="F:\1274331327_img_7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324203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8625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Ежегодно в Японии бывает около 1500 землетрясений различной силы.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typhoon_v_japonii_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7150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25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После подводных землетрясений возникают огромные волны – цунами, достигающие при приближении к берегу высоты 10 м 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5572164" cy="6093684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flipH="1">
            <a:off x="6072198" y="642918"/>
            <a:ext cx="714380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57950" y="114298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Остров Хоккайдо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971375">
            <a:off x="5258234" y="3301309"/>
            <a:ext cx="781144" cy="4573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7950" y="314324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Остров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Хонсю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6248" y="4643446"/>
            <a:ext cx="214314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14876" y="457200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Токио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Большинство  японских макак живет в холодных, покрытых лесами горах на севере Японии. Эти обезьянки нашли потрясающий способ согреться даже в самый лютый мороз. Они просто принимают горячую ванну! В данной местности из-под земли бьют горячие источники, образовывая готовые «ванны» с теплой водой. Греясь в них, МАКАКИ могут оставаться в горах всю зиму.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0001-001-JAponija-Rabotu-vypolnili-Burkova-E.-Andrijanova-K.-10-A-klass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500826" cy="4875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28638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Высочайшая гора Японии – гора Фудзияма высотой 3776 м. Она священна для японцев.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83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193385" cy="2795590"/>
          </a:xfrm>
          <a:prstGeom prst="rect">
            <a:avLst/>
          </a:prstGeom>
          <a:noFill/>
        </p:spPr>
      </p:pic>
      <p:pic>
        <p:nvPicPr>
          <p:cNvPr id="41987" name="Picture 3" descr="F:\Risovye%20poly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00306"/>
            <a:ext cx="5046691" cy="3548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286124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Хозяйственная деятельность жителей острова, да и всей Японии – выращивание риса.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85723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Рисовые поля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23d8acee-604a-40c4-8344-e14ed453774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4523811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42860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Самурай</a:t>
            </a:r>
            <a:r>
              <a:rPr lang="ru-RU" sz="2400" dirty="0" smtClean="0">
                <a:latin typeface="Georgia" pitchFamily="18" charset="0"/>
              </a:rPr>
              <a:t> - означает «слуга», другое слово, означающее самурая, – «</a:t>
            </a:r>
            <a:r>
              <a:rPr lang="ru-RU" sz="2400" dirty="0" err="1" smtClean="0">
                <a:latin typeface="Georgia" pitchFamily="18" charset="0"/>
              </a:rPr>
              <a:t>буси</a:t>
            </a:r>
            <a:r>
              <a:rPr lang="ru-RU" sz="2400" dirty="0" smtClean="0">
                <a:latin typeface="Georgia" pitchFamily="18" charset="0"/>
              </a:rPr>
              <a:t>» – воин.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2056686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Около 500 лет тому назад в Японии армии самураев  охраняли земли местных феодалов.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Каждый самурай имел   право носить 2 меча: большой и малый. Большой для  битвы, малый для совершения харакири.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572164" cy="6093684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1309103" flipH="1">
            <a:off x="5265967" y="5424686"/>
            <a:ext cx="428628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57884" y="5286388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Остров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Сикокку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061464" flipH="1">
            <a:off x="2740559" y="4586741"/>
            <a:ext cx="57128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371475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Остров Кюсю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_a9531ff0e4870aa95eb424d26ac82b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3031465" cy="3084516"/>
          </a:xfrm>
          <a:prstGeom prst="rect">
            <a:avLst/>
          </a:prstGeom>
          <a:noFill/>
        </p:spPr>
      </p:pic>
      <p:pic>
        <p:nvPicPr>
          <p:cNvPr id="43011" name="Picture 3" descr="F:\getimage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363127" cy="3305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1000108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Чайная церемония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(</a:t>
            </a:r>
            <a:r>
              <a:rPr lang="ru-RU" sz="3200" dirty="0" smtClean="0">
                <a:latin typeface="Georgia" pitchFamily="18" charset="0"/>
              </a:rPr>
              <a:t>«</a:t>
            </a:r>
            <a:r>
              <a:rPr lang="ru-RU" sz="3200" dirty="0" err="1" smtClean="0">
                <a:latin typeface="Georgia" pitchFamily="18" charset="0"/>
              </a:rPr>
              <a:t>тя</a:t>
            </a:r>
            <a:r>
              <a:rPr lang="ru-RU" sz="3200" dirty="0" smtClean="0">
                <a:latin typeface="Georgia" pitchFamily="18" charset="0"/>
              </a:rPr>
              <a:t> но </a:t>
            </a:r>
            <a:r>
              <a:rPr lang="ru-RU" sz="3200" dirty="0" err="1" smtClean="0">
                <a:latin typeface="Georgia" pitchFamily="18" charset="0"/>
              </a:rPr>
              <a:t>ю</a:t>
            </a:r>
            <a:r>
              <a:rPr lang="ru-RU" sz="3200" dirty="0" smtClean="0">
                <a:latin typeface="Georgia" pitchFamily="18" charset="0"/>
              </a:rPr>
              <a:t>»)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Все участники церемонии садятся на пол, один из них насыпает в чашку порошок – растертый в пудру зеленый чай, заливает водой и метелочкой взбивает в пену. Обряд происходит в полном молчании. Особое внимание уделяется качеству воды.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5720" y="500042"/>
            <a:ext cx="365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Японцы любят выращивать уменьшенные версии деревьев.</a:t>
            </a:r>
          </a:p>
          <a:p>
            <a:pPr algn="ctr"/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Их </a:t>
            </a:r>
            <a:r>
              <a:rPr lang="ru-RU" sz="2400" b="1" dirty="0">
                <a:latin typeface="Georgia" pitchFamily="18" charset="0"/>
              </a:rPr>
              <a:t>сажают  в  горшки и подрезают так, что эти               </a:t>
            </a:r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« </a:t>
            </a:r>
            <a:r>
              <a:rPr lang="ru-RU" sz="2400" b="1" dirty="0">
                <a:latin typeface="Georgia" pitchFamily="18" charset="0"/>
              </a:rPr>
              <a:t>карликовые»  деревца вырастают только до 60 сантиметров!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  </a:t>
            </a:r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Так называемые  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          </a:t>
            </a:r>
            <a:r>
              <a:rPr lang="ru-RU" sz="2400" b="1" dirty="0" err="1">
                <a:latin typeface="Georgia" pitchFamily="18" charset="0"/>
              </a:rPr>
              <a:t>бансай</a:t>
            </a:r>
            <a:r>
              <a:rPr lang="ru-RU" sz="2400" b="1" dirty="0">
                <a:latin typeface="Georgia" pitchFamily="18" charset="0"/>
              </a:rPr>
              <a:t>!</a:t>
            </a:r>
          </a:p>
        </p:txBody>
      </p:sp>
      <p:pic>
        <p:nvPicPr>
          <p:cNvPr id="3" name="Picture 2" descr="833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11560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урока: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 познакомить учащихся  с историей, географией Японии,  дать   краткую обзорную характеристику Японии.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Познакомить учащихся с государством Япония;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Рассказать о географическом расположении государства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Статистические данные Японии – площадь территории, плотность населения, количество населения , информационная справка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Georgia" pitchFamily="18" charset="0"/>
              </a:rPr>
              <a:t>   Формировать нравственные ценности и эстетическое отношение к культуре японского народа;</a:t>
            </a:r>
            <a:endParaRPr lang="ru-RU" sz="20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Рассказать об интересных фактах  государства –Япония;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корригировать память, внимание, мышление, речь.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Оборудование: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Контурные карты, 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физическая карта,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dirty="0" err="1" smtClean="0">
                <a:latin typeface="Georgia" pitchFamily="18" charset="0"/>
              </a:rPr>
              <a:t>мультимедийная</a:t>
            </a:r>
            <a:r>
              <a:rPr lang="ru-RU" sz="2000" dirty="0" smtClean="0">
                <a:latin typeface="Georgia" pitchFamily="18" charset="0"/>
              </a:rPr>
              <a:t> система ,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 проектор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cap="all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« Икебана – искусство ставить цветы и ветки в сосуды для цветов». 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Picture 8" descr="dsuka11_20071012_1041776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642918"/>
            <a:ext cx="2808287" cy="2519363"/>
          </a:xfrm>
          <a:prstGeom prst="rect">
            <a:avLst/>
          </a:prstGeom>
          <a:noFill/>
          <a:ln/>
        </p:spPr>
      </p:pic>
      <p:pic>
        <p:nvPicPr>
          <p:cNvPr id="4" name="Picture 7" descr="i1_20061103_15996758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6446" y="3643314"/>
            <a:ext cx="2592388" cy="25923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ip_image0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962664" cy="477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Georgia" pitchFamily="18" charset="0"/>
              </a:rPr>
              <a:t>Традицией Японии считается  - национальный театр- КАБУКИ, где все роли исполняют только мужчины.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aku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07-011-Odezhd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500462" cy="5762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302359"/>
            <a:ext cx="52864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Кимоно,</a:t>
            </a:r>
            <a:r>
              <a:rPr lang="ru-RU" sz="2800" dirty="0" smtClean="0">
                <a:latin typeface="Georgia" pitchFamily="18" charset="0"/>
              </a:rPr>
              <a:t> традиционная мужская и женская одежда японцев — </a:t>
            </a:r>
            <a:r>
              <a:rPr lang="ru-RU" sz="2800" dirty="0" err="1" smtClean="0">
                <a:latin typeface="Georgia" pitchFamily="18" charset="0"/>
              </a:rPr>
              <a:t>прямокройный</a:t>
            </a:r>
            <a:r>
              <a:rPr lang="ru-RU" sz="2800" dirty="0" smtClean="0">
                <a:latin typeface="Georgia" pitchFamily="18" charset="0"/>
              </a:rPr>
              <a:t> халат, запахивающийся направо и удерживаемый поясом ("оби"). Широкие рукава ("</a:t>
            </a:r>
            <a:r>
              <a:rPr lang="ru-RU" sz="2800" dirty="0" err="1" smtClean="0">
                <a:latin typeface="Georgia" pitchFamily="18" charset="0"/>
              </a:rPr>
              <a:t>содэ</a:t>
            </a:r>
            <a:r>
              <a:rPr lang="ru-RU" sz="2800" dirty="0" smtClean="0">
                <a:latin typeface="Georgia" pitchFamily="18" charset="0"/>
              </a:rPr>
              <a:t>") внизу мешкообразно провисают. Женские кимоно отличаются очень широким поясом и длинными рукавами, внутренний край которых, как и подмышечная пройма, остаётся незашитым. 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74018590_ieroglif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82550"/>
            <a:ext cx="8877300" cy="6692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00232" y="285728"/>
            <a:ext cx="5614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latin typeface="Georgia" pitchFamily="18" charset="0"/>
              </a:rPr>
              <a:t>Административное деление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785794"/>
            <a:ext cx="8604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dirty="0">
                <a:latin typeface="Georgia" pitchFamily="18" charset="0"/>
              </a:rPr>
              <a:t>Столица Японии</a:t>
            </a:r>
            <a:r>
              <a:rPr lang="ru-RU" sz="2400" dirty="0">
                <a:latin typeface="Georgia" pitchFamily="18" charset="0"/>
              </a:rPr>
              <a:t> – Токио.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 dirty="0">
                <a:latin typeface="Georgia" pitchFamily="18" charset="0"/>
              </a:rPr>
              <a:t>Административное деление</a:t>
            </a:r>
            <a:r>
              <a:rPr lang="ru-RU" sz="2400" dirty="0">
                <a:latin typeface="Georgia" pitchFamily="18" charset="0"/>
              </a:rPr>
              <a:t> государства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latin typeface="Georgia" pitchFamily="18" charset="0"/>
              </a:rPr>
              <a:t> – 9 районов, 47 префектур.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816350" cy="417353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429124" y="2357430"/>
            <a:ext cx="1428750" cy="3822701"/>
            <a:chOff x="4140200" y="2420938"/>
            <a:chExt cx="1428750" cy="3822701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140200" y="2492376"/>
              <a:ext cx="215900" cy="215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429125" y="2420938"/>
              <a:ext cx="1139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dirty="0">
                  <a:latin typeface="Times New Roman" pitchFamily="18" charset="0"/>
                </a:rPr>
                <a:t>Хоккайдо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429125" y="2852738"/>
              <a:ext cx="949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Тохоку 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429125" y="3284538"/>
              <a:ext cx="774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dirty="0">
                  <a:latin typeface="Times New Roman" pitchFamily="18" charset="0"/>
                </a:rPr>
                <a:t>Канто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429125" y="3716338"/>
              <a:ext cx="7350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dirty="0" err="1">
                  <a:latin typeface="Times New Roman" pitchFamily="18" charset="0"/>
                </a:rPr>
                <a:t>Чюбу</a:t>
              </a:r>
              <a:endParaRPr lang="ru-RU" sz="1800" dirty="0">
                <a:latin typeface="Times New Roman" pitchFamily="18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429125" y="4148138"/>
              <a:ext cx="8143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Кинки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429125" y="4579938"/>
              <a:ext cx="8810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Чугоку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429125" y="5011738"/>
              <a:ext cx="987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Шикоку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429125" y="5876926"/>
              <a:ext cx="1016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Окинава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481513" y="5443538"/>
              <a:ext cx="781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>
                  <a:latin typeface="Times New Roman" pitchFamily="18" charset="0"/>
                </a:rPr>
                <a:t>Кюсю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4140200" y="2924176"/>
              <a:ext cx="215900" cy="2159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140200" y="3355976"/>
              <a:ext cx="215900" cy="215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140200" y="4651376"/>
              <a:ext cx="215900" cy="2159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140200" y="5083176"/>
              <a:ext cx="215900" cy="2159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4140200" y="5514976"/>
              <a:ext cx="215900" cy="21590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140200" y="5948363"/>
              <a:ext cx="215900" cy="215900"/>
            </a:xfrm>
            <a:prstGeom prst="rect">
              <a:avLst/>
            </a:prstGeom>
            <a:solidFill>
              <a:srgbClr val="FF7C80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140200" y="3787776"/>
              <a:ext cx="215900" cy="215900"/>
            </a:xfrm>
            <a:prstGeom prst="rect">
              <a:avLst/>
            </a:prstGeom>
            <a:solidFill>
              <a:srgbClr val="65BC56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140200" y="4219576"/>
              <a:ext cx="215900" cy="215900"/>
            </a:xfrm>
            <a:prstGeom prst="rect">
              <a:avLst/>
            </a:prstGeom>
            <a:solidFill>
              <a:srgbClr val="FFCC66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67400" y="2636838"/>
            <a:ext cx="2851150" cy="2673350"/>
            <a:chOff x="5867400" y="2636838"/>
            <a:chExt cx="2851150" cy="2673350"/>
          </a:xfrm>
        </p:grpSpPr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083300" y="2636838"/>
              <a:ext cx="2478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b="1">
                  <a:latin typeface="Times New Roman" pitchFamily="18" charset="0"/>
                </a:rPr>
                <a:t>Урбанизация в 2000 г.</a:t>
              </a:r>
            </a:p>
          </p:txBody>
        </p: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6154740" y="3284538"/>
              <a:ext cx="2444751" cy="1576388"/>
              <a:chOff x="3170" y="1924"/>
              <a:chExt cx="1540" cy="993"/>
            </a:xfrm>
          </p:grpSpPr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3876" y="2365"/>
                <a:ext cx="589" cy="88"/>
              </a:xfrm>
              <a:prstGeom prst="rect">
                <a:avLst/>
              </a:prstGeom>
              <a:solidFill>
                <a:srgbClr val="0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585" cy="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3938" y="2401"/>
                <a:ext cx="147" cy="516"/>
              </a:xfrm>
              <a:custGeom>
                <a:avLst/>
                <a:gdLst/>
                <a:ahLst/>
                <a:cxnLst>
                  <a:cxn ang="0">
                    <a:pos x="731" y="2135"/>
                  </a:cxn>
                  <a:cxn ang="0">
                    <a:pos x="731" y="2576"/>
                  </a:cxn>
                  <a:cxn ang="0">
                    <a:pos x="0" y="441"/>
                  </a:cxn>
                  <a:cxn ang="0">
                    <a:pos x="0" y="0"/>
                  </a:cxn>
                  <a:cxn ang="0">
                    <a:pos x="731" y="2135"/>
                  </a:cxn>
                </a:cxnLst>
                <a:rect l="0" t="0" r="r" b="b"/>
                <a:pathLst>
                  <a:path w="731" h="2576">
                    <a:moveTo>
                      <a:pt x="731" y="2135"/>
                    </a:moveTo>
                    <a:lnTo>
                      <a:pt x="731" y="2576"/>
                    </a:lnTo>
                    <a:lnTo>
                      <a:pt x="0" y="441"/>
                    </a:lnTo>
                    <a:lnTo>
                      <a:pt x="0" y="0"/>
                    </a:lnTo>
                    <a:lnTo>
                      <a:pt x="731" y="2135"/>
                    </a:lnTo>
                    <a:close/>
                  </a:path>
                </a:pathLst>
              </a:custGeom>
              <a:solidFill>
                <a:srgbClr val="3F3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3938" y="2401"/>
                <a:ext cx="147" cy="516"/>
              </a:xfrm>
              <a:custGeom>
                <a:avLst/>
                <a:gdLst/>
                <a:ahLst/>
                <a:cxnLst>
                  <a:cxn ang="0">
                    <a:pos x="731" y="2135"/>
                  </a:cxn>
                  <a:cxn ang="0">
                    <a:pos x="731" y="2576"/>
                  </a:cxn>
                  <a:cxn ang="0">
                    <a:pos x="0" y="441"/>
                  </a:cxn>
                  <a:cxn ang="0">
                    <a:pos x="0" y="0"/>
                  </a:cxn>
                  <a:cxn ang="0">
                    <a:pos x="731" y="2135"/>
                  </a:cxn>
                </a:cxnLst>
                <a:rect l="0" t="0" r="r" b="b"/>
                <a:pathLst>
                  <a:path w="731" h="2576">
                    <a:moveTo>
                      <a:pt x="731" y="2135"/>
                    </a:moveTo>
                    <a:lnTo>
                      <a:pt x="731" y="2576"/>
                    </a:lnTo>
                    <a:lnTo>
                      <a:pt x="0" y="441"/>
                    </a:lnTo>
                    <a:lnTo>
                      <a:pt x="0" y="0"/>
                    </a:lnTo>
                    <a:lnTo>
                      <a:pt x="731" y="213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4089" y="2401"/>
                <a:ext cx="438" cy="515"/>
              </a:xfrm>
              <a:custGeom>
                <a:avLst/>
                <a:gdLst/>
                <a:ahLst/>
                <a:cxnLst>
                  <a:cxn ang="0">
                    <a:pos x="0" y="2132"/>
                  </a:cxn>
                  <a:cxn ang="0">
                    <a:pos x="232" y="2078"/>
                  </a:cxn>
                  <a:cxn ang="0">
                    <a:pos x="456" y="2011"/>
                  </a:cxn>
                  <a:cxn ang="0">
                    <a:pos x="671" y="1930"/>
                  </a:cxn>
                  <a:cxn ang="0">
                    <a:pos x="873" y="1837"/>
                  </a:cxn>
                  <a:cxn ang="0">
                    <a:pos x="1066" y="1732"/>
                  </a:cxn>
                  <a:cxn ang="0">
                    <a:pos x="1246" y="1616"/>
                  </a:cxn>
                  <a:cxn ang="0">
                    <a:pos x="1414" y="1490"/>
                  </a:cxn>
                  <a:cxn ang="0">
                    <a:pos x="1567" y="1356"/>
                  </a:cxn>
                  <a:cxn ang="0">
                    <a:pos x="1706" y="1210"/>
                  </a:cxn>
                  <a:cxn ang="0">
                    <a:pos x="1829" y="1057"/>
                  </a:cxn>
                  <a:cxn ang="0">
                    <a:pos x="1936" y="896"/>
                  </a:cxn>
                  <a:cxn ang="0">
                    <a:pos x="2024" y="729"/>
                  </a:cxn>
                  <a:cxn ang="0">
                    <a:pos x="2096" y="554"/>
                  </a:cxn>
                  <a:cxn ang="0">
                    <a:pos x="2147" y="374"/>
                  </a:cxn>
                  <a:cxn ang="0">
                    <a:pos x="2179" y="189"/>
                  </a:cxn>
                  <a:cxn ang="0">
                    <a:pos x="2190" y="0"/>
                  </a:cxn>
                  <a:cxn ang="0">
                    <a:pos x="2190" y="441"/>
                  </a:cxn>
                  <a:cxn ang="0">
                    <a:pos x="2179" y="630"/>
                  </a:cxn>
                  <a:cxn ang="0">
                    <a:pos x="2147" y="815"/>
                  </a:cxn>
                  <a:cxn ang="0">
                    <a:pos x="2096" y="995"/>
                  </a:cxn>
                  <a:cxn ang="0">
                    <a:pos x="2024" y="1170"/>
                  </a:cxn>
                  <a:cxn ang="0">
                    <a:pos x="1936" y="1337"/>
                  </a:cxn>
                  <a:cxn ang="0">
                    <a:pos x="1829" y="1498"/>
                  </a:cxn>
                  <a:cxn ang="0">
                    <a:pos x="1706" y="1651"/>
                  </a:cxn>
                  <a:cxn ang="0">
                    <a:pos x="1567" y="1796"/>
                  </a:cxn>
                  <a:cxn ang="0">
                    <a:pos x="1414" y="1931"/>
                  </a:cxn>
                  <a:cxn ang="0">
                    <a:pos x="1246" y="2057"/>
                  </a:cxn>
                  <a:cxn ang="0">
                    <a:pos x="1066" y="2173"/>
                  </a:cxn>
                  <a:cxn ang="0">
                    <a:pos x="873" y="2278"/>
                  </a:cxn>
                  <a:cxn ang="0">
                    <a:pos x="671" y="2371"/>
                  </a:cxn>
                  <a:cxn ang="0">
                    <a:pos x="456" y="2452"/>
                  </a:cxn>
                  <a:cxn ang="0">
                    <a:pos x="232" y="2519"/>
                  </a:cxn>
                  <a:cxn ang="0">
                    <a:pos x="0" y="2573"/>
                  </a:cxn>
                  <a:cxn ang="0">
                    <a:pos x="0" y="2132"/>
                  </a:cxn>
                </a:cxnLst>
                <a:rect l="0" t="0" r="r" b="b"/>
                <a:pathLst>
                  <a:path w="2190" h="2573">
                    <a:moveTo>
                      <a:pt x="0" y="2132"/>
                    </a:moveTo>
                    <a:lnTo>
                      <a:pt x="232" y="2078"/>
                    </a:lnTo>
                    <a:lnTo>
                      <a:pt x="456" y="2011"/>
                    </a:lnTo>
                    <a:lnTo>
                      <a:pt x="671" y="1930"/>
                    </a:lnTo>
                    <a:lnTo>
                      <a:pt x="873" y="1837"/>
                    </a:lnTo>
                    <a:lnTo>
                      <a:pt x="1066" y="1732"/>
                    </a:lnTo>
                    <a:lnTo>
                      <a:pt x="1246" y="1616"/>
                    </a:lnTo>
                    <a:lnTo>
                      <a:pt x="1414" y="1490"/>
                    </a:lnTo>
                    <a:lnTo>
                      <a:pt x="1567" y="1356"/>
                    </a:lnTo>
                    <a:lnTo>
                      <a:pt x="1706" y="1210"/>
                    </a:lnTo>
                    <a:lnTo>
                      <a:pt x="1829" y="1057"/>
                    </a:lnTo>
                    <a:lnTo>
                      <a:pt x="1936" y="896"/>
                    </a:lnTo>
                    <a:lnTo>
                      <a:pt x="2024" y="729"/>
                    </a:lnTo>
                    <a:lnTo>
                      <a:pt x="2096" y="554"/>
                    </a:lnTo>
                    <a:lnTo>
                      <a:pt x="2147" y="374"/>
                    </a:lnTo>
                    <a:lnTo>
                      <a:pt x="2179" y="189"/>
                    </a:lnTo>
                    <a:lnTo>
                      <a:pt x="2190" y="0"/>
                    </a:lnTo>
                    <a:lnTo>
                      <a:pt x="2190" y="441"/>
                    </a:lnTo>
                    <a:lnTo>
                      <a:pt x="2179" y="630"/>
                    </a:lnTo>
                    <a:lnTo>
                      <a:pt x="2147" y="815"/>
                    </a:lnTo>
                    <a:lnTo>
                      <a:pt x="2096" y="995"/>
                    </a:lnTo>
                    <a:lnTo>
                      <a:pt x="2024" y="1170"/>
                    </a:lnTo>
                    <a:lnTo>
                      <a:pt x="1936" y="1337"/>
                    </a:lnTo>
                    <a:lnTo>
                      <a:pt x="1829" y="1498"/>
                    </a:lnTo>
                    <a:lnTo>
                      <a:pt x="1706" y="1651"/>
                    </a:lnTo>
                    <a:lnTo>
                      <a:pt x="1567" y="1796"/>
                    </a:lnTo>
                    <a:lnTo>
                      <a:pt x="1414" y="1931"/>
                    </a:lnTo>
                    <a:lnTo>
                      <a:pt x="1246" y="2057"/>
                    </a:lnTo>
                    <a:lnTo>
                      <a:pt x="1066" y="2173"/>
                    </a:lnTo>
                    <a:lnTo>
                      <a:pt x="873" y="2278"/>
                    </a:lnTo>
                    <a:lnTo>
                      <a:pt x="671" y="2371"/>
                    </a:lnTo>
                    <a:lnTo>
                      <a:pt x="456" y="2452"/>
                    </a:lnTo>
                    <a:lnTo>
                      <a:pt x="232" y="2519"/>
                    </a:lnTo>
                    <a:lnTo>
                      <a:pt x="0" y="2573"/>
                    </a:lnTo>
                    <a:lnTo>
                      <a:pt x="0" y="2132"/>
                    </a:lnTo>
                    <a:close/>
                  </a:path>
                </a:pathLst>
              </a:custGeom>
              <a:solidFill>
                <a:srgbClr val="3F3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4089" y="2401"/>
                <a:ext cx="438" cy="515"/>
              </a:xfrm>
              <a:custGeom>
                <a:avLst/>
                <a:gdLst/>
                <a:ahLst/>
                <a:cxnLst>
                  <a:cxn ang="0">
                    <a:pos x="0" y="2132"/>
                  </a:cxn>
                  <a:cxn ang="0">
                    <a:pos x="232" y="2078"/>
                  </a:cxn>
                  <a:cxn ang="0">
                    <a:pos x="456" y="2011"/>
                  </a:cxn>
                  <a:cxn ang="0">
                    <a:pos x="671" y="1930"/>
                  </a:cxn>
                  <a:cxn ang="0">
                    <a:pos x="873" y="1837"/>
                  </a:cxn>
                  <a:cxn ang="0">
                    <a:pos x="1066" y="1732"/>
                  </a:cxn>
                  <a:cxn ang="0">
                    <a:pos x="1246" y="1616"/>
                  </a:cxn>
                  <a:cxn ang="0">
                    <a:pos x="1414" y="1490"/>
                  </a:cxn>
                  <a:cxn ang="0">
                    <a:pos x="1567" y="1356"/>
                  </a:cxn>
                  <a:cxn ang="0">
                    <a:pos x="1706" y="1210"/>
                  </a:cxn>
                  <a:cxn ang="0">
                    <a:pos x="1829" y="1057"/>
                  </a:cxn>
                  <a:cxn ang="0">
                    <a:pos x="1936" y="896"/>
                  </a:cxn>
                  <a:cxn ang="0">
                    <a:pos x="2024" y="729"/>
                  </a:cxn>
                  <a:cxn ang="0">
                    <a:pos x="2096" y="554"/>
                  </a:cxn>
                  <a:cxn ang="0">
                    <a:pos x="2147" y="374"/>
                  </a:cxn>
                  <a:cxn ang="0">
                    <a:pos x="2179" y="189"/>
                  </a:cxn>
                  <a:cxn ang="0">
                    <a:pos x="2190" y="0"/>
                  </a:cxn>
                  <a:cxn ang="0">
                    <a:pos x="2190" y="441"/>
                  </a:cxn>
                  <a:cxn ang="0">
                    <a:pos x="2179" y="630"/>
                  </a:cxn>
                  <a:cxn ang="0">
                    <a:pos x="2147" y="815"/>
                  </a:cxn>
                  <a:cxn ang="0">
                    <a:pos x="2096" y="995"/>
                  </a:cxn>
                  <a:cxn ang="0">
                    <a:pos x="2024" y="1170"/>
                  </a:cxn>
                  <a:cxn ang="0">
                    <a:pos x="1936" y="1337"/>
                  </a:cxn>
                  <a:cxn ang="0">
                    <a:pos x="1829" y="1498"/>
                  </a:cxn>
                  <a:cxn ang="0">
                    <a:pos x="1706" y="1651"/>
                  </a:cxn>
                  <a:cxn ang="0">
                    <a:pos x="1567" y="1796"/>
                  </a:cxn>
                  <a:cxn ang="0">
                    <a:pos x="1414" y="1931"/>
                  </a:cxn>
                  <a:cxn ang="0">
                    <a:pos x="1246" y="2057"/>
                  </a:cxn>
                  <a:cxn ang="0">
                    <a:pos x="1066" y="2173"/>
                  </a:cxn>
                  <a:cxn ang="0">
                    <a:pos x="873" y="2278"/>
                  </a:cxn>
                  <a:cxn ang="0">
                    <a:pos x="671" y="2371"/>
                  </a:cxn>
                  <a:cxn ang="0">
                    <a:pos x="456" y="2452"/>
                  </a:cxn>
                  <a:cxn ang="0">
                    <a:pos x="232" y="2519"/>
                  </a:cxn>
                  <a:cxn ang="0">
                    <a:pos x="0" y="2573"/>
                  </a:cxn>
                  <a:cxn ang="0">
                    <a:pos x="0" y="2132"/>
                  </a:cxn>
                </a:cxnLst>
                <a:rect l="0" t="0" r="r" b="b"/>
                <a:pathLst>
                  <a:path w="2190" h="2573">
                    <a:moveTo>
                      <a:pt x="0" y="2132"/>
                    </a:moveTo>
                    <a:lnTo>
                      <a:pt x="232" y="2078"/>
                    </a:lnTo>
                    <a:lnTo>
                      <a:pt x="456" y="2011"/>
                    </a:lnTo>
                    <a:lnTo>
                      <a:pt x="671" y="1930"/>
                    </a:lnTo>
                    <a:lnTo>
                      <a:pt x="873" y="1837"/>
                    </a:lnTo>
                    <a:lnTo>
                      <a:pt x="1066" y="1732"/>
                    </a:lnTo>
                    <a:lnTo>
                      <a:pt x="1246" y="1616"/>
                    </a:lnTo>
                    <a:lnTo>
                      <a:pt x="1414" y="1490"/>
                    </a:lnTo>
                    <a:lnTo>
                      <a:pt x="1567" y="1356"/>
                    </a:lnTo>
                    <a:lnTo>
                      <a:pt x="1706" y="1210"/>
                    </a:lnTo>
                    <a:lnTo>
                      <a:pt x="1829" y="1057"/>
                    </a:lnTo>
                    <a:lnTo>
                      <a:pt x="1936" y="896"/>
                    </a:lnTo>
                    <a:lnTo>
                      <a:pt x="2024" y="729"/>
                    </a:lnTo>
                    <a:lnTo>
                      <a:pt x="2096" y="554"/>
                    </a:lnTo>
                    <a:lnTo>
                      <a:pt x="2147" y="374"/>
                    </a:lnTo>
                    <a:lnTo>
                      <a:pt x="2179" y="189"/>
                    </a:lnTo>
                    <a:lnTo>
                      <a:pt x="2190" y="0"/>
                    </a:lnTo>
                    <a:lnTo>
                      <a:pt x="2190" y="441"/>
                    </a:lnTo>
                    <a:lnTo>
                      <a:pt x="2179" y="630"/>
                    </a:lnTo>
                    <a:lnTo>
                      <a:pt x="2147" y="815"/>
                    </a:lnTo>
                    <a:lnTo>
                      <a:pt x="2096" y="995"/>
                    </a:lnTo>
                    <a:lnTo>
                      <a:pt x="2024" y="1170"/>
                    </a:lnTo>
                    <a:lnTo>
                      <a:pt x="1936" y="1337"/>
                    </a:lnTo>
                    <a:lnTo>
                      <a:pt x="1829" y="1498"/>
                    </a:lnTo>
                    <a:lnTo>
                      <a:pt x="1706" y="1651"/>
                    </a:lnTo>
                    <a:lnTo>
                      <a:pt x="1567" y="1796"/>
                    </a:lnTo>
                    <a:lnTo>
                      <a:pt x="1414" y="1931"/>
                    </a:lnTo>
                    <a:lnTo>
                      <a:pt x="1246" y="2057"/>
                    </a:lnTo>
                    <a:lnTo>
                      <a:pt x="1066" y="2173"/>
                    </a:lnTo>
                    <a:lnTo>
                      <a:pt x="873" y="2278"/>
                    </a:lnTo>
                    <a:lnTo>
                      <a:pt x="671" y="2371"/>
                    </a:lnTo>
                    <a:lnTo>
                      <a:pt x="456" y="2452"/>
                    </a:lnTo>
                    <a:lnTo>
                      <a:pt x="232" y="2519"/>
                    </a:lnTo>
                    <a:lnTo>
                      <a:pt x="0" y="2573"/>
                    </a:lnTo>
                    <a:lnTo>
                      <a:pt x="0" y="21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3288" y="2365"/>
                <a:ext cx="739" cy="529"/>
              </a:xfrm>
              <a:custGeom>
                <a:avLst/>
                <a:gdLst/>
                <a:ahLst/>
                <a:cxnLst>
                  <a:cxn ang="0">
                    <a:pos x="3693" y="2132"/>
                  </a:cxn>
                  <a:cxn ang="0">
                    <a:pos x="3510" y="2162"/>
                  </a:cxn>
                  <a:cxn ang="0">
                    <a:pos x="3324" y="2185"/>
                  </a:cxn>
                  <a:cxn ang="0">
                    <a:pos x="3134" y="2199"/>
                  </a:cxn>
                  <a:cxn ang="0">
                    <a:pos x="2941" y="2204"/>
                  </a:cxn>
                  <a:cxn ang="0">
                    <a:pos x="2640" y="2192"/>
                  </a:cxn>
                  <a:cxn ang="0">
                    <a:pos x="2348" y="2159"/>
                  </a:cxn>
                  <a:cxn ang="0">
                    <a:pos x="2066" y="2105"/>
                  </a:cxn>
                  <a:cxn ang="0">
                    <a:pos x="1796" y="2031"/>
                  </a:cxn>
                  <a:cxn ang="0">
                    <a:pos x="1539" y="1938"/>
                  </a:cxn>
                  <a:cxn ang="0">
                    <a:pos x="1296" y="1827"/>
                  </a:cxn>
                  <a:cxn ang="0">
                    <a:pos x="1069" y="1700"/>
                  </a:cxn>
                  <a:cxn ang="0">
                    <a:pos x="861" y="1558"/>
                  </a:cxn>
                  <a:cxn ang="0">
                    <a:pos x="671" y="1402"/>
                  </a:cxn>
                  <a:cxn ang="0">
                    <a:pos x="501" y="1232"/>
                  </a:cxn>
                  <a:cxn ang="0">
                    <a:pos x="355" y="1050"/>
                  </a:cxn>
                  <a:cxn ang="0">
                    <a:pos x="230" y="858"/>
                  </a:cxn>
                  <a:cxn ang="0">
                    <a:pos x="131" y="655"/>
                  </a:cxn>
                  <a:cxn ang="0">
                    <a:pos x="59" y="443"/>
                  </a:cxn>
                  <a:cxn ang="0">
                    <a:pos x="15" y="224"/>
                  </a:cxn>
                  <a:cxn ang="0">
                    <a:pos x="0" y="0"/>
                  </a:cxn>
                  <a:cxn ang="0">
                    <a:pos x="0" y="440"/>
                  </a:cxn>
                  <a:cxn ang="0">
                    <a:pos x="15" y="665"/>
                  </a:cxn>
                  <a:cxn ang="0">
                    <a:pos x="59" y="884"/>
                  </a:cxn>
                  <a:cxn ang="0">
                    <a:pos x="131" y="1096"/>
                  </a:cxn>
                  <a:cxn ang="0">
                    <a:pos x="230" y="1299"/>
                  </a:cxn>
                  <a:cxn ang="0">
                    <a:pos x="355" y="1491"/>
                  </a:cxn>
                  <a:cxn ang="0">
                    <a:pos x="501" y="1673"/>
                  </a:cxn>
                  <a:cxn ang="0">
                    <a:pos x="671" y="1843"/>
                  </a:cxn>
                  <a:cxn ang="0">
                    <a:pos x="861" y="1999"/>
                  </a:cxn>
                  <a:cxn ang="0">
                    <a:pos x="1069" y="2141"/>
                  </a:cxn>
                  <a:cxn ang="0">
                    <a:pos x="1296" y="2268"/>
                  </a:cxn>
                  <a:cxn ang="0">
                    <a:pos x="1539" y="2379"/>
                  </a:cxn>
                  <a:cxn ang="0">
                    <a:pos x="1796" y="2472"/>
                  </a:cxn>
                  <a:cxn ang="0">
                    <a:pos x="2066" y="2546"/>
                  </a:cxn>
                  <a:cxn ang="0">
                    <a:pos x="2348" y="2600"/>
                  </a:cxn>
                  <a:cxn ang="0">
                    <a:pos x="2640" y="2633"/>
                  </a:cxn>
                  <a:cxn ang="0">
                    <a:pos x="2941" y="2645"/>
                  </a:cxn>
                  <a:cxn ang="0">
                    <a:pos x="3134" y="2640"/>
                  </a:cxn>
                  <a:cxn ang="0">
                    <a:pos x="3324" y="2626"/>
                  </a:cxn>
                  <a:cxn ang="0">
                    <a:pos x="3510" y="2603"/>
                  </a:cxn>
                  <a:cxn ang="0">
                    <a:pos x="3693" y="2573"/>
                  </a:cxn>
                  <a:cxn ang="0">
                    <a:pos x="3693" y="2132"/>
                  </a:cxn>
                </a:cxnLst>
                <a:rect l="0" t="0" r="r" b="b"/>
                <a:pathLst>
                  <a:path w="3693" h="2645">
                    <a:moveTo>
                      <a:pt x="3693" y="2132"/>
                    </a:moveTo>
                    <a:lnTo>
                      <a:pt x="3510" y="2162"/>
                    </a:lnTo>
                    <a:lnTo>
                      <a:pt x="3324" y="2185"/>
                    </a:lnTo>
                    <a:lnTo>
                      <a:pt x="3134" y="2199"/>
                    </a:lnTo>
                    <a:lnTo>
                      <a:pt x="2941" y="2204"/>
                    </a:lnTo>
                    <a:lnTo>
                      <a:pt x="2640" y="2192"/>
                    </a:lnTo>
                    <a:lnTo>
                      <a:pt x="2348" y="2159"/>
                    </a:lnTo>
                    <a:lnTo>
                      <a:pt x="2066" y="2105"/>
                    </a:lnTo>
                    <a:lnTo>
                      <a:pt x="1796" y="2031"/>
                    </a:lnTo>
                    <a:lnTo>
                      <a:pt x="1539" y="1938"/>
                    </a:lnTo>
                    <a:lnTo>
                      <a:pt x="1296" y="1827"/>
                    </a:lnTo>
                    <a:lnTo>
                      <a:pt x="1069" y="1700"/>
                    </a:lnTo>
                    <a:lnTo>
                      <a:pt x="861" y="1558"/>
                    </a:lnTo>
                    <a:lnTo>
                      <a:pt x="671" y="1402"/>
                    </a:lnTo>
                    <a:lnTo>
                      <a:pt x="501" y="1232"/>
                    </a:lnTo>
                    <a:lnTo>
                      <a:pt x="355" y="1050"/>
                    </a:lnTo>
                    <a:lnTo>
                      <a:pt x="230" y="858"/>
                    </a:lnTo>
                    <a:lnTo>
                      <a:pt x="131" y="655"/>
                    </a:lnTo>
                    <a:lnTo>
                      <a:pt x="59" y="443"/>
                    </a:lnTo>
                    <a:lnTo>
                      <a:pt x="15" y="224"/>
                    </a:lnTo>
                    <a:lnTo>
                      <a:pt x="0" y="0"/>
                    </a:lnTo>
                    <a:lnTo>
                      <a:pt x="0" y="440"/>
                    </a:lnTo>
                    <a:lnTo>
                      <a:pt x="15" y="665"/>
                    </a:lnTo>
                    <a:lnTo>
                      <a:pt x="59" y="884"/>
                    </a:lnTo>
                    <a:lnTo>
                      <a:pt x="131" y="1096"/>
                    </a:lnTo>
                    <a:lnTo>
                      <a:pt x="230" y="1299"/>
                    </a:lnTo>
                    <a:lnTo>
                      <a:pt x="355" y="1491"/>
                    </a:lnTo>
                    <a:lnTo>
                      <a:pt x="501" y="1673"/>
                    </a:lnTo>
                    <a:lnTo>
                      <a:pt x="671" y="1843"/>
                    </a:lnTo>
                    <a:lnTo>
                      <a:pt x="861" y="1999"/>
                    </a:lnTo>
                    <a:lnTo>
                      <a:pt x="1069" y="2141"/>
                    </a:lnTo>
                    <a:lnTo>
                      <a:pt x="1296" y="2268"/>
                    </a:lnTo>
                    <a:lnTo>
                      <a:pt x="1539" y="2379"/>
                    </a:lnTo>
                    <a:lnTo>
                      <a:pt x="1796" y="2472"/>
                    </a:lnTo>
                    <a:lnTo>
                      <a:pt x="2066" y="2546"/>
                    </a:lnTo>
                    <a:lnTo>
                      <a:pt x="2348" y="2600"/>
                    </a:lnTo>
                    <a:lnTo>
                      <a:pt x="2640" y="2633"/>
                    </a:lnTo>
                    <a:lnTo>
                      <a:pt x="2941" y="2645"/>
                    </a:lnTo>
                    <a:lnTo>
                      <a:pt x="3134" y="2640"/>
                    </a:lnTo>
                    <a:lnTo>
                      <a:pt x="3324" y="2626"/>
                    </a:lnTo>
                    <a:lnTo>
                      <a:pt x="3510" y="2603"/>
                    </a:lnTo>
                    <a:lnTo>
                      <a:pt x="3693" y="2573"/>
                    </a:lnTo>
                    <a:lnTo>
                      <a:pt x="3693" y="2132"/>
                    </a:lnTo>
                    <a:close/>
                  </a:path>
                </a:pathLst>
              </a:custGeom>
              <a:solidFill>
                <a:srgbClr val="0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3288" y="2365"/>
                <a:ext cx="739" cy="529"/>
              </a:xfrm>
              <a:custGeom>
                <a:avLst/>
                <a:gdLst/>
                <a:ahLst/>
                <a:cxnLst>
                  <a:cxn ang="0">
                    <a:pos x="3693" y="2132"/>
                  </a:cxn>
                  <a:cxn ang="0">
                    <a:pos x="3510" y="2162"/>
                  </a:cxn>
                  <a:cxn ang="0">
                    <a:pos x="3324" y="2185"/>
                  </a:cxn>
                  <a:cxn ang="0">
                    <a:pos x="3134" y="2199"/>
                  </a:cxn>
                  <a:cxn ang="0">
                    <a:pos x="2941" y="2204"/>
                  </a:cxn>
                  <a:cxn ang="0">
                    <a:pos x="2640" y="2192"/>
                  </a:cxn>
                  <a:cxn ang="0">
                    <a:pos x="2348" y="2159"/>
                  </a:cxn>
                  <a:cxn ang="0">
                    <a:pos x="2066" y="2105"/>
                  </a:cxn>
                  <a:cxn ang="0">
                    <a:pos x="1796" y="2031"/>
                  </a:cxn>
                  <a:cxn ang="0">
                    <a:pos x="1539" y="1938"/>
                  </a:cxn>
                  <a:cxn ang="0">
                    <a:pos x="1296" y="1827"/>
                  </a:cxn>
                  <a:cxn ang="0">
                    <a:pos x="1069" y="1700"/>
                  </a:cxn>
                  <a:cxn ang="0">
                    <a:pos x="861" y="1558"/>
                  </a:cxn>
                  <a:cxn ang="0">
                    <a:pos x="671" y="1402"/>
                  </a:cxn>
                  <a:cxn ang="0">
                    <a:pos x="501" y="1232"/>
                  </a:cxn>
                  <a:cxn ang="0">
                    <a:pos x="355" y="1050"/>
                  </a:cxn>
                  <a:cxn ang="0">
                    <a:pos x="230" y="858"/>
                  </a:cxn>
                  <a:cxn ang="0">
                    <a:pos x="131" y="655"/>
                  </a:cxn>
                  <a:cxn ang="0">
                    <a:pos x="59" y="443"/>
                  </a:cxn>
                  <a:cxn ang="0">
                    <a:pos x="15" y="224"/>
                  </a:cxn>
                  <a:cxn ang="0">
                    <a:pos x="0" y="0"/>
                  </a:cxn>
                  <a:cxn ang="0">
                    <a:pos x="0" y="440"/>
                  </a:cxn>
                  <a:cxn ang="0">
                    <a:pos x="15" y="665"/>
                  </a:cxn>
                  <a:cxn ang="0">
                    <a:pos x="59" y="884"/>
                  </a:cxn>
                  <a:cxn ang="0">
                    <a:pos x="131" y="1096"/>
                  </a:cxn>
                  <a:cxn ang="0">
                    <a:pos x="230" y="1299"/>
                  </a:cxn>
                  <a:cxn ang="0">
                    <a:pos x="355" y="1491"/>
                  </a:cxn>
                  <a:cxn ang="0">
                    <a:pos x="501" y="1673"/>
                  </a:cxn>
                  <a:cxn ang="0">
                    <a:pos x="671" y="1843"/>
                  </a:cxn>
                  <a:cxn ang="0">
                    <a:pos x="861" y="1999"/>
                  </a:cxn>
                  <a:cxn ang="0">
                    <a:pos x="1069" y="2141"/>
                  </a:cxn>
                  <a:cxn ang="0">
                    <a:pos x="1296" y="2268"/>
                  </a:cxn>
                  <a:cxn ang="0">
                    <a:pos x="1539" y="2379"/>
                  </a:cxn>
                  <a:cxn ang="0">
                    <a:pos x="1796" y="2472"/>
                  </a:cxn>
                  <a:cxn ang="0">
                    <a:pos x="2066" y="2546"/>
                  </a:cxn>
                  <a:cxn ang="0">
                    <a:pos x="2348" y="2600"/>
                  </a:cxn>
                  <a:cxn ang="0">
                    <a:pos x="2640" y="2633"/>
                  </a:cxn>
                  <a:cxn ang="0">
                    <a:pos x="2941" y="2645"/>
                  </a:cxn>
                  <a:cxn ang="0">
                    <a:pos x="3134" y="2640"/>
                  </a:cxn>
                  <a:cxn ang="0">
                    <a:pos x="3324" y="2626"/>
                  </a:cxn>
                  <a:cxn ang="0">
                    <a:pos x="3510" y="2603"/>
                  </a:cxn>
                  <a:cxn ang="0">
                    <a:pos x="3693" y="2573"/>
                  </a:cxn>
                  <a:cxn ang="0">
                    <a:pos x="3693" y="2132"/>
                  </a:cxn>
                </a:cxnLst>
                <a:rect l="0" t="0" r="r" b="b"/>
                <a:pathLst>
                  <a:path w="3693" h="2645">
                    <a:moveTo>
                      <a:pt x="3693" y="2132"/>
                    </a:moveTo>
                    <a:lnTo>
                      <a:pt x="3510" y="2162"/>
                    </a:lnTo>
                    <a:lnTo>
                      <a:pt x="3324" y="2185"/>
                    </a:lnTo>
                    <a:lnTo>
                      <a:pt x="3134" y="2199"/>
                    </a:lnTo>
                    <a:lnTo>
                      <a:pt x="2941" y="2204"/>
                    </a:lnTo>
                    <a:lnTo>
                      <a:pt x="2640" y="2192"/>
                    </a:lnTo>
                    <a:lnTo>
                      <a:pt x="2348" y="2159"/>
                    </a:lnTo>
                    <a:lnTo>
                      <a:pt x="2066" y="2105"/>
                    </a:lnTo>
                    <a:lnTo>
                      <a:pt x="1796" y="2031"/>
                    </a:lnTo>
                    <a:lnTo>
                      <a:pt x="1539" y="1938"/>
                    </a:lnTo>
                    <a:lnTo>
                      <a:pt x="1296" y="1827"/>
                    </a:lnTo>
                    <a:lnTo>
                      <a:pt x="1069" y="1700"/>
                    </a:lnTo>
                    <a:lnTo>
                      <a:pt x="861" y="1558"/>
                    </a:lnTo>
                    <a:lnTo>
                      <a:pt x="671" y="1402"/>
                    </a:lnTo>
                    <a:lnTo>
                      <a:pt x="501" y="1232"/>
                    </a:lnTo>
                    <a:lnTo>
                      <a:pt x="355" y="1050"/>
                    </a:lnTo>
                    <a:lnTo>
                      <a:pt x="230" y="858"/>
                    </a:lnTo>
                    <a:lnTo>
                      <a:pt x="131" y="655"/>
                    </a:lnTo>
                    <a:lnTo>
                      <a:pt x="59" y="443"/>
                    </a:lnTo>
                    <a:lnTo>
                      <a:pt x="15" y="224"/>
                    </a:lnTo>
                    <a:lnTo>
                      <a:pt x="0" y="0"/>
                    </a:lnTo>
                    <a:lnTo>
                      <a:pt x="0" y="440"/>
                    </a:lnTo>
                    <a:lnTo>
                      <a:pt x="15" y="665"/>
                    </a:lnTo>
                    <a:lnTo>
                      <a:pt x="59" y="884"/>
                    </a:lnTo>
                    <a:lnTo>
                      <a:pt x="131" y="1096"/>
                    </a:lnTo>
                    <a:lnTo>
                      <a:pt x="230" y="1299"/>
                    </a:lnTo>
                    <a:lnTo>
                      <a:pt x="355" y="1491"/>
                    </a:lnTo>
                    <a:lnTo>
                      <a:pt x="501" y="1673"/>
                    </a:lnTo>
                    <a:lnTo>
                      <a:pt x="671" y="1843"/>
                    </a:lnTo>
                    <a:lnTo>
                      <a:pt x="861" y="1999"/>
                    </a:lnTo>
                    <a:lnTo>
                      <a:pt x="1069" y="2141"/>
                    </a:lnTo>
                    <a:lnTo>
                      <a:pt x="1296" y="2268"/>
                    </a:lnTo>
                    <a:lnTo>
                      <a:pt x="1539" y="2379"/>
                    </a:lnTo>
                    <a:lnTo>
                      <a:pt x="1796" y="2472"/>
                    </a:lnTo>
                    <a:lnTo>
                      <a:pt x="2066" y="2546"/>
                    </a:lnTo>
                    <a:lnTo>
                      <a:pt x="2348" y="2600"/>
                    </a:lnTo>
                    <a:lnTo>
                      <a:pt x="2640" y="2633"/>
                    </a:lnTo>
                    <a:lnTo>
                      <a:pt x="2941" y="2645"/>
                    </a:lnTo>
                    <a:lnTo>
                      <a:pt x="3134" y="2640"/>
                    </a:lnTo>
                    <a:lnTo>
                      <a:pt x="3324" y="2626"/>
                    </a:lnTo>
                    <a:lnTo>
                      <a:pt x="3510" y="2603"/>
                    </a:lnTo>
                    <a:lnTo>
                      <a:pt x="3693" y="2573"/>
                    </a:lnTo>
                    <a:lnTo>
                      <a:pt x="3693" y="21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3288" y="1924"/>
                <a:ext cx="1177" cy="882"/>
              </a:xfrm>
              <a:custGeom>
                <a:avLst/>
                <a:gdLst/>
                <a:ahLst/>
                <a:cxnLst>
                  <a:cxn ang="0">
                    <a:pos x="5882" y="2205"/>
                  </a:cxn>
                  <a:cxn ang="0">
                    <a:pos x="5866" y="1979"/>
                  </a:cxn>
                  <a:cxn ang="0">
                    <a:pos x="5822" y="1760"/>
                  </a:cxn>
                  <a:cxn ang="0">
                    <a:pos x="5750" y="1548"/>
                  </a:cxn>
                  <a:cxn ang="0">
                    <a:pos x="5651" y="1346"/>
                  </a:cxn>
                  <a:cxn ang="0">
                    <a:pos x="5526" y="1153"/>
                  </a:cxn>
                  <a:cxn ang="0">
                    <a:pos x="5380" y="971"/>
                  </a:cxn>
                  <a:cxn ang="0">
                    <a:pos x="5210" y="801"/>
                  </a:cxn>
                  <a:cxn ang="0">
                    <a:pos x="5021" y="645"/>
                  </a:cxn>
                  <a:cxn ang="0">
                    <a:pos x="4812" y="503"/>
                  </a:cxn>
                  <a:cxn ang="0">
                    <a:pos x="4585" y="376"/>
                  </a:cxn>
                  <a:cxn ang="0">
                    <a:pos x="4343" y="265"/>
                  </a:cxn>
                  <a:cxn ang="0">
                    <a:pos x="4085" y="172"/>
                  </a:cxn>
                  <a:cxn ang="0">
                    <a:pos x="3815" y="98"/>
                  </a:cxn>
                  <a:cxn ang="0">
                    <a:pos x="3533" y="44"/>
                  </a:cxn>
                  <a:cxn ang="0">
                    <a:pos x="3242" y="11"/>
                  </a:cxn>
                  <a:cxn ang="0">
                    <a:pos x="2941" y="0"/>
                  </a:cxn>
                  <a:cxn ang="0">
                    <a:pos x="2640" y="11"/>
                  </a:cxn>
                  <a:cxn ang="0">
                    <a:pos x="2348" y="44"/>
                  </a:cxn>
                  <a:cxn ang="0">
                    <a:pos x="2066" y="98"/>
                  </a:cxn>
                  <a:cxn ang="0">
                    <a:pos x="1796" y="172"/>
                  </a:cxn>
                  <a:cxn ang="0">
                    <a:pos x="1539" y="265"/>
                  </a:cxn>
                  <a:cxn ang="0">
                    <a:pos x="1296" y="376"/>
                  </a:cxn>
                  <a:cxn ang="0">
                    <a:pos x="1069" y="503"/>
                  </a:cxn>
                  <a:cxn ang="0">
                    <a:pos x="861" y="645"/>
                  </a:cxn>
                  <a:cxn ang="0">
                    <a:pos x="671" y="801"/>
                  </a:cxn>
                  <a:cxn ang="0">
                    <a:pos x="501" y="971"/>
                  </a:cxn>
                  <a:cxn ang="0">
                    <a:pos x="355" y="1153"/>
                  </a:cxn>
                  <a:cxn ang="0">
                    <a:pos x="230" y="1346"/>
                  </a:cxn>
                  <a:cxn ang="0">
                    <a:pos x="131" y="1548"/>
                  </a:cxn>
                  <a:cxn ang="0">
                    <a:pos x="59" y="1760"/>
                  </a:cxn>
                  <a:cxn ang="0">
                    <a:pos x="15" y="1979"/>
                  </a:cxn>
                  <a:cxn ang="0">
                    <a:pos x="0" y="2205"/>
                  </a:cxn>
                  <a:cxn ang="0">
                    <a:pos x="15" y="2429"/>
                  </a:cxn>
                  <a:cxn ang="0">
                    <a:pos x="59" y="2648"/>
                  </a:cxn>
                  <a:cxn ang="0">
                    <a:pos x="131" y="2860"/>
                  </a:cxn>
                  <a:cxn ang="0">
                    <a:pos x="230" y="3063"/>
                  </a:cxn>
                  <a:cxn ang="0">
                    <a:pos x="355" y="3255"/>
                  </a:cxn>
                  <a:cxn ang="0">
                    <a:pos x="501" y="3437"/>
                  </a:cxn>
                  <a:cxn ang="0">
                    <a:pos x="671" y="3607"/>
                  </a:cxn>
                  <a:cxn ang="0">
                    <a:pos x="861" y="3763"/>
                  </a:cxn>
                  <a:cxn ang="0">
                    <a:pos x="1069" y="3905"/>
                  </a:cxn>
                  <a:cxn ang="0">
                    <a:pos x="1296" y="4032"/>
                  </a:cxn>
                  <a:cxn ang="0">
                    <a:pos x="1539" y="4143"/>
                  </a:cxn>
                  <a:cxn ang="0">
                    <a:pos x="1796" y="4236"/>
                  </a:cxn>
                  <a:cxn ang="0">
                    <a:pos x="2066" y="4310"/>
                  </a:cxn>
                  <a:cxn ang="0">
                    <a:pos x="2348" y="4364"/>
                  </a:cxn>
                  <a:cxn ang="0">
                    <a:pos x="2640" y="4397"/>
                  </a:cxn>
                  <a:cxn ang="0">
                    <a:pos x="2941" y="4409"/>
                  </a:cxn>
                  <a:cxn ang="0">
                    <a:pos x="3134" y="4404"/>
                  </a:cxn>
                  <a:cxn ang="0">
                    <a:pos x="3324" y="4390"/>
                  </a:cxn>
                  <a:cxn ang="0">
                    <a:pos x="3510" y="4367"/>
                  </a:cxn>
                  <a:cxn ang="0">
                    <a:pos x="3693" y="4337"/>
                  </a:cxn>
                  <a:cxn ang="0">
                    <a:pos x="2941" y="2205"/>
                  </a:cxn>
                  <a:cxn ang="0">
                    <a:pos x="5882" y="2205"/>
                  </a:cxn>
                </a:cxnLst>
                <a:rect l="0" t="0" r="r" b="b"/>
                <a:pathLst>
                  <a:path w="5882" h="4409">
                    <a:moveTo>
                      <a:pt x="5882" y="2205"/>
                    </a:moveTo>
                    <a:lnTo>
                      <a:pt x="5866" y="1979"/>
                    </a:lnTo>
                    <a:lnTo>
                      <a:pt x="5822" y="1760"/>
                    </a:lnTo>
                    <a:lnTo>
                      <a:pt x="5750" y="1548"/>
                    </a:lnTo>
                    <a:lnTo>
                      <a:pt x="5651" y="1346"/>
                    </a:lnTo>
                    <a:lnTo>
                      <a:pt x="5526" y="1153"/>
                    </a:lnTo>
                    <a:lnTo>
                      <a:pt x="5380" y="971"/>
                    </a:lnTo>
                    <a:lnTo>
                      <a:pt x="5210" y="801"/>
                    </a:lnTo>
                    <a:lnTo>
                      <a:pt x="5021" y="645"/>
                    </a:lnTo>
                    <a:lnTo>
                      <a:pt x="4812" y="503"/>
                    </a:lnTo>
                    <a:lnTo>
                      <a:pt x="4585" y="376"/>
                    </a:lnTo>
                    <a:lnTo>
                      <a:pt x="4343" y="265"/>
                    </a:lnTo>
                    <a:lnTo>
                      <a:pt x="4085" y="172"/>
                    </a:lnTo>
                    <a:lnTo>
                      <a:pt x="3815" y="98"/>
                    </a:lnTo>
                    <a:lnTo>
                      <a:pt x="3533" y="44"/>
                    </a:lnTo>
                    <a:lnTo>
                      <a:pt x="3242" y="11"/>
                    </a:lnTo>
                    <a:lnTo>
                      <a:pt x="2941" y="0"/>
                    </a:lnTo>
                    <a:lnTo>
                      <a:pt x="2640" y="11"/>
                    </a:lnTo>
                    <a:lnTo>
                      <a:pt x="2348" y="44"/>
                    </a:lnTo>
                    <a:lnTo>
                      <a:pt x="2066" y="98"/>
                    </a:lnTo>
                    <a:lnTo>
                      <a:pt x="1796" y="172"/>
                    </a:lnTo>
                    <a:lnTo>
                      <a:pt x="1539" y="265"/>
                    </a:lnTo>
                    <a:lnTo>
                      <a:pt x="1296" y="376"/>
                    </a:lnTo>
                    <a:lnTo>
                      <a:pt x="1069" y="503"/>
                    </a:lnTo>
                    <a:lnTo>
                      <a:pt x="861" y="645"/>
                    </a:lnTo>
                    <a:lnTo>
                      <a:pt x="671" y="801"/>
                    </a:lnTo>
                    <a:lnTo>
                      <a:pt x="501" y="971"/>
                    </a:lnTo>
                    <a:lnTo>
                      <a:pt x="355" y="1153"/>
                    </a:lnTo>
                    <a:lnTo>
                      <a:pt x="230" y="1346"/>
                    </a:lnTo>
                    <a:lnTo>
                      <a:pt x="131" y="1548"/>
                    </a:lnTo>
                    <a:lnTo>
                      <a:pt x="59" y="1760"/>
                    </a:lnTo>
                    <a:lnTo>
                      <a:pt x="15" y="1979"/>
                    </a:lnTo>
                    <a:lnTo>
                      <a:pt x="0" y="2205"/>
                    </a:lnTo>
                    <a:lnTo>
                      <a:pt x="15" y="2429"/>
                    </a:lnTo>
                    <a:lnTo>
                      <a:pt x="59" y="2648"/>
                    </a:lnTo>
                    <a:lnTo>
                      <a:pt x="131" y="2860"/>
                    </a:lnTo>
                    <a:lnTo>
                      <a:pt x="230" y="3063"/>
                    </a:lnTo>
                    <a:lnTo>
                      <a:pt x="355" y="3255"/>
                    </a:lnTo>
                    <a:lnTo>
                      <a:pt x="501" y="3437"/>
                    </a:lnTo>
                    <a:lnTo>
                      <a:pt x="671" y="3607"/>
                    </a:lnTo>
                    <a:lnTo>
                      <a:pt x="861" y="3763"/>
                    </a:lnTo>
                    <a:lnTo>
                      <a:pt x="1069" y="3905"/>
                    </a:lnTo>
                    <a:lnTo>
                      <a:pt x="1296" y="4032"/>
                    </a:lnTo>
                    <a:lnTo>
                      <a:pt x="1539" y="4143"/>
                    </a:lnTo>
                    <a:lnTo>
                      <a:pt x="1796" y="4236"/>
                    </a:lnTo>
                    <a:lnTo>
                      <a:pt x="2066" y="4310"/>
                    </a:lnTo>
                    <a:lnTo>
                      <a:pt x="2348" y="4364"/>
                    </a:lnTo>
                    <a:lnTo>
                      <a:pt x="2640" y="4397"/>
                    </a:lnTo>
                    <a:lnTo>
                      <a:pt x="2941" y="4409"/>
                    </a:lnTo>
                    <a:lnTo>
                      <a:pt x="3134" y="4404"/>
                    </a:lnTo>
                    <a:lnTo>
                      <a:pt x="3324" y="4390"/>
                    </a:lnTo>
                    <a:lnTo>
                      <a:pt x="3510" y="4367"/>
                    </a:lnTo>
                    <a:lnTo>
                      <a:pt x="3693" y="4337"/>
                    </a:lnTo>
                    <a:lnTo>
                      <a:pt x="2941" y="2205"/>
                    </a:lnTo>
                    <a:lnTo>
                      <a:pt x="5882" y="220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3288" y="1924"/>
                <a:ext cx="1177" cy="882"/>
              </a:xfrm>
              <a:custGeom>
                <a:avLst/>
                <a:gdLst/>
                <a:ahLst/>
                <a:cxnLst>
                  <a:cxn ang="0">
                    <a:pos x="5882" y="2205"/>
                  </a:cxn>
                  <a:cxn ang="0">
                    <a:pos x="5866" y="1979"/>
                  </a:cxn>
                  <a:cxn ang="0">
                    <a:pos x="5822" y="1760"/>
                  </a:cxn>
                  <a:cxn ang="0">
                    <a:pos x="5750" y="1548"/>
                  </a:cxn>
                  <a:cxn ang="0">
                    <a:pos x="5651" y="1346"/>
                  </a:cxn>
                  <a:cxn ang="0">
                    <a:pos x="5526" y="1153"/>
                  </a:cxn>
                  <a:cxn ang="0">
                    <a:pos x="5380" y="971"/>
                  </a:cxn>
                  <a:cxn ang="0">
                    <a:pos x="5210" y="801"/>
                  </a:cxn>
                  <a:cxn ang="0">
                    <a:pos x="5021" y="645"/>
                  </a:cxn>
                  <a:cxn ang="0">
                    <a:pos x="4812" y="503"/>
                  </a:cxn>
                  <a:cxn ang="0">
                    <a:pos x="4585" y="376"/>
                  </a:cxn>
                  <a:cxn ang="0">
                    <a:pos x="4343" y="265"/>
                  </a:cxn>
                  <a:cxn ang="0">
                    <a:pos x="4085" y="172"/>
                  </a:cxn>
                  <a:cxn ang="0">
                    <a:pos x="3815" y="98"/>
                  </a:cxn>
                  <a:cxn ang="0">
                    <a:pos x="3533" y="44"/>
                  </a:cxn>
                  <a:cxn ang="0">
                    <a:pos x="3242" y="11"/>
                  </a:cxn>
                  <a:cxn ang="0">
                    <a:pos x="2941" y="0"/>
                  </a:cxn>
                  <a:cxn ang="0">
                    <a:pos x="2640" y="11"/>
                  </a:cxn>
                  <a:cxn ang="0">
                    <a:pos x="2348" y="44"/>
                  </a:cxn>
                  <a:cxn ang="0">
                    <a:pos x="2066" y="98"/>
                  </a:cxn>
                  <a:cxn ang="0">
                    <a:pos x="1796" y="172"/>
                  </a:cxn>
                  <a:cxn ang="0">
                    <a:pos x="1539" y="265"/>
                  </a:cxn>
                  <a:cxn ang="0">
                    <a:pos x="1296" y="376"/>
                  </a:cxn>
                  <a:cxn ang="0">
                    <a:pos x="1069" y="503"/>
                  </a:cxn>
                  <a:cxn ang="0">
                    <a:pos x="861" y="645"/>
                  </a:cxn>
                  <a:cxn ang="0">
                    <a:pos x="671" y="801"/>
                  </a:cxn>
                  <a:cxn ang="0">
                    <a:pos x="501" y="971"/>
                  </a:cxn>
                  <a:cxn ang="0">
                    <a:pos x="355" y="1153"/>
                  </a:cxn>
                  <a:cxn ang="0">
                    <a:pos x="230" y="1346"/>
                  </a:cxn>
                  <a:cxn ang="0">
                    <a:pos x="131" y="1548"/>
                  </a:cxn>
                  <a:cxn ang="0">
                    <a:pos x="59" y="1760"/>
                  </a:cxn>
                  <a:cxn ang="0">
                    <a:pos x="15" y="1979"/>
                  </a:cxn>
                  <a:cxn ang="0">
                    <a:pos x="0" y="2205"/>
                  </a:cxn>
                  <a:cxn ang="0">
                    <a:pos x="15" y="2429"/>
                  </a:cxn>
                  <a:cxn ang="0">
                    <a:pos x="59" y="2648"/>
                  </a:cxn>
                  <a:cxn ang="0">
                    <a:pos x="131" y="2860"/>
                  </a:cxn>
                  <a:cxn ang="0">
                    <a:pos x="230" y="3063"/>
                  </a:cxn>
                  <a:cxn ang="0">
                    <a:pos x="355" y="3255"/>
                  </a:cxn>
                  <a:cxn ang="0">
                    <a:pos x="501" y="3437"/>
                  </a:cxn>
                  <a:cxn ang="0">
                    <a:pos x="671" y="3607"/>
                  </a:cxn>
                  <a:cxn ang="0">
                    <a:pos x="861" y="3763"/>
                  </a:cxn>
                  <a:cxn ang="0">
                    <a:pos x="1069" y="3905"/>
                  </a:cxn>
                  <a:cxn ang="0">
                    <a:pos x="1296" y="4032"/>
                  </a:cxn>
                  <a:cxn ang="0">
                    <a:pos x="1539" y="4143"/>
                  </a:cxn>
                  <a:cxn ang="0">
                    <a:pos x="1796" y="4236"/>
                  </a:cxn>
                  <a:cxn ang="0">
                    <a:pos x="2066" y="4310"/>
                  </a:cxn>
                  <a:cxn ang="0">
                    <a:pos x="2348" y="4364"/>
                  </a:cxn>
                  <a:cxn ang="0">
                    <a:pos x="2640" y="4397"/>
                  </a:cxn>
                  <a:cxn ang="0">
                    <a:pos x="2941" y="4409"/>
                  </a:cxn>
                  <a:cxn ang="0">
                    <a:pos x="3134" y="4404"/>
                  </a:cxn>
                  <a:cxn ang="0">
                    <a:pos x="3324" y="4390"/>
                  </a:cxn>
                  <a:cxn ang="0">
                    <a:pos x="3510" y="4367"/>
                  </a:cxn>
                  <a:cxn ang="0">
                    <a:pos x="3693" y="4337"/>
                  </a:cxn>
                  <a:cxn ang="0">
                    <a:pos x="2941" y="2205"/>
                  </a:cxn>
                  <a:cxn ang="0">
                    <a:pos x="5882" y="2205"/>
                  </a:cxn>
                  <a:cxn ang="0">
                    <a:pos x="5882" y="2205"/>
                  </a:cxn>
                </a:cxnLst>
                <a:rect l="0" t="0" r="r" b="b"/>
                <a:pathLst>
                  <a:path w="5882" h="4409">
                    <a:moveTo>
                      <a:pt x="5882" y="2205"/>
                    </a:moveTo>
                    <a:lnTo>
                      <a:pt x="5866" y="1979"/>
                    </a:lnTo>
                    <a:lnTo>
                      <a:pt x="5822" y="1760"/>
                    </a:lnTo>
                    <a:lnTo>
                      <a:pt x="5750" y="1548"/>
                    </a:lnTo>
                    <a:lnTo>
                      <a:pt x="5651" y="1346"/>
                    </a:lnTo>
                    <a:lnTo>
                      <a:pt x="5526" y="1153"/>
                    </a:lnTo>
                    <a:lnTo>
                      <a:pt x="5380" y="971"/>
                    </a:lnTo>
                    <a:lnTo>
                      <a:pt x="5210" y="801"/>
                    </a:lnTo>
                    <a:lnTo>
                      <a:pt x="5021" y="645"/>
                    </a:lnTo>
                    <a:lnTo>
                      <a:pt x="4812" y="503"/>
                    </a:lnTo>
                    <a:lnTo>
                      <a:pt x="4585" y="376"/>
                    </a:lnTo>
                    <a:lnTo>
                      <a:pt x="4343" y="265"/>
                    </a:lnTo>
                    <a:lnTo>
                      <a:pt x="4085" y="172"/>
                    </a:lnTo>
                    <a:lnTo>
                      <a:pt x="3815" y="98"/>
                    </a:lnTo>
                    <a:lnTo>
                      <a:pt x="3533" y="44"/>
                    </a:lnTo>
                    <a:lnTo>
                      <a:pt x="3242" y="11"/>
                    </a:lnTo>
                    <a:lnTo>
                      <a:pt x="2941" y="0"/>
                    </a:lnTo>
                    <a:lnTo>
                      <a:pt x="2640" y="11"/>
                    </a:lnTo>
                    <a:lnTo>
                      <a:pt x="2348" y="44"/>
                    </a:lnTo>
                    <a:lnTo>
                      <a:pt x="2066" y="98"/>
                    </a:lnTo>
                    <a:lnTo>
                      <a:pt x="1796" y="172"/>
                    </a:lnTo>
                    <a:lnTo>
                      <a:pt x="1539" y="265"/>
                    </a:lnTo>
                    <a:lnTo>
                      <a:pt x="1296" y="376"/>
                    </a:lnTo>
                    <a:lnTo>
                      <a:pt x="1069" y="503"/>
                    </a:lnTo>
                    <a:lnTo>
                      <a:pt x="861" y="645"/>
                    </a:lnTo>
                    <a:lnTo>
                      <a:pt x="671" y="801"/>
                    </a:lnTo>
                    <a:lnTo>
                      <a:pt x="501" y="971"/>
                    </a:lnTo>
                    <a:lnTo>
                      <a:pt x="355" y="1153"/>
                    </a:lnTo>
                    <a:lnTo>
                      <a:pt x="230" y="1346"/>
                    </a:lnTo>
                    <a:lnTo>
                      <a:pt x="131" y="1548"/>
                    </a:lnTo>
                    <a:lnTo>
                      <a:pt x="59" y="1760"/>
                    </a:lnTo>
                    <a:lnTo>
                      <a:pt x="15" y="1979"/>
                    </a:lnTo>
                    <a:lnTo>
                      <a:pt x="0" y="2205"/>
                    </a:lnTo>
                    <a:lnTo>
                      <a:pt x="15" y="2429"/>
                    </a:lnTo>
                    <a:lnTo>
                      <a:pt x="59" y="2648"/>
                    </a:lnTo>
                    <a:lnTo>
                      <a:pt x="131" y="2860"/>
                    </a:lnTo>
                    <a:lnTo>
                      <a:pt x="230" y="3063"/>
                    </a:lnTo>
                    <a:lnTo>
                      <a:pt x="355" y="3255"/>
                    </a:lnTo>
                    <a:lnTo>
                      <a:pt x="501" y="3437"/>
                    </a:lnTo>
                    <a:lnTo>
                      <a:pt x="671" y="3607"/>
                    </a:lnTo>
                    <a:lnTo>
                      <a:pt x="861" y="3763"/>
                    </a:lnTo>
                    <a:lnTo>
                      <a:pt x="1069" y="3905"/>
                    </a:lnTo>
                    <a:lnTo>
                      <a:pt x="1296" y="4032"/>
                    </a:lnTo>
                    <a:lnTo>
                      <a:pt x="1539" y="4143"/>
                    </a:lnTo>
                    <a:lnTo>
                      <a:pt x="1796" y="4236"/>
                    </a:lnTo>
                    <a:lnTo>
                      <a:pt x="2066" y="4310"/>
                    </a:lnTo>
                    <a:lnTo>
                      <a:pt x="2348" y="4364"/>
                    </a:lnTo>
                    <a:lnTo>
                      <a:pt x="2640" y="4397"/>
                    </a:lnTo>
                    <a:lnTo>
                      <a:pt x="2941" y="4409"/>
                    </a:lnTo>
                    <a:lnTo>
                      <a:pt x="3134" y="4404"/>
                    </a:lnTo>
                    <a:lnTo>
                      <a:pt x="3324" y="4390"/>
                    </a:lnTo>
                    <a:lnTo>
                      <a:pt x="3510" y="4367"/>
                    </a:lnTo>
                    <a:lnTo>
                      <a:pt x="3693" y="4337"/>
                    </a:lnTo>
                    <a:lnTo>
                      <a:pt x="2941" y="2205"/>
                    </a:lnTo>
                    <a:lnTo>
                      <a:pt x="5882" y="22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 flipH="1" flipV="1">
                <a:off x="3361" y="2065"/>
                <a:ext cx="5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3938" y="2401"/>
                <a:ext cx="589" cy="427"/>
              </a:xfrm>
              <a:custGeom>
                <a:avLst/>
                <a:gdLst/>
                <a:ahLst/>
                <a:cxnLst>
                  <a:cxn ang="0">
                    <a:pos x="751" y="2132"/>
                  </a:cxn>
                  <a:cxn ang="0">
                    <a:pos x="983" y="2078"/>
                  </a:cxn>
                  <a:cxn ang="0">
                    <a:pos x="1207" y="2011"/>
                  </a:cxn>
                  <a:cxn ang="0">
                    <a:pos x="1422" y="1930"/>
                  </a:cxn>
                  <a:cxn ang="0">
                    <a:pos x="1624" y="1837"/>
                  </a:cxn>
                  <a:cxn ang="0">
                    <a:pos x="1817" y="1732"/>
                  </a:cxn>
                  <a:cxn ang="0">
                    <a:pos x="1997" y="1616"/>
                  </a:cxn>
                  <a:cxn ang="0">
                    <a:pos x="2165" y="1490"/>
                  </a:cxn>
                  <a:cxn ang="0">
                    <a:pos x="2318" y="1356"/>
                  </a:cxn>
                  <a:cxn ang="0">
                    <a:pos x="2457" y="1210"/>
                  </a:cxn>
                  <a:cxn ang="0">
                    <a:pos x="2580" y="1057"/>
                  </a:cxn>
                  <a:cxn ang="0">
                    <a:pos x="2687" y="896"/>
                  </a:cxn>
                  <a:cxn ang="0">
                    <a:pos x="2775" y="729"/>
                  </a:cxn>
                  <a:cxn ang="0">
                    <a:pos x="2847" y="554"/>
                  </a:cxn>
                  <a:cxn ang="0">
                    <a:pos x="2898" y="374"/>
                  </a:cxn>
                  <a:cxn ang="0">
                    <a:pos x="2930" y="189"/>
                  </a:cxn>
                  <a:cxn ang="0">
                    <a:pos x="2941" y="0"/>
                  </a:cxn>
                  <a:cxn ang="0">
                    <a:pos x="0" y="0"/>
                  </a:cxn>
                  <a:cxn ang="0">
                    <a:pos x="751" y="2132"/>
                  </a:cxn>
                </a:cxnLst>
                <a:rect l="0" t="0" r="r" b="b"/>
                <a:pathLst>
                  <a:path w="2941" h="2132">
                    <a:moveTo>
                      <a:pt x="751" y="2132"/>
                    </a:moveTo>
                    <a:lnTo>
                      <a:pt x="983" y="2078"/>
                    </a:lnTo>
                    <a:lnTo>
                      <a:pt x="1207" y="2011"/>
                    </a:lnTo>
                    <a:lnTo>
                      <a:pt x="1422" y="1930"/>
                    </a:lnTo>
                    <a:lnTo>
                      <a:pt x="1624" y="1837"/>
                    </a:lnTo>
                    <a:lnTo>
                      <a:pt x="1817" y="1732"/>
                    </a:lnTo>
                    <a:lnTo>
                      <a:pt x="1997" y="1616"/>
                    </a:lnTo>
                    <a:lnTo>
                      <a:pt x="2165" y="1490"/>
                    </a:lnTo>
                    <a:lnTo>
                      <a:pt x="2318" y="1356"/>
                    </a:lnTo>
                    <a:lnTo>
                      <a:pt x="2457" y="1210"/>
                    </a:lnTo>
                    <a:lnTo>
                      <a:pt x="2580" y="1057"/>
                    </a:lnTo>
                    <a:lnTo>
                      <a:pt x="2687" y="896"/>
                    </a:lnTo>
                    <a:lnTo>
                      <a:pt x="2775" y="729"/>
                    </a:lnTo>
                    <a:lnTo>
                      <a:pt x="2847" y="554"/>
                    </a:lnTo>
                    <a:lnTo>
                      <a:pt x="2898" y="374"/>
                    </a:lnTo>
                    <a:lnTo>
                      <a:pt x="2930" y="189"/>
                    </a:lnTo>
                    <a:lnTo>
                      <a:pt x="2941" y="0"/>
                    </a:lnTo>
                    <a:lnTo>
                      <a:pt x="0" y="0"/>
                    </a:lnTo>
                    <a:lnTo>
                      <a:pt x="751" y="2132"/>
                    </a:lnTo>
                    <a:close/>
                  </a:path>
                </a:pathLst>
              </a:custGeom>
              <a:solidFill>
                <a:srgbClr val="8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3938" y="2401"/>
                <a:ext cx="589" cy="427"/>
              </a:xfrm>
              <a:custGeom>
                <a:avLst/>
                <a:gdLst/>
                <a:ahLst/>
                <a:cxnLst>
                  <a:cxn ang="0">
                    <a:pos x="751" y="2132"/>
                  </a:cxn>
                  <a:cxn ang="0">
                    <a:pos x="983" y="2078"/>
                  </a:cxn>
                  <a:cxn ang="0">
                    <a:pos x="1207" y="2011"/>
                  </a:cxn>
                  <a:cxn ang="0">
                    <a:pos x="1422" y="1930"/>
                  </a:cxn>
                  <a:cxn ang="0">
                    <a:pos x="1624" y="1837"/>
                  </a:cxn>
                  <a:cxn ang="0">
                    <a:pos x="1817" y="1732"/>
                  </a:cxn>
                  <a:cxn ang="0">
                    <a:pos x="1997" y="1616"/>
                  </a:cxn>
                  <a:cxn ang="0">
                    <a:pos x="2165" y="1490"/>
                  </a:cxn>
                  <a:cxn ang="0">
                    <a:pos x="2318" y="1356"/>
                  </a:cxn>
                  <a:cxn ang="0">
                    <a:pos x="2457" y="1210"/>
                  </a:cxn>
                  <a:cxn ang="0">
                    <a:pos x="2580" y="1057"/>
                  </a:cxn>
                  <a:cxn ang="0">
                    <a:pos x="2687" y="896"/>
                  </a:cxn>
                  <a:cxn ang="0">
                    <a:pos x="2775" y="729"/>
                  </a:cxn>
                  <a:cxn ang="0">
                    <a:pos x="2847" y="554"/>
                  </a:cxn>
                  <a:cxn ang="0">
                    <a:pos x="2898" y="374"/>
                  </a:cxn>
                  <a:cxn ang="0">
                    <a:pos x="2930" y="189"/>
                  </a:cxn>
                  <a:cxn ang="0">
                    <a:pos x="2941" y="0"/>
                  </a:cxn>
                  <a:cxn ang="0">
                    <a:pos x="0" y="0"/>
                  </a:cxn>
                  <a:cxn ang="0">
                    <a:pos x="751" y="2132"/>
                  </a:cxn>
                  <a:cxn ang="0">
                    <a:pos x="751" y="2132"/>
                  </a:cxn>
                </a:cxnLst>
                <a:rect l="0" t="0" r="r" b="b"/>
                <a:pathLst>
                  <a:path w="2941" h="2132">
                    <a:moveTo>
                      <a:pt x="751" y="2132"/>
                    </a:moveTo>
                    <a:lnTo>
                      <a:pt x="983" y="2078"/>
                    </a:lnTo>
                    <a:lnTo>
                      <a:pt x="1207" y="2011"/>
                    </a:lnTo>
                    <a:lnTo>
                      <a:pt x="1422" y="1930"/>
                    </a:lnTo>
                    <a:lnTo>
                      <a:pt x="1624" y="1837"/>
                    </a:lnTo>
                    <a:lnTo>
                      <a:pt x="1817" y="1732"/>
                    </a:lnTo>
                    <a:lnTo>
                      <a:pt x="1997" y="1616"/>
                    </a:lnTo>
                    <a:lnTo>
                      <a:pt x="2165" y="1490"/>
                    </a:lnTo>
                    <a:lnTo>
                      <a:pt x="2318" y="1356"/>
                    </a:lnTo>
                    <a:lnTo>
                      <a:pt x="2457" y="1210"/>
                    </a:lnTo>
                    <a:lnTo>
                      <a:pt x="2580" y="1057"/>
                    </a:lnTo>
                    <a:lnTo>
                      <a:pt x="2687" y="896"/>
                    </a:lnTo>
                    <a:lnTo>
                      <a:pt x="2775" y="729"/>
                    </a:lnTo>
                    <a:lnTo>
                      <a:pt x="2847" y="554"/>
                    </a:lnTo>
                    <a:lnTo>
                      <a:pt x="2898" y="374"/>
                    </a:lnTo>
                    <a:lnTo>
                      <a:pt x="2930" y="189"/>
                    </a:lnTo>
                    <a:lnTo>
                      <a:pt x="2941" y="0"/>
                    </a:lnTo>
                    <a:lnTo>
                      <a:pt x="0" y="0"/>
                    </a:lnTo>
                    <a:lnTo>
                      <a:pt x="751" y="21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4403" y="2760"/>
                <a:ext cx="5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170" y="1975"/>
                <a:ext cx="22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sz="1000">
                    <a:solidFill>
                      <a:srgbClr val="000000"/>
                    </a:solidFill>
                  </a:rPr>
                  <a:t>79,0%</a:t>
                </a:r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4485" y="2792"/>
                <a:ext cx="22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sz="1000">
                    <a:solidFill>
                      <a:srgbClr val="000000"/>
                    </a:solidFill>
                  </a:rPr>
                  <a:t>21,0%</a:t>
                </a:r>
                <a:endParaRPr lang="ru-RU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46"/>
            <p:cNvGrpSpPr>
              <a:grpSpLocks/>
            </p:cNvGrpSpPr>
            <p:nvPr/>
          </p:nvGrpSpPr>
          <p:grpSpPr bwMode="auto">
            <a:xfrm>
              <a:off x="5867401" y="5157788"/>
              <a:ext cx="2851151" cy="152400"/>
              <a:chOff x="2218" y="3273"/>
              <a:chExt cx="1796" cy="96"/>
            </a:xfrm>
          </p:grpSpPr>
          <p:sp>
            <p:nvSpPr>
              <p:cNvPr id="28" name="Rectangle 47"/>
              <p:cNvSpPr>
                <a:spLocks noChangeArrowheads="1"/>
              </p:cNvSpPr>
              <p:nvPr/>
            </p:nvSpPr>
            <p:spPr bwMode="auto">
              <a:xfrm>
                <a:off x="2290" y="3273"/>
                <a:ext cx="82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sz="1000">
                    <a:solidFill>
                      <a:srgbClr val="000000"/>
                    </a:solidFill>
                  </a:rPr>
                  <a:t> Городское население</a:t>
                </a:r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29" name="Rectangle 48"/>
              <p:cNvSpPr>
                <a:spLocks noChangeArrowheads="1"/>
              </p:cNvSpPr>
              <p:nvPr/>
            </p:nvSpPr>
            <p:spPr bwMode="auto">
              <a:xfrm>
                <a:off x="3198" y="3273"/>
                <a:ext cx="81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sz="1000">
                    <a:solidFill>
                      <a:srgbClr val="000000"/>
                    </a:solidFill>
                  </a:rPr>
                  <a:t>  Сельское население</a:t>
                </a:r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30" name="Rectangle 49"/>
              <p:cNvSpPr>
                <a:spLocks noChangeArrowheads="1"/>
              </p:cNvSpPr>
              <p:nvPr/>
            </p:nvSpPr>
            <p:spPr bwMode="auto">
              <a:xfrm>
                <a:off x="2218" y="3297"/>
                <a:ext cx="71" cy="48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Rectangle 50"/>
              <p:cNvSpPr>
                <a:spLocks noChangeArrowheads="1"/>
              </p:cNvSpPr>
              <p:nvPr/>
            </p:nvSpPr>
            <p:spPr bwMode="auto">
              <a:xfrm>
                <a:off x="2220" y="3299"/>
                <a:ext cx="67" cy="4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Rectangle 51"/>
              <p:cNvSpPr>
                <a:spLocks noChangeArrowheads="1"/>
              </p:cNvSpPr>
              <p:nvPr/>
            </p:nvSpPr>
            <p:spPr bwMode="auto">
              <a:xfrm>
                <a:off x="3167" y="3297"/>
                <a:ext cx="70" cy="48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3169" y="3299"/>
                <a:ext cx="66" cy="4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1142984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sz="2400" b="1" dirty="0">
                <a:latin typeface="Georgia" pitchFamily="18" charset="0"/>
                <a:cs typeface="Times New Roman" pitchFamily="18" charset="0"/>
              </a:rPr>
              <a:t>Глава государства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– император.  Императорская 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власть – символ нации. 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57158" y="357166"/>
            <a:ext cx="84296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Georgia" pitchFamily="18" charset="0"/>
              </a:rPr>
              <a:t>Япония – это страна конституционной монархии, </a:t>
            </a:r>
            <a:endParaRPr lang="ru-RU" sz="2400" b="1" dirty="0">
              <a:latin typeface="Georgia" pitchFamily="18" charset="0"/>
            </a:endParaRPr>
          </a:p>
          <a:p>
            <a:pPr marL="342900" indent="-342900" algn="ctr">
              <a:buFontTx/>
              <a:buNone/>
            </a:pPr>
            <a:r>
              <a:rPr lang="ru-RU" sz="2400" b="1" dirty="0">
                <a:latin typeface="Georgia" pitchFamily="18" charset="0"/>
              </a:rPr>
              <a:t>  конституция принята 3.05.1947 г.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643438" cy="4588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3"/>
          <p:cNvSpPr>
            <a:spLocks noChangeArrowheads="1"/>
          </p:cNvSpPr>
          <p:nvPr/>
        </p:nvSpPr>
        <p:spPr bwMode="auto">
          <a:xfrm>
            <a:off x="2357422" y="428604"/>
            <a:ext cx="38266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latin typeface="Georgia" pitchFamily="18" charset="0"/>
              </a:rPr>
              <a:t>Собственные ресурсы</a:t>
            </a:r>
          </a:p>
        </p:txBody>
      </p:sp>
      <p:graphicFrame>
        <p:nvGraphicFramePr>
          <p:cNvPr id="3" name="Group 15"/>
          <p:cNvGraphicFramePr>
            <a:graphicFrameLocks noGrp="1"/>
          </p:cNvGraphicFramePr>
          <p:nvPr/>
        </p:nvGraphicFramePr>
        <p:xfrm>
          <a:off x="428596" y="1214422"/>
          <a:ext cx="7991475" cy="4697288"/>
        </p:xfrm>
        <a:graphic>
          <a:graphicData uri="http://schemas.openxmlformats.org/drawingml/2006/table">
            <a:tbl>
              <a:tblPr/>
              <a:tblGrid>
                <a:gridCol w="2636837"/>
                <a:gridCol w="1758950"/>
                <a:gridCol w="3595688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Сырье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Запасы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Размещение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Уголь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8,7 млд. 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О. Хоккайдо, о. Кюсю, о. Хонсю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Нефть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млн. 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Префектура Акита и Ниигата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Газ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 млрд. м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Железные руды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 млрд.т.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Северо-восток о. Хонсю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Марганцевые руды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4,5 млн.т.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Недалеко от о. Киото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Медные руды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 млн.т.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О. Хонсю и о. Сикоку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Свинцовые руды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 млн.т.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О. Хонсю и о.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Сикоку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rgbClr val="CECDD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Место Японии в мире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3" name="Group 129"/>
          <p:cNvGraphicFramePr>
            <a:graphicFrameLocks/>
          </p:cNvGraphicFramePr>
          <p:nvPr/>
        </p:nvGraphicFramePr>
        <p:xfrm>
          <a:off x="357158" y="1357298"/>
          <a:ext cx="8429683" cy="485778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51266"/>
                <a:gridCol w="935816"/>
                <a:gridCol w="878521"/>
                <a:gridCol w="932876"/>
                <a:gridCol w="1459437"/>
                <a:gridCol w="905811"/>
                <a:gridCol w="951577"/>
                <a:gridCol w="714379"/>
              </a:tblGrid>
              <a:tr h="77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9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занятых в промышленности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Китай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Морские суда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Респ. Корея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Производство электроэнергии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Китай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 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Промышленные роботы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Производство электроэнергии на АЭС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Франция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Продукция электроники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Сталь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Китай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Пластмассы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Легковые автомобили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Япония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Научное оборудование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ФРГ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japan_islands_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483px-Satellite_image_of_Japan_in_May_20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4429156" cy="55020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107154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Вид Японии </a:t>
            </a:r>
          </a:p>
          <a:p>
            <a:pPr algn="ctr"/>
            <a:r>
              <a:rPr lang="ru-RU" sz="3600" b="1" dirty="0" smtClean="0">
                <a:latin typeface="Georgia" pitchFamily="18" charset="0"/>
              </a:rPr>
              <a:t>из космоса</a:t>
            </a:r>
            <a:endParaRPr lang="ru-RU" sz="36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Спасибо за внимание</a:t>
            </a:r>
            <a:endParaRPr lang="ru-RU" sz="5400" b="1" dirty="0">
              <a:latin typeface="Georgia" pitchFamily="18" charset="0"/>
            </a:endParaRPr>
          </a:p>
        </p:txBody>
      </p:sp>
      <p:pic>
        <p:nvPicPr>
          <p:cNvPr id="2050" name="Picture 2" descr="F:\japan_main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18100"/>
            <a:ext cx="5603892" cy="420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http://festival.1september.ru/articles/10421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6660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7207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Флаг Японии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2051" name="Рисунок 5" descr="http://festival.1september.ru/articles/104211/im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4114813" cy="40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44" y="507207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Герб Японии 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500042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Столица город Токио. Город расположен на самой большой равнине Канто. 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Столицей он стал в 1869 году. 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«Токио» – переводится, как «восточная столица»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098" name="Picture 2" descr="F:\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214710" cy="5994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japan_islands_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642918"/>
            <a:ext cx="54292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Площадь Японии </a:t>
            </a:r>
            <a:r>
              <a:rPr kumimoji="0" lang="ru-RU" sz="20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-</a:t>
            </a:r>
            <a:r>
              <a:rPr lang="ru-RU" sz="2000" dirty="0" smtClean="0">
                <a:latin typeface="Georgia" pitchFamily="18" charset="0"/>
              </a:rPr>
              <a:t>377 835 км</a:t>
            </a:r>
            <a:r>
              <a:rPr lang="ru-RU" sz="1600" dirty="0" smtClean="0">
                <a:latin typeface="Georgia" pitchFamily="18" charset="0"/>
              </a:rPr>
              <a:t>2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Это 61 место в мире.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</a:rPr>
              <a:t>Численность населения </a:t>
            </a:r>
            <a:r>
              <a:rPr lang="ru-RU" sz="2000" dirty="0" smtClean="0">
                <a:latin typeface="Georgia" pitchFamily="18" charset="0"/>
              </a:rPr>
              <a:t>- 126 549 976 человек, это 9 место в мире. </a:t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 smtClean="0"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</a:rPr>
              <a:t>Плотность населения </a:t>
            </a:r>
            <a:r>
              <a:rPr lang="ru-RU" sz="2000" dirty="0" smtClean="0">
                <a:latin typeface="Georgia" pitchFamily="18" charset="0"/>
              </a:rPr>
              <a:t>Японии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составляет  334,9 чел./Км2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  </a:t>
            </a:r>
            <a:r>
              <a:rPr kumimoji="0" lang="ru-RU" sz="20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japan_islands_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78492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6929486" cy="35596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14338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 год через Японию проходит 10-15 тайфунов. Они приносят большие разрушения, наводнения, губят посевы.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633</TotalTime>
  <Words>621</Words>
  <Application>Microsoft Office PowerPoint</Application>
  <PresentationFormat>Экран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Урок географии 9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географии</dc:title>
  <dc:creator>Admin</dc:creator>
  <cp:lastModifiedBy>Алексей</cp:lastModifiedBy>
  <cp:revision>67</cp:revision>
  <dcterms:created xsi:type="dcterms:W3CDTF">2012-01-16T09:06:45Z</dcterms:created>
  <dcterms:modified xsi:type="dcterms:W3CDTF">2012-11-05T17:22:20Z</dcterms:modified>
</cp:coreProperties>
</file>