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61" r:id="rId4"/>
    <p:sldId id="262" r:id="rId5"/>
    <p:sldId id="265" r:id="rId6"/>
    <p:sldId id="264" r:id="rId7"/>
    <p:sldId id="263" r:id="rId8"/>
    <p:sldId id="260" r:id="rId9"/>
    <p:sldId id="267" r:id="rId10"/>
    <p:sldId id="268" r:id="rId11"/>
    <p:sldId id="270" r:id="rId12"/>
    <p:sldId id="271" r:id="rId13"/>
    <p:sldId id="272" r:id="rId14"/>
    <p:sldId id="273" r:id="rId15"/>
    <p:sldId id="274" r:id="rId16"/>
    <p:sldId id="282" r:id="rId17"/>
    <p:sldId id="280" r:id="rId18"/>
    <p:sldId id="281" r:id="rId19"/>
    <p:sldId id="275" r:id="rId20"/>
    <p:sldId id="288" r:id="rId21"/>
    <p:sldId id="276" r:id="rId22"/>
    <p:sldId id="269" r:id="rId23"/>
    <p:sldId id="259" r:id="rId24"/>
    <p:sldId id="283" r:id="rId25"/>
    <p:sldId id="284" r:id="rId26"/>
    <p:sldId id="285" r:id="rId27"/>
    <p:sldId id="286" r:id="rId28"/>
    <p:sldId id="290" r:id="rId29"/>
    <p:sldId id="291" r:id="rId30"/>
    <p:sldId id="292" r:id="rId31"/>
    <p:sldId id="298" r:id="rId32"/>
    <p:sldId id="293" r:id="rId33"/>
    <p:sldId id="294" r:id="rId34"/>
    <p:sldId id="297" r:id="rId35"/>
    <p:sldId id="295" r:id="rId36"/>
    <p:sldId id="296" r:id="rId37"/>
    <p:sldId id="299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3C818-FB9D-49D5-9ABC-B9581E3C16EB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5E60-AA88-4F39-A1A0-B24BF830C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3C818-FB9D-49D5-9ABC-B9581E3C16EB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5E60-AA88-4F39-A1A0-B24BF830C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3C818-FB9D-49D5-9ABC-B9581E3C16EB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5E60-AA88-4F39-A1A0-B24BF830C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828800"/>
            <a:ext cx="4038600" cy="20748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056063"/>
            <a:ext cx="4038600" cy="20748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1676400" cy="457200"/>
          </a:xfrm>
        </p:spPr>
        <p:txBody>
          <a:bodyPr/>
          <a:lstStyle>
            <a:lvl1pPr>
              <a:defRPr/>
            </a:lvl1pPr>
          </a:lstStyle>
          <a:p>
            <a:fld id="{09780BE0-9F6F-4CA8-97E9-97A476ACCBB9}" type="datetime1">
              <a:rPr lang="ru-RU"/>
              <a:pPr/>
              <a:t>25.04.2013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автор Капитула В.П.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E6F5AB2-3EC2-4F20-8BCE-7384083224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1676400" cy="457200"/>
          </a:xfrm>
        </p:spPr>
        <p:txBody>
          <a:bodyPr/>
          <a:lstStyle>
            <a:lvl1pPr>
              <a:defRPr/>
            </a:lvl1pPr>
          </a:lstStyle>
          <a:p>
            <a:fld id="{C0BB8D7B-7F73-4CCF-8FED-FC3AEA329F71}" type="datetime1">
              <a:rPr lang="ru-RU"/>
              <a:pPr/>
              <a:t>25.04.2013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автор Капитула В.П.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6C76122-5D86-48B6-AA0B-2C47DB52362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8229600" cy="20748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4056063"/>
            <a:ext cx="8229600" cy="20748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1676400" cy="457200"/>
          </a:xfrm>
        </p:spPr>
        <p:txBody>
          <a:bodyPr/>
          <a:lstStyle>
            <a:lvl1pPr>
              <a:defRPr/>
            </a:lvl1pPr>
          </a:lstStyle>
          <a:p>
            <a:fld id="{1F6F6B9E-1C5F-4CA1-85C5-82DED3874608}" type="datetime1">
              <a:rPr lang="ru-RU"/>
              <a:pPr/>
              <a:t>25.04.2013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автор Капитула В.П.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82B9D5E-03E5-40B4-AFDC-19B169B0423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828800"/>
            <a:ext cx="8229600" cy="20748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4056063"/>
            <a:ext cx="8229600" cy="20748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1676400" cy="457200"/>
          </a:xfrm>
        </p:spPr>
        <p:txBody>
          <a:bodyPr/>
          <a:lstStyle>
            <a:lvl1pPr>
              <a:defRPr/>
            </a:lvl1pPr>
          </a:lstStyle>
          <a:p>
            <a:fld id="{314A1D6B-69EB-472A-A397-C16C70A982EB}" type="datetime1">
              <a:rPr lang="ru-RU"/>
              <a:pPr/>
              <a:t>25.04.2013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автор Капитула В.П.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F04F41C-AA97-46D3-9C5C-9970D18DD10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828800"/>
            <a:ext cx="4038600" cy="20748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828800"/>
            <a:ext cx="4038600" cy="20748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57200" y="4056063"/>
            <a:ext cx="8229600" cy="20748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1676400" cy="457200"/>
          </a:xfrm>
        </p:spPr>
        <p:txBody>
          <a:bodyPr/>
          <a:lstStyle>
            <a:lvl1pPr>
              <a:defRPr/>
            </a:lvl1pPr>
          </a:lstStyle>
          <a:p>
            <a:fld id="{CD6CAF34-05BB-4472-89B7-C86782376875}" type="datetime1">
              <a:rPr lang="ru-RU"/>
              <a:pPr/>
              <a:t>25.04.2013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автор Капитула В.П.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78D879F-514D-4461-84F1-0BBA0F7A826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3C818-FB9D-49D5-9ABC-B9581E3C16EB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5E60-AA88-4F39-A1A0-B24BF830C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3C818-FB9D-49D5-9ABC-B9581E3C16EB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5E60-AA88-4F39-A1A0-B24BF830C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3C818-FB9D-49D5-9ABC-B9581E3C16EB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5E60-AA88-4F39-A1A0-B24BF830C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3C818-FB9D-49D5-9ABC-B9581E3C16EB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5E60-AA88-4F39-A1A0-B24BF830C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3C818-FB9D-49D5-9ABC-B9581E3C16EB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5E60-AA88-4F39-A1A0-B24BF830C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3C818-FB9D-49D5-9ABC-B9581E3C16EB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5E60-AA88-4F39-A1A0-B24BF830C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3C818-FB9D-49D5-9ABC-B9581E3C16EB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5E60-AA88-4F39-A1A0-B24BF830C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3C818-FB9D-49D5-9ABC-B9581E3C16EB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5E60-AA88-4F39-A1A0-B24BF830C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 cstate="email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3C818-FB9D-49D5-9ABC-B9581E3C16EB}" type="datetimeFigureOut">
              <a:rPr lang="ru-RU" smtClean="0"/>
              <a:pPr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C5E60-AA88-4F39-A1A0-B24BF830CA0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biblio-bgdn.org.ru/wp-content/uploads/2010/06/uid03.jpg" TargetMode="External"/><Relationship Id="rId2" Type="http://schemas.openxmlformats.org/officeDocument/2006/relationships/hyperlink" Target="http://static.eva.ru/eva/140000-150000/142131/photoalbum/1262205989731.jpg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9.jpeg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www.stihi.ru/pics/2009/05/06/1650.jpg" TargetMode="Externa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hyperlink" Target="http://photobucket.com/albums/vv205/k0cm0/1232364807_gai18.jpg" TargetMode="Externa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1pointmsc.com/upload/file/%D1%81%D0%B2%D0%B5%D1%82%D0%B0%D1%84%D0%BE%D1%80.jpg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hyperlink" Target="http://www.vashamashina.ru/picture/regul.jpg" TargetMode="Externa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hyperlink" Target="http://ru.wikipedia.org/wiki/%D0%A4%D0%B0%D0%B9%D0%BB:East_Berlin_traffic_lights3.jpg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hyperlink" Target="http://axtung.tomsk.ru/uploads/posts/2010-04/thumbs/1272553772_0_13f5d_262b1d0a_-2-l.jpg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g0.liveinternet.ru/images/attach/c/0/35/708/35708857_KMO_novuyy_razmer.jpg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hyperlink" Target="http://timirazevo.ucoz.ru/4119_1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kinoline.com.ua/forum/uploads/monthly_08_2010/post-123400-1281010115_thumb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dic.academic.ru/pictures/enc_tech/i_545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ru.wikipedia.org/wiki/%D0%A4%D0%B0%D0%B9%D0%BB:Traffic_light_pedastrian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timirazevo.ucoz.ru/4119_1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85728"/>
            <a:ext cx="7772400" cy="1184273"/>
          </a:xfrm>
        </p:spPr>
        <p:txBody>
          <a:bodyPr>
            <a:norm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</a:rPr>
              <a:t>В гостях у Светофора</a:t>
            </a:r>
            <a:endParaRPr lang="ru-RU" sz="66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30" name="AutoShape 6" descr="Картинка 50 из 6728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828800"/>
            <a:ext cx="2857500" cy="3810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9" name="Picture 5" descr="Картинка 6 из 2540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500298" y="1394008"/>
            <a:ext cx="3429024" cy="54639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692150"/>
            <a:ext cx="6842125" cy="5510213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>
                <a:latin typeface="Arial" charset="0"/>
              </a:rPr>
              <a:t>Для регулирования движения указанные цвета выбрали не случайно, а красный сделали запрещающим, желтый — предупреждающим, а зеленый — разрешающим.</a:t>
            </a:r>
          </a:p>
          <a:p>
            <a:pPr>
              <a:lnSpc>
                <a:spcPct val="80000"/>
              </a:lnSpc>
            </a:pPr>
            <a:r>
              <a:rPr lang="ru-RU" sz="2400" b="1" dirty="0">
                <a:latin typeface="Arial" charset="0"/>
              </a:rPr>
              <a:t>Это связано с тем, что лучше всего в атмосфере распространяются лучи красного света. В дождливую и туманную погоду, а также в темное время суток они видны на значительном расстоянии. </a:t>
            </a:r>
          </a:p>
          <a:p>
            <a:pPr>
              <a:lnSpc>
                <a:spcPct val="80000"/>
              </a:lnSpc>
            </a:pPr>
            <a:r>
              <a:rPr lang="ru-RU" sz="2400" b="1" dirty="0">
                <a:latin typeface="Arial" charset="0"/>
              </a:rPr>
              <a:t>Желтый сигнал виден хуже красного, но лучше зеленого. Он хорошо заметен и наиболее подходит для предупреждающего сигнала. </a:t>
            </a:r>
          </a:p>
          <a:p>
            <a:pPr>
              <a:lnSpc>
                <a:spcPct val="80000"/>
              </a:lnSpc>
            </a:pPr>
            <a:r>
              <a:rPr lang="ru-RU" sz="2400" b="1" dirty="0">
                <a:latin typeface="Arial" charset="0"/>
              </a:rPr>
              <a:t>Разрешающий сигнал светофора сделали зеленым, чтобы его можно было легко отличить от запрещающего и предупреждающего сигналов.</a:t>
            </a:r>
          </a:p>
        </p:txBody>
      </p:sp>
      <p:graphicFrame>
        <p:nvGraphicFramePr>
          <p:cNvPr id="15369" name="Object 9"/>
          <p:cNvGraphicFramePr>
            <a:graphicFrameLocks noChangeAspect="1"/>
          </p:cNvGraphicFramePr>
          <p:nvPr>
            <p:ph sz="half" idx="2"/>
          </p:nvPr>
        </p:nvGraphicFramePr>
        <p:xfrm>
          <a:off x="7092950" y="1916113"/>
          <a:ext cx="1776413" cy="3170237"/>
        </p:xfrm>
        <a:graphic>
          <a:graphicData uri="http://schemas.openxmlformats.org/presentationml/2006/ole">
            <p:oleObj spid="_x0000_s21506" r:id="rId3" imgW="1776240" imgH="31698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9" name="Rectangle 11"/>
          <p:cNvSpPr>
            <a:spLocks noGrp="1" noChangeArrowheads="1"/>
          </p:cNvSpPr>
          <p:nvPr>
            <p:ph type="title"/>
          </p:nvPr>
        </p:nvSpPr>
        <p:spPr>
          <a:xfrm>
            <a:off x="500034" y="571480"/>
            <a:ext cx="7056438" cy="1135079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Arial" charset="0"/>
              </a:rPr>
              <a:t/>
            </a:r>
            <a:br>
              <a:rPr lang="ru-RU" sz="3600" b="1" dirty="0">
                <a:latin typeface="Arial" charset="0"/>
              </a:rPr>
            </a:br>
            <a:r>
              <a:rPr lang="ru-RU" sz="4000" b="1" dirty="0">
                <a:solidFill>
                  <a:srgbClr val="00B050"/>
                </a:solidFill>
                <a:latin typeface="Arial" charset="0"/>
              </a:rPr>
              <a:t>ЗЕЛЕНЫЙ СИГНАЛ</a:t>
            </a:r>
          </a:p>
        </p:txBody>
      </p:sp>
      <p:sp>
        <p:nvSpPr>
          <p:cNvPr id="17420" name="Rectangle 12"/>
          <p:cNvSpPr>
            <a:spLocks noGrp="1" noChangeArrowheads="1"/>
          </p:cNvSpPr>
          <p:nvPr>
            <p:ph sz="half" idx="1"/>
          </p:nvPr>
        </p:nvSpPr>
        <p:spPr>
          <a:xfrm>
            <a:off x="539750" y="2349500"/>
            <a:ext cx="5946775" cy="685800"/>
          </a:xfrm>
        </p:spPr>
        <p:txBody>
          <a:bodyPr/>
          <a:lstStyle/>
          <a:p>
            <a:pPr marL="533400" indent="-533400">
              <a:buClr>
                <a:schemeClr val="tx1"/>
              </a:buClr>
              <a:buFontTx/>
              <a:buAutoNum type="arabicPeriod"/>
            </a:pPr>
            <a:r>
              <a:rPr lang="ru-RU" sz="2800" b="1">
                <a:latin typeface="Arial" charset="0"/>
              </a:rPr>
              <a:t>разрешает движение</a:t>
            </a:r>
            <a:r>
              <a:rPr lang="ru-RU" sz="1800" b="1">
                <a:latin typeface="Arial" charset="0"/>
              </a:rPr>
              <a:t>;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8313" y="2852738"/>
            <a:ext cx="7772400" cy="3675062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ru-RU" sz="3600" b="1" dirty="0">
                <a:solidFill>
                  <a:srgbClr val="00B050"/>
                </a:solidFill>
                <a:latin typeface="Arial" charset="0"/>
              </a:rPr>
              <a:t>ЗЕЛЕНЫЙ МИГАЮЩИЙ СИГНАЛ</a:t>
            </a:r>
          </a:p>
          <a:p>
            <a:pPr marL="533400" indent="-533400">
              <a:buClr>
                <a:schemeClr val="tx1"/>
              </a:buClr>
              <a:buFontTx/>
              <a:buAutoNum type="arabicPeriod"/>
            </a:pPr>
            <a:r>
              <a:rPr lang="ru-RU" sz="2800" b="1" dirty="0">
                <a:latin typeface="Arial" charset="0"/>
              </a:rPr>
              <a:t>разрешает движение </a:t>
            </a:r>
          </a:p>
          <a:p>
            <a:pPr marL="533400" indent="-533400">
              <a:buClr>
                <a:schemeClr val="tx1"/>
              </a:buClr>
              <a:buFontTx/>
              <a:buAutoNum type="arabicPeriod"/>
            </a:pPr>
            <a:r>
              <a:rPr lang="ru-RU" sz="2800" b="1" dirty="0">
                <a:latin typeface="Arial" charset="0"/>
              </a:rPr>
              <a:t>информирует, что время его действия истекает и вскоре будет включен запрещающий сигнал</a:t>
            </a:r>
          </a:p>
          <a:p>
            <a:pPr marL="533400" indent="-533400">
              <a:buClr>
                <a:schemeClr val="tx1"/>
              </a:buClr>
              <a:buFontTx/>
              <a:buAutoNum type="arabicPeriod"/>
            </a:pPr>
            <a:r>
              <a:rPr lang="ru-RU" sz="2800" b="1" dirty="0">
                <a:latin typeface="Arial" charset="0"/>
              </a:rPr>
              <a:t> предупреждает о предстоящей смене сигналов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7667625" y="1916113"/>
            <a:ext cx="914400" cy="9144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16" name="AutoShape 8"/>
          <p:cNvSpPr>
            <a:spLocks noChangeArrowheads="1"/>
          </p:cNvSpPr>
          <p:nvPr/>
        </p:nvSpPr>
        <p:spPr bwMode="auto">
          <a:xfrm>
            <a:off x="7740650" y="3284538"/>
            <a:ext cx="914400" cy="914400"/>
          </a:xfrm>
          <a:prstGeom prst="star24">
            <a:avLst>
              <a:gd name="adj" fmla="val 37500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 animBg="1"/>
      <p:bldP spid="17416" grpId="1" animBg="1"/>
      <p:bldP spid="17416" grpId="2" animBg="1"/>
      <p:bldP spid="17416" grpId="3" animBg="1"/>
      <p:bldP spid="17416" grpId="4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5110162" cy="587375"/>
          </a:xfrm>
        </p:spPr>
        <p:txBody>
          <a:bodyPr>
            <a:noAutofit/>
          </a:bodyPr>
          <a:lstStyle/>
          <a:p>
            <a:r>
              <a:rPr lang="ru-RU" sz="4000" b="1" i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ЖЕЛТЫЙ СИГНАЛ</a:t>
            </a:r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196975"/>
            <a:ext cx="4678363" cy="503238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Clr>
                <a:schemeClr val="tx1"/>
              </a:buClr>
              <a:buFontTx/>
              <a:buAutoNum type="arabicPeriod"/>
            </a:pPr>
            <a:r>
              <a:rPr lang="ru-RU" sz="2800" b="1">
                <a:solidFill>
                  <a:srgbClr val="FF3300"/>
                </a:solidFill>
                <a:latin typeface="Arial" charset="0"/>
              </a:rPr>
              <a:t>запрещает движение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sz="half" idx="2"/>
          </p:nvPr>
        </p:nvSpPr>
        <p:spPr>
          <a:xfrm>
            <a:off x="179388" y="1844675"/>
            <a:ext cx="8785225" cy="4103688"/>
          </a:xfrm>
        </p:spPr>
        <p:txBody>
          <a:bodyPr>
            <a:normAutofit fontScale="92500" lnSpcReduction="20000"/>
          </a:bodyPr>
          <a:lstStyle/>
          <a:p>
            <a:pPr marL="533400" indent="-533400">
              <a:buFont typeface="Wingdings" pitchFamily="2" charset="2"/>
              <a:buNone/>
            </a:pPr>
            <a:r>
              <a:rPr lang="ru-RU" b="1" i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ЖЕЛТЫЙ МИГАЮЩИЙ СИГНАЛ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 </a:t>
            </a:r>
          </a:p>
          <a:p>
            <a:pPr marL="533400" indent="-533400">
              <a:buClr>
                <a:schemeClr val="tx1"/>
              </a:buClr>
              <a:buFontTx/>
              <a:buAutoNum type="arabicPeriod"/>
            </a:pPr>
            <a:r>
              <a:rPr lang="ru-RU" sz="2800" b="1" dirty="0">
                <a:solidFill>
                  <a:srgbClr val="00B050"/>
                </a:solidFill>
                <a:latin typeface="Arial" charset="0"/>
              </a:rPr>
              <a:t>разрешает движение </a:t>
            </a:r>
          </a:p>
          <a:p>
            <a:pPr marL="533400" indent="-533400">
              <a:buClr>
                <a:schemeClr val="tx1"/>
              </a:buClr>
              <a:buFontTx/>
              <a:buAutoNum type="arabicPeriod"/>
            </a:pPr>
            <a:r>
              <a:rPr lang="ru-RU" sz="2800" b="1" dirty="0">
                <a:latin typeface="Arial" charset="0"/>
              </a:rPr>
              <a:t>информирует о наличии нерегулируемого перекрестка или пешеходного перехода</a:t>
            </a:r>
          </a:p>
          <a:p>
            <a:pPr marL="533400" indent="-533400">
              <a:buClr>
                <a:schemeClr val="tx1"/>
              </a:buClr>
              <a:buFontTx/>
              <a:buAutoNum type="arabicPeriod"/>
            </a:pPr>
            <a:r>
              <a:rPr lang="ru-RU" sz="2800" b="1" dirty="0">
                <a:latin typeface="Arial" charset="0"/>
              </a:rPr>
              <a:t>предупреждает об опасности; </a:t>
            </a:r>
          </a:p>
          <a:p>
            <a:pPr marL="533400" indent="-533400">
              <a:lnSpc>
                <a:spcPts val="2600"/>
              </a:lnSpc>
              <a:buClr>
                <a:schemeClr val="tx1"/>
              </a:buClr>
              <a:buFontTx/>
              <a:buNone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Сочетание красного и желтого </a:t>
            </a:r>
          </a:p>
          <a:p>
            <a:pPr marL="533400" indent="-533400">
              <a:lnSpc>
                <a:spcPts val="2600"/>
              </a:lnSpc>
              <a:buClr>
                <a:schemeClr val="tx1"/>
              </a:buClr>
              <a:buFontTx/>
              <a:buNone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сигналов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 </a:t>
            </a:r>
          </a:p>
          <a:p>
            <a:pPr marL="533400" indent="-533400">
              <a:buClr>
                <a:schemeClr val="tx1"/>
              </a:buClr>
              <a:buFontTx/>
              <a:buAutoNum type="arabicPeriod"/>
            </a:pPr>
            <a:r>
              <a:rPr lang="ru-RU" sz="2800" b="1" dirty="0">
                <a:solidFill>
                  <a:srgbClr val="FF3300"/>
                </a:solidFill>
                <a:latin typeface="Arial" charset="0"/>
              </a:rPr>
              <a:t>запрещает движение </a:t>
            </a:r>
          </a:p>
          <a:p>
            <a:pPr marL="533400" indent="-533400">
              <a:buClr>
                <a:schemeClr val="tx1"/>
              </a:buClr>
              <a:buFontTx/>
              <a:buAutoNum type="arabicPeriod"/>
            </a:pPr>
            <a:r>
              <a:rPr lang="ru-RU" sz="2800" b="1" dirty="0">
                <a:latin typeface="Arial" charset="0"/>
              </a:rPr>
              <a:t>информирует о скором включении</a:t>
            </a:r>
          </a:p>
          <a:p>
            <a:pPr marL="533400" indent="-533400">
              <a:buClr>
                <a:schemeClr val="tx1"/>
              </a:buClr>
              <a:buFontTx/>
              <a:buNone/>
            </a:pPr>
            <a:r>
              <a:rPr lang="ru-RU" sz="2800" b="1" dirty="0">
                <a:latin typeface="Arial" charset="0"/>
              </a:rPr>
              <a:t>разрешающего зеленого сигнала светофора</a:t>
            </a:r>
          </a:p>
          <a:p>
            <a:pPr marL="533400" indent="-533400">
              <a:buClr>
                <a:schemeClr val="tx1"/>
              </a:buClr>
              <a:buFontTx/>
              <a:buAutoNum type="arabicPeriod"/>
            </a:pPr>
            <a:endParaRPr lang="ru-RU" sz="2800" b="1" dirty="0">
              <a:solidFill>
                <a:srgbClr val="CC6600"/>
              </a:solidFill>
              <a:latin typeface="Arial" charset="0"/>
            </a:endParaRPr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7786710" y="1857364"/>
            <a:ext cx="914400" cy="914400"/>
          </a:xfrm>
          <a:prstGeom prst="star24">
            <a:avLst>
              <a:gd name="adj" fmla="val 37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5219700" y="765175"/>
            <a:ext cx="914400" cy="914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51" name="Oval 11"/>
          <p:cNvSpPr>
            <a:spLocks noChangeArrowheads="1"/>
          </p:cNvSpPr>
          <p:nvPr/>
        </p:nvSpPr>
        <p:spPr bwMode="auto">
          <a:xfrm>
            <a:off x="7072330" y="3786190"/>
            <a:ext cx="914400" cy="914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52" name="Oval 12"/>
          <p:cNvSpPr>
            <a:spLocks noChangeArrowheads="1"/>
          </p:cNvSpPr>
          <p:nvPr/>
        </p:nvSpPr>
        <p:spPr bwMode="auto">
          <a:xfrm>
            <a:off x="7358082" y="4357694"/>
            <a:ext cx="914400" cy="914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 animBg="1"/>
      <p:bldP spid="10248" grpId="1" animBg="1"/>
      <p:bldP spid="10248" grpId="2" animBg="1"/>
      <p:bldP spid="10248" grpId="3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5473700" cy="587375"/>
          </a:xfrm>
        </p:spPr>
        <p:txBody>
          <a:bodyPr>
            <a:normAutofit fontScale="90000"/>
          </a:bodyPr>
          <a:lstStyle/>
          <a:p>
            <a:r>
              <a:rPr lang="ru-RU" sz="4000" b="1">
                <a:solidFill>
                  <a:srgbClr val="FF3300"/>
                </a:solidFill>
                <a:latin typeface="Arial" charset="0"/>
              </a:rPr>
              <a:t>КРАСНЫЙ СИГНАЛ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684213" y="1052513"/>
            <a:ext cx="4465637" cy="647700"/>
          </a:xfrm>
        </p:spPr>
        <p:txBody>
          <a:bodyPr/>
          <a:lstStyle/>
          <a:p>
            <a:pPr marL="533400" indent="-533400">
              <a:buClr>
                <a:schemeClr val="tx1"/>
              </a:buClr>
              <a:buFontTx/>
              <a:buAutoNum type="arabicPeriod"/>
            </a:pPr>
            <a:r>
              <a:rPr lang="ru-RU" sz="2800" b="1">
                <a:latin typeface="Arial" charset="0"/>
              </a:rPr>
              <a:t>запрещает движение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628775"/>
            <a:ext cx="7772400" cy="4467225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ru-RU" b="1" dirty="0">
                <a:solidFill>
                  <a:srgbClr val="FF3300"/>
                </a:solidFill>
                <a:latin typeface="Arial" charset="0"/>
              </a:rPr>
              <a:t>Красный мигающий сигнал</a:t>
            </a:r>
            <a:r>
              <a:rPr lang="ru-RU" sz="2800" b="1" dirty="0">
                <a:latin typeface="Arial" charset="0"/>
              </a:rPr>
              <a:t> 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ru-RU" sz="2800" b="1" dirty="0">
                <a:latin typeface="Arial" charset="0"/>
              </a:rPr>
              <a:t>запрещает движение</a:t>
            </a:r>
          </a:p>
          <a:p>
            <a:pPr marL="533400" indent="-533400"/>
            <a:endParaRPr lang="ru-RU" sz="2800" b="1" u="sng" dirty="0">
              <a:solidFill>
                <a:srgbClr val="FF3300"/>
              </a:solidFill>
              <a:latin typeface="Arial" charset="0"/>
            </a:endParaRPr>
          </a:p>
          <a:p>
            <a:pPr marL="533400" indent="-533400">
              <a:buFont typeface="Wingdings" pitchFamily="2" charset="2"/>
              <a:buNone/>
            </a:pPr>
            <a:r>
              <a:rPr lang="ru-RU" sz="2800" b="1" u="sng" dirty="0">
                <a:solidFill>
                  <a:srgbClr val="FF3300"/>
                </a:solidFill>
                <a:latin typeface="Arial" charset="0"/>
              </a:rPr>
              <a:t>Сочетание</a:t>
            </a:r>
            <a:r>
              <a:rPr lang="ru-RU" sz="2800" b="1" dirty="0">
                <a:solidFill>
                  <a:srgbClr val="FF3300"/>
                </a:solidFill>
                <a:latin typeface="Arial" charset="0"/>
              </a:rPr>
              <a:t> красного и 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желтого</a:t>
            </a:r>
            <a:r>
              <a:rPr lang="ru-RU" sz="2800" b="1" dirty="0">
                <a:solidFill>
                  <a:srgbClr val="FF3300"/>
                </a:solidFill>
                <a:latin typeface="Arial" charset="0"/>
              </a:rPr>
              <a:t> сигналов</a:t>
            </a:r>
            <a:r>
              <a:rPr lang="ru-RU" sz="2800" b="1" dirty="0">
                <a:latin typeface="Arial" charset="0"/>
              </a:rPr>
              <a:t> 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ru-RU" sz="2800" b="1" dirty="0">
                <a:latin typeface="Arial" charset="0"/>
              </a:rPr>
              <a:t>запрещает движение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ru-RU" sz="2800" b="1" dirty="0">
                <a:latin typeface="Arial" charset="0"/>
              </a:rPr>
              <a:t>информирует о предстоящем включении зеленого сигнала.</a:t>
            </a:r>
          </a:p>
          <a:p>
            <a:pPr marL="533400" indent="-533400"/>
            <a:endParaRPr lang="ru-RU" sz="2800" b="1" dirty="0">
              <a:latin typeface="Arial" charset="0"/>
            </a:endParaRPr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7164388" y="620713"/>
            <a:ext cx="914400" cy="914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7164388" y="1989138"/>
            <a:ext cx="914400" cy="914400"/>
          </a:xfrm>
          <a:prstGeom prst="star24">
            <a:avLst>
              <a:gd name="adj" fmla="val 37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514" name="Oval 10"/>
          <p:cNvSpPr>
            <a:spLocks noChangeArrowheads="1"/>
          </p:cNvSpPr>
          <p:nvPr/>
        </p:nvSpPr>
        <p:spPr bwMode="auto">
          <a:xfrm>
            <a:off x="7164388" y="3860800"/>
            <a:ext cx="914400" cy="914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515" name="Oval 11"/>
          <p:cNvSpPr>
            <a:spLocks noChangeArrowheads="1"/>
          </p:cNvSpPr>
          <p:nvPr/>
        </p:nvSpPr>
        <p:spPr bwMode="auto">
          <a:xfrm>
            <a:off x="7596188" y="4294188"/>
            <a:ext cx="914400" cy="914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2" grpId="0" animBg="1"/>
      <p:bldP spid="21512" grpId="1" animBg="1"/>
      <p:bldP spid="21512" grpId="2" animBg="1"/>
      <p:bldP spid="21512" grpId="3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  <a:latin typeface="Arial" charset="0"/>
              </a:rPr>
              <a:t>Светофоры для пешеходов и велосипедистов</a:t>
            </a: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body" sz="half" idx="3"/>
          </p:nvPr>
        </p:nvSpPr>
        <p:spPr>
          <a:xfrm>
            <a:off x="179388" y="3716338"/>
            <a:ext cx="8713787" cy="299881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400" b="1" dirty="0">
                <a:solidFill>
                  <a:srgbClr val="FF0000"/>
                </a:solidFill>
                <a:latin typeface="Arial" charset="0"/>
              </a:rPr>
              <a:t>Если на сигналах светофора нанесены силуэты пешехода или велосипедиста, то его действия распространяются только на пешехода (велосипедиста).</a:t>
            </a:r>
            <a:r>
              <a:rPr lang="ru-RU" sz="24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ru-RU" sz="2400" dirty="0" smtClean="0">
                <a:latin typeface="Arial" charset="0"/>
              </a:rPr>
              <a:t>Зеленый </a:t>
            </a:r>
            <a:r>
              <a:rPr lang="ru-RU" sz="2400" dirty="0">
                <a:latin typeface="Arial" charset="0"/>
              </a:rPr>
              <a:t>сигнал разрешает движение, красный запрещает. </a:t>
            </a:r>
          </a:p>
          <a:p>
            <a:pPr>
              <a:lnSpc>
                <a:spcPct val="80000"/>
              </a:lnSpc>
            </a:pPr>
            <a:r>
              <a:rPr lang="ru-RU" sz="2000" b="1" dirty="0">
                <a:solidFill>
                  <a:srgbClr val="0000FF"/>
                </a:solidFill>
                <a:latin typeface="Arial" charset="0"/>
              </a:rPr>
              <a:t>Для велосипедистов могут применяться уменьшенные светофоры с дополнительной табличкой в низу (изображение велосипеда черного цвета).</a:t>
            </a:r>
            <a:r>
              <a:rPr lang="ru-RU" sz="1800" dirty="0">
                <a:latin typeface="Arial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ru-RU" sz="2000" b="1" dirty="0">
                <a:solidFill>
                  <a:srgbClr val="006600"/>
                </a:solidFill>
                <a:latin typeface="Arial" charset="0"/>
              </a:rPr>
              <a:t>Для слепых пешеходов могут устанавливать дополнительные звуковые сигналы у светофоров</a:t>
            </a:r>
            <a:r>
              <a:rPr lang="ru-RU" sz="1800" dirty="0">
                <a:latin typeface="Arial" charset="0"/>
              </a:rPr>
              <a:t>.</a:t>
            </a:r>
          </a:p>
        </p:txBody>
      </p:sp>
      <p:pic>
        <p:nvPicPr>
          <p:cNvPr id="41992" name="Picture 8" descr="светофор-1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92725" y="1700213"/>
            <a:ext cx="908050" cy="2089150"/>
          </a:xfrm>
          <a:prstGeom prst="rect">
            <a:avLst/>
          </a:prstGeom>
          <a:noFill/>
        </p:spPr>
      </p:pic>
      <p:pic>
        <p:nvPicPr>
          <p:cNvPr id="41993" name="Picture 9" descr="светофор-1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54375" y="1916113"/>
            <a:ext cx="828675" cy="1492250"/>
          </a:xfrm>
          <a:prstGeom prst="rect">
            <a:avLst/>
          </a:prstGeom>
          <a:noFill/>
        </p:spPr>
      </p:pic>
      <p:pic>
        <p:nvPicPr>
          <p:cNvPr id="41994" name="Picture 10" descr="светофор-12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258888" y="1844675"/>
            <a:ext cx="766762" cy="1573213"/>
          </a:xfrm>
          <a:prstGeom prst="rect">
            <a:avLst/>
          </a:prstGeom>
          <a:noFill/>
        </p:spPr>
      </p:pic>
      <p:pic>
        <p:nvPicPr>
          <p:cNvPr id="41995" name="Picture 11" descr="светофор-13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451725" y="1700213"/>
            <a:ext cx="611188" cy="19446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>
                <a:latin typeface="Arial" charset="0"/>
              </a:rPr>
              <a:t/>
            </a:r>
            <a:br>
              <a:rPr lang="ru-RU" sz="4000" b="1">
                <a:latin typeface="Arial" charset="0"/>
              </a:rPr>
            </a:br>
            <a:r>
              <a:rPr lang="ru-RU" sz="4000" b="1">
                <a:latin typeface="Arial" charset="0"/>
              </a:rPr>
              <a:t/>
            </a:r>
            <a:br>
              <a:rPr lang="ru-RU" sz="4000" b="1">
                <a:latin typeface="Arial" charset="0"/>
              </a:rPr>
            </a:br>
            <a:endParaRPr lang="ru-RU" sz="4000" b="1">
              <a:latin typeface="Arial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ru-RU" sz="2400"/>
          </a:p>
          <a:p>
            <a:endParaRPr lang="ru-RU" sz="2400"/>
          </a:p>
          <a:p>
            <a:endParaRPr lang="ru-RU" sz="2400"/>
          </a:p>
          <a:p>
            <a:endParaRPr lang="ru-RU" sz="2400"/>
          </a:p>
        </p:txBody>
      </p:sp>
      <p:sp>
        <p:nvSpPr>
          <p:cNvPr id="9223" name="Rectangle 7"/>
          <p:cNvSpPr>
            <a:spLocks noGrp="1" noChangeArrowheads="1"/>
          </p:cNvSpPr>
          <p:nvPr>
            <p:ph sz="quarter" idx="2"/>
          </p:nvPr>
        </p:nvSpPr>
        <p:spPr>
          <a:xfrm>
            <a:off x="395288" y="1844675"/>
            <a:ext cx="8507412" cy="4624388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</a:pPr>
            <a:r>
              <a:rPr lang="ru-RU" sz="2400" b="1" i="1" u="sng" dirty="0">
                <a:solidFill>
                  <a:srgbClr val="C00000"/>
                </a:solidFill>
                <a:latin typeface="Arial" charset="0"/>
              </a:rPr>
              <a:t>Светофоры для движения через железнодорожные </a:t>
            </a:r>
            <a:r>
              <a:rPr lang="ru-RU" sz="2400" b="1" i="1" u="sng" dirty="0" smtClean="0">
                <a:solidFill>
                  <a:srgbClr val="C00000"/>
                </a:solidFill>
                <a:latin typeface="Arial" charset="0"/>
              </a:rPr>
              <a:t>переезды</a:t>
            </a:r>
          </a:p>
          <a:p>
            <a:pPr>
              <a:buNone/>
            </a:pPr>
            <a:r>
              <a:rPr lang="ru-RU" sz="2400" dirty="0" smtClean="0"/>
              <a:t>Состоят из двух горизонтально расположенных красных фонарей и, на части переездов, одного фонаря лунно-белого цвета. Белый фонарь расположен между красными, ниже или выше соединяющей их линии. Значение сигналов следующее:</a:t>
            </a:r>
          </a:p>
          <a:p>
            <a:pPr lvl="0"/>
            <a:r>
              <a:rPr lang="ru-RU" sz="2400" dirty="0" smtClean="0"/>
              <a:t>два попеременно мигающих красных фонаря — движение через переезд запрещено; данный сигнал обычно сопровождается звуковой сигнализацией (звонком);</a:t>
            </a:r>
          </a:p>
          <a:p>
            <a:pPr lvl="0"/>
            <a:r>
              <a:rPr lang="ru-RU" sz="2400" dirty="0" smtClean="0"/>
              <a:t>мигающий белый фонарь означает, что техническая система переезда находится в исправности. Так как он не горит, когда переезд закрыт или закрывается, бело-лунный фонарь часто неправильно считают разрешающим сигналом.</a:t>
            </a:r>
          </a:p>
          <a:p>
            <a:pPr>
              <a:buNone/>
            </a:pPr>
            <a:r>
              <a:rPr lang="ru-RU" sz="2400" dirty="0" smtClean="0"/>
              <a:t>Иногда вместо лунно-белого фонаря ставится зелёный немигающий, который в отличие от лунно-белого является разрешающим сигналом. Часто лунно-белый фонарь отсутствует, светофор состоит только из двух красных фонарей.</a:t>
            </a:r>
          </a:p>
          <a:p>
            <a:pPr>
              <a:buFont typeface="Wingdings" pitchFamily="2" charset="2"/>
              <a:buNone/>
            </a:pPr>
            <a:endParaRPr lang="ru-RU" sz="2400" b="1" i="1" u="sng" dirty="0">
              <a:solidFill>
                <a:srgbClr val="C00000"/>
              </a:solidFill>
              <a:latin typeface="Arial" charset="0"/>
            </a:endParaRPr>
          </a:p>
        </p:txBody>
      </p:sp>
      <p:pic>
        <p:nvPicPr>
          <p:cNvPr id="9224" name="Picture 8" descr="004_1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071538" y="142852"/>
            <a:ext cx="6572296" cy="1714512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143240" y="1071546"/>
            <a:ext cx="5500726" cy="505937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3600" b="1" dirty="0" smtClean="0">
                <a:solidFill>
                  <a:srgbClr val="C00000"/>
                </a:solidFill>
              </a:rPr>
              <a:t>Дорогу, перекрёсток на пути</a:t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3600" b="1" dirty="0" smtClean="0">
                <a:solidFill>
                  <a:srgbClr val="C00000"/>
                </a:solidFill>
              </a:rPr>
              <a:t>Светофор поможет перейти</a:t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3600" b="1" dirty="0" smtClean="0">
                <a:solidFill>
                  <a:srgbClr val="C00000"/>
                </a:solidFill>
              </a:rPr>
              <a:t>С человечком красным – Стой!</a:t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3600" b="1" dirty="0" smtClean="0">
                <a:solidFill>
                  <a:srgbClr val="C00000"/>
                </a:solidFill>
              </a:rPr>
              <a:t>Двигайся с зелёным по прямой.</a:t>
            </a:r>
            <a:r>
              <a:rPr lang="ru-RU" sz="4000" b="1" i="1" dirty="0" smtClean="0">
                <a:solidFill>
                  <a:srgbClr val="C00000"/>
                </a:solidFill>
              </a:rPr>
              <a:t/>
            </a:r>
            <a:br>
              <a:rPr lang="ru-RU" sz="4000" b="1" i="1" dirty="0" smtClean="0">
                <a:solidFill>
                  <a:srgbClr val="C00000"/>
                </a:solidFill>
              </a:rPr>
            </a:br>
            <a:endParaRPr lang="ru-RU" sz="4000" b="1" i="1" dirty="0">
              <a:solidFill>
                <a:srgbClr val="C00000"/>
              </a:solidFill>
            </a:endParaRPr>
          </a:p>
        </p:txBody>
      </p:sp>
      <p:pic>
        <p:nvPicPr>
          <p:cNvPr id="60418" name="Picture 2" descr="Картинка 10 из 29725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596" y="1214422"/>
            <a:ext cx="2790825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Picture 2" descr="Картинка 99 из 29725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0034" y="642918"/>
            <a:ext cx="8334433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214942" y="357166"/>
            <a:ext cx="3929058" cy="650083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Посмотрите: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Постовой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Встал на нашей мостовой.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Быстро руку протянул.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Ловко палочкой взмахнул.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Вы видали,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Вы видали? –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Все машины сразу встали,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Дружно встали в три ряда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И не едут никуда.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Не волнуется народ,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Через улицу идёт.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И стоит на мостовой,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Как волшебник, постовой.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Все машины одному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Подчиняются ему.</a:t>
            </a:r>
          </a:p>
          <a:p>
            <a:pPr>
              <a:buNone/>
            </a:pPr>
            <a:endParaRPr lang="ru-RU" sz="2400" b="1" dirty="0" smtClean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3794" name="Picture 2" descr="C:\Documents and Settings\Татьяна\Мои документы\Мои рисунки\img17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714356"/>
            <a:ext cx="4786346" cy="535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8349-A498-4909-89B4-D8E9E840F5FF}" type="slidenum">
              <a:rPr lang="ru-RU"/>
              <a:pPr/>
              <a:t>19</a:t>
            </a:fld>
            <a:endParaRPr lang="ru-RU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title"/>
          </p:nvPr>
        </p:nvSpPr>
        <p:spPr>
          <a:xfrm>
            <a:off x="214282" y="285728"/>
            <a:ext cx="7186634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C00000"/>
                </a:solidFill>
              </a:rPr>
              <a:t>Сигналы регулировщика</a:t>
            </a:r>
            <a:r>
              <a:rPr lang="ru-RU" sz="4000" b="1" dirty="0"/>
              <a:t/>
            </a:r>
            <a:br>
              <a:rPr lang="ru-RU" sz="4000" b="1" dirty="0"/>
            </a:br>
            <a:endParaRPr lang="ru-RU" sz="4000" b="1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125538"/>
            <a:ext cx="5329237" cy="50053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>
                <a:latin typeface="Arial" charset="0"/>
              </a:rPr>
              <a:t>Основными сигналами регулировщика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>
                <a:latin typeface="Arial" charset="0"/>
              </a:rPr>
              <a:t>являются положение его корпуса и рук.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>
                <a:latin typeface="Arial" charset="0"/>
              </a:rPr>
              <a:t>Для лучшей видимости этих сигналов,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>
                <a:latin typeface="Arial" charset="0"/>
              </a:rPr>
              <a:t>особенно в темное время суток,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>
                <a:latin typeface="Arial" charset="0"/>
              </a:rPr>
              <a:t>регулировщика легко увидеть по его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>
                <a:latin typeface="Arial" charset="0"/>
              </a:rPr>
              <a:t>специальному снаряжению: белые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>
                <a:latin typeface="Arial" charset="0"/>
              </a:rPr>
              <a:t>поясные и плечевые ремни, перчатки с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>
                <a:latin typeface="Arial" charset="0"/>
              </a:rPr>
              <a:t>белыми крагами, специальные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>
                <a:latin typeface="Arial" charset="0"/>
              </a:rPr>
              <a:t>светоотражающие полосы на одежде. Для регулирования движения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>
                <a:latin typeface="Arial" charset="0"/>
              </a:rPr>
              <a:t>регулировщик использует жезл,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>
                <a:latin typeface="Arial" charset="0"/>
              </a:rPr>
              <a:t>окрашенный в черный и белый цвет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>
                <a:latin typeface="Arial" charset="0"/>
              </a:rPr>
              <a:t>или жезл с красным светоотражающим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>
                <a:latin typeface="Arial" charset="0"/>
              </a:rPr>
              <a:t>диском. Жезл находится в правой руке</a:t>
            </a:r>
            <a:r>
              <a:rPr lang="ru-RU" sz="1200" b="1" dirty="0">
                <a:latin typeface="Arial" charset="0"/>
              </a:rPr>
              <a:t>.</a:t>
            </a:r>
          </a:p>
          <a:p>
            <a:pPr>
              <a:lnSpc>
                <a:spcPct val="80000"/>
              </a:lnSpc>
            </a:pPr>
            <a:endParaRPr lang="ru-RU" sz="12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ru-RU" sz="1400" dirty="0">
              <a:latin typeface="Arial" charset="0"/>
            </a:endParaRPr>
          </a:p>
        </p:txBody>
      </p:sp>
      <p:pic>
        <p:nvPicPr>
          <p:cNvPr id="40964" name="Picture 4" descr="File0005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5786446" y="857232"/>
            <a:ext cx="2981048" cy="3214710"/>
          </a:xfrm>
          <a:noFill/>
          <a:ln/>
        </p:spPr>
      </p:pic>
      <p:sp>
        <p:nvSpPr>
          <p:cNvPr id="7" name="Содержимое 6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" name="Picture 7" descr="регулировщик-на-площади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357818" y="4571984"/>
            <a:ext cx="3566325" cy="2286016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sz="4400" b="1" u="sng" dirty="0" smtClean="0">
                <a:solidFill>
                  <a:srgbClr val="FF0000"/>
                </a:solidFill>
              </a:rPr>
              <a:t>Светофор</a:t>
            </a:r>
            <a:r>
              <a:rPr lang="ru-RU" dirty="0" smtClean="0"/>
              <a:t> («несущий свет») - устройство оптической сигнализации, предназначенное для регулирования движения людей, велосипедов, автомобилей и иных участников дорожного движения, поездов железной дороги и метрополитена… </a:t>
            </a:r>
            <a:endParaRPr lang="ru-RU" dirty="0"/>
          </a:p>
        </p:txBody>
      </p:sp>
      <p:pic>
        <p:nvPicPr>
          <p:cNvPr id="34818" name="Picture 2" descr="Картинка 18 из 6400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72066" y="3571876"/>
            <a:ext cx="2952744" cy="29527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4A3B-A47B-4C46-8C51-6D298C1F2CCE}" type="datetime1">
              <a:rPr lang="ru-RU"/>
              <a:pPr/>
              <a:t>25.04.2013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автор Капитула В.П.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9DDAF-13C4-45E8-AEBD-60AC0092C72C}" type="slidenum">
              <a:rPr lang="ru-RU"/>
              <a:pPr/>
              <a:t>20</a:t>
            </a:fld>
            <a:endParaRPr lang="ru-RU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555875"/>
            <a:ext cx="8229600" cy="339407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dirty="0">
                <a:solidFill>
                  <a:srgbClr val="FF3300"/>
                </a:solidFill>
                <a:latin typeface="Arial" charset="0"/>
              </a:rPr>
              <a:t>1.</a:t>
            </a:r>
            <a:r>
              <a:rPr lang="ru-RU" sz="2800" b="1" dirty="0">
                <a:solidFill>
                  <a:srgbClr val="FF3300"/>
                </a:solidFill>
                <a:latin typeface="Arial" charset="0"/>
              </a:rPr>
              <a:t>Рука поднята вверх</a:t>
            </a:r>
            <a:r>
              <a:rPr lang="ru-RU" sz="2800" dirty="0">
                <a:solidFill>
                  <a:srgbClr val="FF3300"/>
                </a:solidFill>
                <a:latin typeface="Arial" charset="0"/>
              </a:rPr>
              <a:t> - </a:t>
            </a:r>
            <a:r>
              <a:rPr lang="ru-RU" sz="2400" dirty="0">
                <a:solidFill>
                  <a:srgbClr val="FF3300"/>
                </a:solidFill>
                <a:latin typeface="Arial" charset="0"/>
              </a:rPr>
              <a:t>движение </a:t>
            </a:r>
            <a:r>
              <a:rPr lang="ru-RU" sz="2400" dirty="0" smtClean="0">
                <a:solidFill>
                  <a:srgbClr val="FF3300"/>
                </a:solidFill>
                <a:latin typeface="Arial" charset="0"/>
              </a:rPr>
              <a:t>запрещено для всех.</a:t>
            </a:r>
            <a:endParaRPr lang="ru-RU" sz="2400" dirty="0">
              <a:solidFill>
                <a:srgbClr val="FF3300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dirty="0">
                <a:solidFill>
                  <a:srgbClr val="008000"/>
                </a:solidFill>
                <a:latin typeface="Arial" charset="0"/>
              </a:rPr>
              <a:t>2.</a:t>
            </a:r>
            <a:r>
              <a:rPr lang="ru-RU" sz="2800" b="1" dirty="0">
                <a:solidFill>
                  <a:srgbClr val="008000"/>
                </a:solidFill>
                <a:latin typeface="Arial" charset="0"/>
              </a:rPr>
              <a:t>Руки вытянуты в стороны или опущены</a:t>
            </a:r>
            <a:r>
              <a:rPr lang="ru-RU" sz="2800" dirty="0">
                <a:solidFill>
                  <a:srgbClr val="008000"/>
                </a:solidFill>
                <a:latin typeface="Arial" charset="0"/>
              </a:rPr>
              <a:t> - </a:t>
            </a:r>
            <a:r>
              <a:rPr lang="ru-RU" sz="2400" dirty="0">
                <a:solidFill>
                  <a:srgbClr val="008000"/>
                </a:solidFill>
                <a:latin typeface="Arial" charset="0"/>
              </a:rPr>
              <a:t>со стороны груди и спины движение запрещено, со стороны правого и левого бока – разрешено.</a:t>
            </a:r>
            <a:r>
              <a:rPr lang="ru-RU" sz="2800" dirty="0">
                <a:solidFill>
                  <a:srgbClr val="008000"/>
                </a:solidFill>
                <a:latin typeface="Arial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dirty="0">
                <a:latin typeface="Arial" charset="0"/>
              </a:rPr>
              <a:t>3.</a:t>
            </a:r>
            <a:r>
              <a:rPr lang="ru-RU" sz="2800" b="1" dirty="0">
                <a:latin typeface="Arial" charset="0"/>
              </a:rPr>
              <a:t>Правая рука вытянута вперед</a:t>
            </a:r>
            <a:r>
              <a:rPr lang="ru-RU" sz="2800" dirty="0">
                <a:latin typeface="Arial" charset="0"/>
              </a:rPr>
              <a:t> – </a:t>
            </a:r>
            <a:r>
              <a:rPr lang="ru-RU" sz="2400" dirty="0">
                <a:latin typeface="Arial" charset="0"/>
              </a:rPr>
              <a:t>пешеходам разрешено переходить дорогу </a:t>
            </a:r>
            <a:r>
              <a:rPr lang="ru-RU" sz="2400" b="1" u="sng" dirty="0">
                <a:latin typeface="Arial" charset="0"/>
              </a:rPr>
              <a:t>ТОЛЬКО</a:t>
            </a:r>
            <a:r>
              <a:rPr lang="ru-RU" sz="2400" dirty="0">
                <a:latin typeface="Arial" charset="0"/>
              </a:rPr>
              <a:t> за спиной регулировщика.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i="1" dirty="0">
                <a:solidFill>
                  <a:srgbClr val="CC6600"/>
                </a:solidFill>
                <a:latin typeface="Arial" charset="0"/>
              </a:rPr>
              <a:t>Для дополнительного привлечения внимания водителей и пешеходов может применяться свисток. При регулировании движения регулировщик отменяет требование знаков приоритета и светофоров</a:t>
            </a:r>
            <a:r>
              <a:rPr lang="ru-RU" sz="2000" b="1" i="1" dirty="0">
                <a:solidFill>
                  <a:srgbClr val="CC6600"/>
                </a:solidFill>
                <a:latin typeface="Arial" charset="0"/>
              </a:rPr>
              <a:t>.</a:t>
            </a:r>
            <a:r>
              <a:rPr lang="ru-RU" sz="2000" dirty="0">
                <a:latin typeface="Arial" charset="0"/>
              </a:rPr>
              <a:t/>
            </a:r>
            <a:br>
              <a:rPr lang="ru-RU" sz="2000" dirty="0">
                <a:latin typeface="Arial" charset="0"/>
              </a:rPr>
            </a:br>
            <a:endParaRPr lang="ru-RU" sz="2000" dirty="0">
              <a:latin typeface="Arial" charset="0"/>
            </a:endParaRPr>
          </a:p>
        </p:txBody>
      </p:sp>
      <p:pic>
        <p:nvPicPr>
          <p:cNvPr id="44036" name="Picture 4" descr="регулировщик3-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877050" y="549275"/>
            <a:ext cx="1874838" cy="1736725"/>
          </a:xfrm>
          <a:prstGeom prst="rect">
            <a:avLst/>
          </a:prstGeom>
          <a:noFill/>
        </p:spPr>
      </p:pic>
      <p:pic>
        <p:nvPicPr>
          <p:cNvPr id="44037" name="Picture 5" descr="регулировщик1-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638550" y="549275"/>
            <a:ext cx="1939925" cy="1716088"/>
          </a:xfrm>
          <a:prstGeom prst="rect">
            <a:avLst/>
          </a:prstGeom>
          <a:noFill/>
        </p:spPr>
      </p:pic>
      <p:pic>
        <p:nvPicPr>
          <p:cNvPr id="44038" name="Picture 6" descr="регулировщик2-1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68313" y="549275"/>
            <a:ext cx="1871662" cy="17002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8674" name="Picture 2" descr="Картинка 3 из 4616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929330"/>
            <a:ext cx="8229600" cy="696899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Сувениры, продаваемые в Лондоне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http://upload.wikimedia.org/wikipedia/commons/thumb/7/70/East_Berlin_traffic_lights3.jpg/220px-East_Berlin_traffic_lights3.jpg">
            <a:hlinkClick r:id="rId2"/>
          </p:cNvPr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42910" y="142852"/>
            <a:ext cx="8143932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71934" y="571480"/>
            <a:ext cx="4929222" cy="607223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В России</a:t>
            </a:r>
            <a:r>
              <a:rPr lang="ru-RU" baseline="30000" dirty="0"/>
              <a:t> </a:t>
            </a:r>
            <a:r>
              <a:rPr lang="ru-RU" dirty="0" smtClean="0"/>
              <a:t>памятник светофору, расположенный в Центральном районе Новосибирска. Памятник расположен на пересечении улиц </a:t>
            </a:r>
            <a:r>
              <a:rPr lang="ru-RU" dirty="0" err="1" smtClean="0"/>
              <a:t>Сибревкома</a:t>
            </a:r>
            <a:r>
              <a:rPr lang="ru-RU" dirty="0" smtClean="0"/>
              <a:t> и </a:t>
            </a:r>
            <a:r>
              <a:rPr lang="ru-RU" dirty="0" err="1" smtClean="0"/>
              <a:t>Серебренниковской</a:t>
            </a:r>
            <a:r>
              <a:rPr lang="ru-RU" dirty="0" smtClean="0"/>
              <a:t> возле школы номер 12, старейшей в городе. В этом месте в 1940-х годах был установлен один из первых светофоров в Новосибирске. Церемония открытия памятника состоялась </a:t>
            </a:r>
            <a:r>
              <a:rPr lang="ru-RU" b="1" dirty="0" smtClean="0">
                <a:solidFill>
                  <a:srgbClr val="C00000"/>
                </a:solidFill>
              </a:rPr>
              <a:t>25 июня 2006 года </a:t>
            </a:r>
            <a:r>
              <a:rPr lang="ru-RU" dirty="0" smtClean="0"/>
              <a:t>в День города Новосибирска. Памятник посвящён 70-летию со дня образования ГИБДД. </a:t>
            </a:r>
            <a:endParaRPr lang="ru-RU" dirty="0"/>
          </a:p>
        </p:txBody>
      </p:sp>
      <p:pic>
        <p:nvPicPr>
          <p:cNvPr id="5122" name="Picture 2" descr="Картинка 29 из 672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4282" y="1071546"/>
            <a:ext cx="3786214" cy="4853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9698" name="Picture 2" descr="C:\Documents and Settings\Татьяна\Мои документы\Мои рисунки\img17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00166" y="0"/>
            <a:ext cx="6234545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22" name="Picture 2" descr="C:\Documents and Settings\Татьяна\Мои документы\Мои рисунки\img17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1472" y="0"/>
            <a:ext cx="7837714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1746" name="Picture 2" descr="C:\Documents and Settings\Татьяна\Мои документы\Мои рисунки\img17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0034" y="0"/>
            <a:ext cx="8164286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2771" name="Picture 3" descr="C:\Documents and Settings\Татьяна\Мои документы\Мои рисунки\img17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57224" y="0"/>
            <a:ext cx="7793182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Школа светофора</a:t>
            </a:r>
            <a:br>
              <a:rPr lang="ru-RU" sz="5400" b="1" dirty="0" smtClean="0">
                <a:solidFill>
                  <a:srgbClr val="C00000"/>
                </a:solidFill>
              </a:rPr>
            </a:br>
            <a:r>
              <a:rPr lang="ru-RU" sz="5400" b="1" dirty="0" smtClean="0">
                <a:solidFill>
                  <a:srgbClr val="C00000"/>
                </a:solidFill>
              </a:rPr>
              <a:t>Викторина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9154" name="Picture 2" descr="C:\Documents and Settings\Татьяна\Мои документы\Мои рисунки\M6DZCA5B6ORCCAGDE9P1CAI2OX2ACATWI8GDCADJP9Q0CAD41QQZCAN3ACNQCAPJXNZTCARPENFDCAP3UISUCA1R8ZFZCAPJ3FEOCA6ORWCPCA2MG0AMCAS3076BCAR34DDDCACGR4HTCAVQUVGACA2X4C0Y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071802" y="2643182"/>
            <a:ext cx="2643206" cy="35086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b="1" dirty="0" smtClean="0">
                <a:solidFill>
                  <a:srgbClr val="C00000"/>
                </a:solidFill>
              </a:rPr>
              <a:t>Кому должны подчиняться пешеходы и водители, если на перекрестке работают одновременно и светофор и регулировщик? 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                               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А.</a:t>
            </a:r>
            <a:r>
              <a:rPr lang="ru-RU" dirty="0" smtClean="0"/>
              <a:t> Светофору.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Б.</a:t>
            </a:r>
            <a:r>
              <a:rPr lang="ru-RU" dirty="0" smtClean="0"/>
              <a:t> Регулировщику.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В.</a:t>
            </a:r>
            <a:r>
              <a:rPr lang="ru-RU" dirty="0" smtClean="0"/>
              <a:t> Ни светофору, ни регулировщику.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История Светофора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48" y="1571612"/>
            <a:ext cx="4857752" cy="4554551"/>
          </a:xfrm>
        </p:spPr>
        <p:txBody>
          <a:bodyPr/>
          <a:lstStyle/>
          <a:p>
            <a:pPr>
              <a:buNone/>
            </a:pPr>
            <a:r>
              <a:rPr lang="ru-RU" dirty="0"/>
              <a:t>Первый светофор был установлен </a:t>
            </a: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10 </a:t>
            </a:r>
            <a:r>
              <a:rPr lang="ru-RU" b="1" dirty="0">
                <a:solidFill>
                  <a:srgbClr val="C00000"/>
                </a:solidFill>
              </a:rPr>
              <a:t>декабря 1868 года </a:t>
            </a: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dirty="0" smtClean="0"/>
              <a:t>в </a:t>
            </a:r>
            <a:r>
              <a:rPr lang="ru-RU" dirty="0"/>
              <a:t>Лондоне возле здания Британского парламента.</a:t>
            </a:r>
          </a:p>
        </p:txBody>
      </p:sp>
      <p:pic>
        <p:nvPicPr>
          <p:cNvPr id="3074" name="Picture 2" descr="Картинка 4 из 672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5720" y="1285860"/>
            <a:ext cx="3870511" cy="514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2. Какой сигнал светофора включается одновременно для всех сторон перекрестка?</a:t>
            </a:r>
          </a:p>
          <a:p>
            <a:pPr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А.</a:t>
            </a:r>
            <a:r>
              <a:rPr lang="ru-RU" dirty="0" smtClean="0"/>
              <a:t> Зелёный.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Б.</a:t>
            </a:r>
            <a:r>
              <a:rPr lang="ru-RU" dirty="0" smtClean="0"/>
              <a:t> Жёлтый.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В.</a:t>
            </a:r>
            <a:r>
              <a:rPr lang="ru-RU" dirty="0" smtClean="0"/>
              <a:t> Красный.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3. Где и когда был установлен первый светофор в России?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А.</a:t>
            </a:r>
            <a:r>
              <a:rPr lang="ru-RU" dirty="0" smtClean="0"/>
              <a:t> В Москве в 1931 году.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Б.</a:t>
            </a:r>
            <a:r>
              <a:rPr lang="ru-RU" dirty="0" smtClean="0"/>
              <a:t> В Ленинграде в 1928 году.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В.</a:t>
            </a:r>
            <a:r>
              <a:rPr lang="ru-RU" dirty="0" smtClean="0"/>
              <a:t> В Москве и Ленинграде в 1930 году.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4. Сколько сигналов имеет пешеходный светофор?</a:t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А.</a:t>
            </a:r>
            <a:r>
              <a:rPr lang="ru-RU" dirty="0" smtClean="0"/>
              <a:t> Три: красный, жёлтый, зелёный.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Б.</a:t>
            </a:r>
            <a:r>
              <a:rPr lang="ru-RU" dirty="0" smtClean="0"/>
              <a:t> Два: красный и зеленый.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В.</a:t>
            </a:r>
            <a:r>
              <a:rPr lang="ru-RU" dirty="0" smtClean="0"/>
              <a:t> Один: зелёный.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5. Какое положение регулировщика запрещает движение всем участникам движения? </a:t>
            </a:r>
          </a:p>
          <a:p>
            <a:pPr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А.</a:t>
            </a:r>
            <a:r>
              <a:rPr lang="ru-RU" dirty="0" smtClean="0"/>
              <a:t> Руки опущенные вниз.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Б.</a:t>
            </a:r>
            <a:r>
              <a:rPr lang="ru-RU" dirty="0" smtClean="0"/>
              <a:t> Рука поднята вверх.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В. </a:t>
            </a:r>
            <a:r>
              <a:rPr lang="ru-RU" dirty="0" smtClean="0"/>
              <a:t>Руки, расставленные в стороны.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6. Когда и где появился первый в мире светофор?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А.</a:t>
            </a:r>
            <a:r>
              <a:rPr lang="ru-RU" dirty="0" smtClean="0"/>
              <a:t> В Америке в 1912 году.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Б.</a:t>
            </a:r>
            <a:r>
              <a:rPr lang="ru-RU" dirty="0" smtClean="0"/>
              <a:t> В Москве в 1929 году.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В.</a:t>
            </a:r>
            <a:r>
              <a:rPr lang="ru-RU" dirty="0" smtClean="0"/>
              <a:t> Лондоне в 1868г.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7. Каких видов светофора не бывает?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А. </a:t>
            </a:r>
            <a:r>
              <a:rPr lang="ru-RU" dirty="0" smtClean="0"/>
              <a:t>Транспортные и пешеходные.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Б.</a:t>
            </a:r>
            <a:r>
              <a:rPr lang="ru-RU" dirty="0" smtClean="0"/>
              <a:t> Для детей и для взрослых.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В.</a:t>
            </a:r>
            <a:r>
              <a:rPr lang="ru-RU" dirty="0" smtClean="0"/>
              <a:t> Горизонтальные и вертикальные.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8. В какой руке регулировщик должен держать жезл?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А.</a:t>
            </a:r>
            <a:r>
              <a:rPr lang="ru-RU" dirty="0" smtClean="0"/>
              <a:t> В правой.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Б.</a:t>
            </a:r>
            <a:r>
              <a:rPr lang="ru-RU" dirty="0" smtClean="0"/>
              <a:t> В левой.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В.</a:t>
            </a:r>
            <a:r>
              <a:rPr lang="ru-RU" dirty="0" smtClean="0"/>
              <a:t> В любой, какой ему удобно. </a:t>
            </a: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8000" b="1" i="1" dirty="0" smtClean="0">
                <a:solidFill>
                  <a:srgbClr val="C00000"/>
                </a:solidFill>
              </a:rPr>
              <a:t>Спасибо за урок!</a:t>
            </a:r>
            <a:endParaRPr lang="ru-RU" sz="8000" b="1" i="1" dirty="0">
              <a:solidFill>
                <a:srgbClr val="C00000"/>
              </a:solidFill>
            </a:endParaRPr>
          </a:p>
        </p:txBody>
      </p:sp>
      <p:pic>
        <p:nvPicPr>
          <p:cNvPr id="4" name="Picture 2" descr="Картинка 61 из 35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071802" y="3286124"/>
            <a:ext cx="2714644" cy="3058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929330"/>
            <a:ext cx="8229600" cy="739749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Кузнецкий мост в Москве, 1931 год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2050" name="Picture 2" descr="Картинка 1 из 672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71472" y="285728"/>
            <a:ext cx="7777088" cy="5429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99A1-ACCB-47CA-A0B5-8C1BE828200C}" type="slidenum">
              <a:rPr lang="ru-RU"/>
              <a:pPr/>
              <a:t>5</a:t>
            </a:fld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8596" y="1928802"/>
            <a:ext cx="4857784" cy="471490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>
                <a:latin typeface="Arial" charset="0"/>
              </a:rPr>
              <a:t>По своему назначению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>
                <a:latin typeface="Arial" charset="0"/>
              </a:rPr>
              <a:t>светофоры бывают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>
                <a:solidFill>
                  <a:srgbClr val="C00000"/>
                </a:solidFill>
                <a:latin typeface="Arial" charset="0"/>
              </a:rPr>
              <a:t>транспортные</a:t>
            </a:r>
            <a:r>
              <a:rPr lang="ru-RU" sz="2400" b="1" dirty="0">
                <a:latin typeface="Arial" charset="0"/>
              </a:rPr>
              <a:t> или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>
                <a:solidFill>
                  <a:srgbClr val="C00000"/>
                </a:solidFill>
                <a:latin typeface="Arial" charset="0"/>
              </a:rPr>
              <a:t>пешеходные</a:t>
            </a:r>
            <a:r>
              <a:rPr lang="ru-RU" sz="2400" b="1" dirty="0">
                <a:latin typeface="Arial" charset="0"/>
              </a:rPr>
              <a:t>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>
                <a:latin typeface="Arial" charset="0"/>
              </a:rPr>
              <a:t>По расположению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>
                <a:latin typeface="Arial" charset="0"/>
              </a:rPr>
              <a:t>сигналов –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>
                <a:solidFill>
                  <a:srgbClr val="C00000"/>
                </a:solidFill>
                <a:latin typeface="Arial" charset="0"/>
              </a:rPr>
              <a:t>горизонтальные</a:t>
            </a:r>
            <a:r>
              <a:rPr lang="ru-RU" sz="2400" b="1" dirty="0">
                <a:latin typeface="Arial" charset="0"/>
              </a:rPr>
              <a:t> или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>
                <a:solidFill>
                  <a:srgbClr val="C00000"/>
                </a:solidFill>
                <a:latin typeface="Arial" charset="0"/>
              </a:rPr>
              <a:t>вертикальные</a:t>
            </a:r>
            <a:r>
              <a:rPr lang="ru-RU" sz="2400" dirty="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>
                <a:latin typeface="Arial" charset="0"/>
              </a:rPr>
              <a:t>Работающие светофоры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>
                <a:latin typeface="Arial" charset="0"/>
              </a:rPr>
              <a:t>(кроме мигающих желтых)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>
                <a:latin typeface="Arial" charset="0"/>
              </a:rPr>
              <a:t>отменяют требования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>
                <a:latin typeface="Arial" charset="0"/>
              </a:rPr>
              <a:t>знаков приоритета.</a:t>
            </a:r>
            <a:br>
              <a:rPr lang="ru-RU" sz="2400" b="1" dirty="0">
                <a:latin typeface="Arial" charset="0"/>
              </a:rPr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8207" name="Picture 15" descr="светофор-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932363" y="765175"/>
            <a:ext cx="1287462" cy="2663825"/>
          </a:xfrm>
          <a:prstGeom prst="rect">
            <a:avLst/>
          </a:prstGeom>
          <a:noFill/>
        </p:spPr>
      </p:pic>
      <p:pic>
        <p:nvPicPr>
          <p:cNvPr id="8208" name="Picture 16" descr="светофор-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57224" y="857232"/>
            <a:ext cx="2592387" cy="1014412"/>
          </a:xfrm>
          <a:prstGeom prst="rect">
            <a:avLst/>
          </a:prstGeom>
          <a:noFill/>
        </p:spPr>
      </p:pic>
      <p:pic>
        <p:nvPicPr>
          <p:cNvPr id="8209" name="Picture 17" descr="светофор-3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164388" y="765175"/>
            <a:ext cx="1322387" cy="2665413"/>
          </a:xfrm>
          <a:prstGeom prst="rect">
            <a:avLst/>
          </a:prstGeom>
          <a:noFill/>
        </p:spPr>
      </p:pic>
      <p:pic>
        <p:nvPicPr>
          <p:cNvPr id="8210" name="Picture 18" descr="светофор-12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292725" y="4652963"/>
            <a:ext cx="773113" cy="1584325"/>
          </a:xfrm>
          <a:prstGeom prst="rect">
            <a:avLst/>
          </a:prstGeom>
          <a:noFill/>
        </p:spPr>
      </p:pic>
      <p:pic>
        <p:nvPicPr>
          <p:cNvPr id="8211" name="Picture 19" descr="светофор-11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451725" y="4652963"/>
            <a:ext cx="881063" cy="1584325"/>
          </a:xfrm>
          <a:prstGeom prst="rect">
            <a:avLst/>
          </a:prstGeom>
          <a:noFill/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46158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Виды светофоров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Картинка 45 из 672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42844" y="571480"/>
            <a:ext cx="8679714" cy="57864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 descr="http://upload.wikimedia.org/wikipedia/commons/thumb/2/22/Traffic_light_pedastrian.jpg/220px-Traffic_light_pedastrian.jpg">
            <a:hlinkClick r:id="rId2"/>
          </p:cNvPr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71670" y="285728"/>
            <a:ext cx="4286280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285852" y="5857892"/>
            <a:ext cx="583005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Светодиодный светофор для пешеходов с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обратным отсчётом времени в Томске</a:t>
            </a:r>
            <a:endParaRPr kumimoji="0" lang="ru-RU" sz="2400" b="1" i="0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</a:rPr>
              <a:t>СВЕТОФОР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86116" y="1357298"/>
            <a:ext cx="5572164" cy="5286412"/>
          </a:xfrm>
        </p:spPr>
        <p:txBody>
          <a:bodyPr/>
          <a:lstStyle/>
          <a:p>
            <a:pPr>
              <a:buNone/>
            </a:pPr>
            <a:r>
              <a:rPr lang="ru-RU" sz="4000" b="1" dirty="0" smtClean="0"/>
              <a:t>   </a:t>
            </a:r>
          </a:p>
          <a:p>
            <a:pPr>
              <a:buNone/>
            </a:pPr>
            <a:r>
              <a:rPr lang="ru-RU" sz="4000" b="1" dirty="0"/>
              <a:t> </a:t>
            </a:r>
            <a:r>
              <a:rPr lang="ru-RU" sz="4000" b="1" dirty="0" smtClean="0"/>
              <a:t> Чтоб тебе помочь</a:t>
            </a:r>
            <a:br>
              <a:rPr lang="ru-RU" sz="4000" b="1" dirty="0" smtClean="0"/>
            </a:br>
            <a:r>
              <a:rPr lang="ru-RU" sz="4000" b="1" dirty="0" smtClean="0"/>
              <a:t>Путь пройти опасный,</a:t>
            </a:r>
            <a:br>
              <a:rPr lang="ru-RU" sz="4000" b="1" dirty="0" smtClean="0"/>
            </a:br>
            <a:r>
              <a:rPr lang="ru-RU" sz="4000" b="1" dirty="0" smtClean="0"/>
              <a:t>Горит и день, и ночь –</a:t>
            </a:r>
            <a:br>
              <a:rPr lang="ru-RU" sz="4000" b="1" dirty="0" smtClean="0"/>
            </a:br>
            <a:r>
              <a:rPr lang="ru-RU" sz="4000" b="1" dirty="0" smtClean="0">
                <a:solidFill>
                  <a:schemeClr val="accent3">
                    <a:lumMod val="75000"/>
                  </a:schemeClr>
                </a:solidFill>
              </a:rPr>
              <a:t>Зеленый</a:t>
            </a:r>
            <a:r>
              <a:rPr lang="ru-RU" sz="4000" b="1" dirty="0" smtClean="0"/>
              <a:t>, </a:t>
            </a:r>
            <a:r>
              <a:rPr lang="ru-RU" sz="4000" b="1" dirty="0" smtClean="0">
                <a:solidFill>
                  <a:srgbClr val="FFC000"/>
                </a:solidFill>
              </a:rPr>
              <a:t>желтый</a:t>
            </a:r>
            <a:r>
              <a:rPr lang="ru-RU" sz="4000" b="1" dirty="0" smtClean="0"/>
              <a:t>, </a:t>
            </a:r>
            <a:r>
              <a:rPr lang="ru-RU" sz="4000" b="1" dirty="0" smtClean="0">
                <a:solidFill>
                  <a:srgbClr val="C00000"/>
                </a:solidFill>
              </a:rPr>
              <a:t>красный</a:t>
            </a:r>
            <a:r>
              <a:rPr lang="ru-RU" sz="4000" b="1" dirty="0">
                <a:solidFill>
                  <a:srgbClr val="C00000"/>
                </a:solidFill>
              </a:rPr>
              <a:t>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pic>
        <p:nvPicPr>
          <p:cNvPr id="18434" name="Picture 2" descr="Картинка 61 из 35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1214422"/>
            <a:ext cx="3381375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41F5-5192-4FAA-B0E8-40402BB7253C}" type="datetime1">
              <a:rPr lang="ru-RU"/>
              <a:pPr/>
              <a:t>25.04.2013</a:t>
            </a:fld>
            <a:endParaRPr lang="ru-RU"/>
          </a:p>
        </p:txBody>
      </p:sp>
      <p:sp>
        <p:nvSpPr>
          <p:cNvPr id="15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автор Капитула В.П.</a:t>
            </a:r>
          </a:p>
        </p:txBody>
      </p:sp>
      <p:sp>
        <p:nvSpPr>
          <p:cNvPr id="16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924F8-C99C-475A-B5CE-788E397EE63F}" type="slidenum">
              <a:rPr lang="ru-RU"/>
              <a:pPr/>
              <a:t>9</a:t>
            </a:fld>
            <a:endParaRPr lang="ru-RU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214290"/>
            <a:ext cx="7993062" cy="1008062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latin typeface="Arial" charset="0"/>
              </a:rPr>
              <a:t/>
            </a:r>
            <a:br>
              <a:rPr lang="ru-RU" sz="2400" b="1" dirty="0">
                <a:latin typeface="Arial" charset="0"/>
              </a:rPr>
            </a:br>
            <a:r>
              <a:rPr lang="ru-RU" sz="2700" b="1" dirty="0" smtClean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ru-RU" sz="2700" b="1" dirty="0">
                <a:solidFill>
                  <a:srgbClr val="C00000"/>
                </a:solidFill>
                <a:latin typeface="Arial" charset="0"/>
              </a:rPr>
              <a:t>В светофорах применяются световые сигналы зеленого, желтого, красного и бело-лунного цвета.</a:t>
            </a:r>
            <a:r>
              <a:rPr lang="ru-RU" sz="2400" b="1" dirty="0">
                <a:latin typeface="Arial" charset="0"/>
              </a:rPr>
              <a:t/>
            </a:r>
            <a:br>
              <a:rPr lang="ru-RU" sz="2400" b="1" dirty="0">
                <a:latin typeface="Arial" charset="0"/>
              </a:rPr>
            </a:br>
            <a:endParaRPr lang="ru-RU" sz="2400" b="1" dirty="0">
              <a:latin typeface="Arial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4581525"/>
            <a:ext cx="8278813" cy="2098675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ru-RU" sz="2000" b="1" dirty="0">
                <a:latin typeface="Arial" charset="0"/>
              </a:rPr>
              <a:t>В зависимости от назначения сигналы светофора могут быть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ru-RU" sz="2000" b="1" dirty="0">
                <a:latin typeface="Arial" charset="0"/>
              </a:rPr>
              <a:t>круглые, в виде стрелки (стрелок), силуэта пешехода или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ru-RU" sz="2000" b="1" dirty="0">
                <a:latin typeface="Arial" charset="0"/>
              </a:rPr>
              <a:t>велосипеда и Х-образные. Светофоры с круглыми сигналами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ru-RU" sz="2000" b="1" dirty="0">
                <a:latin typeface="Arial" charset="0"/>
              </a:rPr>
              <a:t>могут иметь одну или две дополнительные секции с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ru-RU" sz="2000" b="1" dirty="0">
                <a:latin typeface="Arial" charset="0"/>
              </a:rPr>
              <a:t>сигналами в виде зеленой стрелки (стрелок), которые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ru-RU" sz="2000" b="1" dirty="0">
                <a:latin typeface="Arial" charset="0"/>
              </a:rPr>
              <a:t>располагаются на уровне зеленого круглого сигнала.</a:t>
            </a:r>
          </a:p>
        </p:txBody>
      </p:sp>
      <p:pic>
        <p:nvPicPr>
          <p:cNvPr id="11275" name="Picture 11" descr="светофор-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395288" y="2636838"/>
            <a:ext cx="893762" cy="1800225"/>
          </a:xfrm>
          <a:noFill/>
          <a:ln/>
        </p:spPr>
      </p:pic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539750" y="1412875"/>
            <a:ext cx="1008063" cy="107950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1277" name="Picture 13" descr="светофор-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978025" y="2636838"/>
            <a:ext cx="1231900" cy="1801812"/>
          </a:xfrm>
          <a:prstGeom prst="rect">
            <a:avLst/>
          </a:prstGeom>
          <a:noFill/>
        </p:spPr>
      </p:pic>
      <p:pic>
        <p:nvPicPr>
          <p:cNvPr id="11278" name="Picture 14" descr="светофор-11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027988" y="2636838"/>
            <a:ext cx="762000" cy="1368425"/>
          </a:xfrm>
          <a:prstGeom prst="rect">
            <a:avLst/>
          </a:prstGeom>
          <a:noFill/>
        </p:spPr>
      </p:pic>
      <p:pic>
        <p:nvPicPr>
          <p:cNvPr id="11279" name="Picture 15" descr="светофор-14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 cstate="email"/>
          <a:srcRect/>
          <a:stretch>
            <a:fillRect/>
          </a:stretch>
        </p:blipFill>
        <p:spPr>
          <a:xfrm>
            <a:off x="3859213" y="2439988"/>
            <a:ext cx="862012" cy="1955800"/>
          </a:xfrm>
          <a:noFill/>
          <a:ln/>
        </p:spPr>
      </p:pic>
      <p:pic>
        <p:nvPicPr>
          <p:cNvPr id="11281" name="Picture 17" descr="светофор-7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508625" y="2565400"/>
            <a:ext cx="1474788" cy="836613"/>
          </a:xfrm>
          <a:prstGeom prst="rect">
            <a:avLst/>
          </a:prstGeom>
          <a:noFill/>
        </p:spPr>
      </p:pic>
      <p:sp>
        <p:nvSpPr>
          <p:cNvPr id="11282" name="Oval 18"/>
          <p:cNvSpPr>
            <a:spLocks noChangeArrowheads="1"/>
          </p:cNvSpPr>
          <p:nvPr/>
        </p:nvSpPr>
        <p:spPr bwMode="auto">
          <a:xfrm>
            <a:off x="2916238" y="1412875"/>
            <a:ext cx="1008062" cy="1079500"/>
          </a:xfrm>
          <a:prstGeom prst="ellipse">
            <a:avLst/>
          </a:prstGeom>
          <a:solidFill>
            <a:srgbClr val="FBD20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83" name="Oval 19"/>
          <p:cNvSpPr>
            <a:spLocks noChangeArrowheads="1"/>
          </p:cNvSpPr>
          <p:nvPr/>
        </p:nvSpPr>
        <p:spPr bwMode="auto">
          <a:xfrm>
            <a:off x="5292725" y="1341438"/>
            <a:ext cx="1008063" cy="10795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84" name="Oval 20"/>
          <p:cNvSpPr>
            <a:spLocks noChangeArrowheads="1"/>
          </p:cNvSpPr>
          <p:nvPr/>
        </p:nvSpPr>
        <p:spPr bwMode="auto">
          <a:xfrm>
            <a:off x="7667625" y="1341438"/>
            <a:ext cx="1008063" cy="1079500"/>
          </a:xfrm>
          <a:prstGeom prst="ellipse">
            <a:avLst/>
          </a:prstGeom>
          <a:solidFill>
            <a:srgbClr val="F8F8F8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1285" name="Picture 21" descr="светофор-10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5795963" y="3429000"/>
            <a:ext cx="1008062" cy="9921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972</Words>
  <Application>Microsoft Office PowerPoint</Application>
  <PresentationFormat>Экран (4:3)</PresentationFormat>
  <Paragraphs>161</Paragraphs>
  <Slides>37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Тема Office</vt:lpstr>
      <vt:lpstr>В гостях у Светофора</vt:lpstr>
      <vt:lpstr>Слайд 2</vt:lpstr>
      <vt:lpstr>История Светофора</vt:lpstr>
      <vt:lpstr>Слайд 4</vt:lpstr>
      <vt:lpstr>Виды светофоров</vt:lpstr>
      <vt:lpstr>Слайд 6</vt:lpstr>
      <vt:lpstr>Слайд 7</vt:lpstr>
      <vt:lpstr>СВЕТОФОР</vt:lpstr>
      <vt:lpstr>  В светофорах применяются световые сигналы зеленого, желтого, красного и бело-лунного цвета. </vt:lpstr>
      <vt:lpstr>Слайд 10</vt:lpstr>
      <vt:lpstr> ЗЕЛЕНЫЙ СИГНАЛ</vt:lpstr>
      <vt:lpstr>ЖЕЛТЫЙ СИГНАЛ</vt:lpstr>
      <vt:lpstr>КРАСНЫЙ СИГНАЛ</vt:lpstr>
      <vt:lpstr>Светофоры для пешеходов и велосипедистов</vt:lpstr>
      <vt:lpstr>  </vt:lpstr>
      <vt:lpstr>Слайд 16</vt:lpstr>
      <vt:lpstr>Слайд 17</vt:lpstr>
      <vt:lpstr>Слайд 18</vt:lpstr>
      <vt:lpstr>Сигналы регулировщика 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Школа светофора Викторина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гостях у Светофора Светофорыча</dc:title>
  <dc:creator>Татьяна</dc:creator>
  <cp:lastModifiedBy>Елена Ивановна</cp:lastModifiedBy>
  <cp:revision>26</cp:revision>
  <dcterms:created xsi:type="dcterms:W3CDTF">2010-11-16T14:20:28Z</dcterms:created>
  <dcterms:modified xsi:type="dcterms:W3CDTF">2013-04-25T04:44:00Z</dcterms:modified>
</cp:coreProperties>
</file>