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61" r:id="rId4"/>
    <p:sldId id="262" r:id="rId5"/>
    <p:sldId id="265" r:id="rId6"/>
    <p:sldId id="264" r:id="rId7"/>
    <p:sldId id="263" r:id="rId8"/>
    <p:sldId id="260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82" r:id="rId17"/>
    <p:sldId id="280" r:id="rId18"/>
    <p:sldId id="281" r:id="rId19"/>
    <p:sldId id="275" r:id="rId20"/>
    <p:sldId id="288" r:id="rId21"/>
    <p:sldId id="276" r:id="rId22"/>
    <p:sldId id="269" r:id="rId23"/>
    <p:sldId id="259" r:id="rId24"/>
    <p:sldId id="283" r:id="rId25"/>
    <p:sldId id="284" r:id="rId26"/>
    <p:sldId id="285" r:id="rId27"/>
    <p:sldId id="286" r:id="rId28"/>
    <p:sldId id="290" r:id="rId29"/>
    <p:sldId id="291" r:id="rId30"/>
    <p:sldId id="292" r:id="rId31"/>
    <p:sldId id="298" r:id="rId32"/>
    <p:sldId id="293" r:id="rId33"/>
    <p:sldId id="294" r:id="rId34"/>
    <p:sldId id="297" r:id="rId35"/>
    <p:sldId id="295" r:id="rId36"/>
    <p:sldId id="296" r:id="rId37"/>
    <p:sldId id="299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09780BE0-9F6F-4CA8-97E9-97A476ACCBB9}" type="datetime1">
              <a:rPr lang="ru-RU"/>
              <a:pPr/>
              <a:t>25.04.2013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автор Капитула В.П.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6F5AB2-3EC2-4F20-8BCE-7384083224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C0BB8D7B-7F73-4CCF-8FED-FC3AEA329F71}" type="datetime1">
              <a:rPr lang="ru-RU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автор Капитула В.П.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C76122-5D86-48B6-AA0B-2C47DB5236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56063"/>
            <a:ext cx="8229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1F6F6B9E-1C5F-4CA1-85C5-82DED3874608}" type="datetime1">
              <a:rPr lang="ru-RU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автор Капитула В.П.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2B9D5E-03E5-40B4-AFDC-19B169B042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8229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56063"/>
            <a:ext cx="8229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314A1D6B-69EB-472A-A397-C16C70A982EB}" type="datetime1">
              <a:rPr lang="ru-RU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автор Капитула В.П.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04F41C-AA97-46D3-9C5C-9970D18DD1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56063"/>
            <a:ext cx="8229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CD6CAF34-05BB-4472-89B7-C86782376875}" type="datetime1">
              <a:rPr lang="ru-RU"/>
              <a:pPr/>
              <a:t>25.04.2013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автор Капитула В.П.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8D879F-514D-4461-84F1-0BBA0F7A82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C818-FB9D-49D5-9ABC-B9581E3C16EB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5E60-AA88-4F39-A1A0-B24BF830C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-bgdn.org.ru/wp-content/uploads/2010/06/uid03.jpg" TargetMode="External"/><Relationship Id="rId2" Type="http://schemas.openxmlformats.org/officeDocument/2006/relationships/hyperlink" Target="http://static.eva.ru/eva/140000-150000/142131/photoalbum/1262205989731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9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stihi.ru/pics/2009/05/06/1650.jpg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photobucket.com/albums/vv205/k0cm0/1232364807_gai18.jpg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1pointmsc.com/upload/file/%D1%81%D0%B2%D0%B5%D1%82%D0%B0%D1%84%D0%BE%D1%80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vashamashina.ru/picture/regul.jpg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ru.wikipedia.org/wiki/%D0%A4%D0%B0%D0%B9%D0%BB:East_Berlin_traffic_lights3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axtung.tomsk.ru/uploads/posts/2010-04/thumbs/1272553772_0_13f5d_262b1d0a_-2-l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0.liveinternet.ru/images/attach/c/0/35/708/35708857_KMO_novuyy_razmer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timirazevo.ucoz.ru/4119_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kinoline.com.ua/forum/uploads/monthly_08_2010/post-123400-1281010115_thumb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dic.academic.ru/pictures/enc_tech/i_545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A4%D0%B0%D0%B9%D0%BB:Traffic_light_pedastrian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timirazevo.ucoz.ru/4119_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184273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 гостях у Светофора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30" name="AutoShape 6" descr="Картинка 50 из 6728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828800"/>
            <a:ext cx="2857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Картинка 6 из 254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1394008"/>
            <a:ext cx="3429024" cy="5463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6842125" cy="55102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Для регулирования движения указанные цвета выбрали не случайно, а красный сделали запрещающим, желтый — предупреждающим, а зеленый — разрешающим.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Arial" charset="0"/>
              </a:rPr>
              <a:t>Это связано с тем, что лучше всего в атмосфере распространяются лучи красного света. В дождливую и туманную погоду, а также в темное время суток они видны на значительном расстоянии.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Arial" charset="0"/>
              </a:rPr>
              <a:t>Желтый сигнал виден хуже красного, но лучше зеленого. Он хорошо заметен и наиболее подходит для предупреждающего сигнала.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Arial" charset="0"/>
              </a:rPr>
              <a:t>Разрешающий сигнал светофора сделали зеленым, чтобы его можно было легко отличить от запрещающего и предупреждающего сигналов.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7092950" y="1916113"/>
          <a:ext cx="1776413" cy="3170237"/>
        </p:xfrm>
        <a:graphic>
          <a:graphicData uri="http://schemas.openxmlformats.org/presentationml/2006/ole">
            <p:oleObj spid="_x0000_s21506" r:id="rId3" imgW="1776240" imgH="31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Rectangle 11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7056438" cy="1135079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Arial" charset="0"/>
              </a:rPr>
              <a:t/>
            </a:r>
            <a:br>
              <a:rPr lang="ru-RU" sz="3600" b="1" dirty="0">
                <a:latin typeface="Arial" charset="0"/>
              </a:rPr>
            </a:br>
            <a:r>
              <a:rPr lang="ru-RU" sz="4000" b="1" dirty="0">
                <a:solidFill>
                  <a:srgbClr val="00B050"/>
                </a:solidFill>
                <a:latin typeface="Arial" charset="0"/>
              </a:rPr>
              <a:t>ЗЕЛЕНЫЙ СИГНАЛ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sz="half" idx="1"/>
          </p:nvPr>
        </p:nvSpPr>
        <p:spPr>
          <a:xfrm>
            <a:off x="539750" y="2349500"/>
            <a:ext cx="5946775" cy="6858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>
                <a:latin typeface="Arial" charset="0"/>
              </a:rPr>
              <a:t>разрешает движение</a:t>
            </a:r>
            <a:r>
              <a:rPr lang="ru-RU" sz="1800" b="1">
                <a:latin typeface="Arial" charset="0"/>
              </a:rPr>
              <a:t>;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2852738"/>
            <a:ext cx="7772400" cy="3675062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sz="3600" b="1" dirty="0">
                <a:solidFill>
                  <a:srgbClr val="00B050"/>
                </a:solidFill>
                <a:latin typeface="Arial" charset="0"/>
              </a:rPr>
              <a:t>ЗЕЛЕНЫЙ МИГАЮЩИЙ СИГНАЛ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 dirty="0">
                <a:latin typeface="Arial" charset="0"/>
              </a:rPr>
              <a:t>разрешает движение 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 dirty="0">
                <a:latin typeface="Arial" charset="0"/>
              </a:rPr>
              <a:t>информирует, что время его действия истекает и вскоре будет включен запрещающий сигнал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 dirty="0">
                <a:latin typeface="Arial" charset="0"/>
              </a:rPr>
              <a:t> предупреждает о предстоящей смене сигналов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7667625" y="1916113"/>
            <a:ext cx="914400" cy="914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7740650" y="3284538"/>
            <a:ext cx="914400" cy="914400"/>
          </a:xfrm>
          <a:prstGeom prst="star24">
            <a:avLst>
              <a:gd name="adj" fmla="val 375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6" grpId="1" animBg="1"/>
      <p:bldP spid="17416" grpId="2" animBg="1"/>
      <p:bldP spid="17416" grpId="3" animBg="1"/>
      <p:bldP spid="17416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5110162" cy="587375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ЖЕЛТЫЙ СИГНАЛ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4678363" cy="50323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ru-RU" sz="2800" b="1">
                <a:solidFill>
                  <a:srgbClr val="FF3300"/>
                </a:solidFill>
                <a:latin typeface="Arial" charset="0"/>
              </a:rPr>
              <a:t>запрещает движение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179388" y="1844675"/>
            <a:ext cx="8785225" cy="4103688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buFont typeface="Wingdings" pitchFamily="2" charset="2"/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ЖЕЛТЫЙ МИГАЮЩИЙ СИГНАЛ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 dirty="0">
                <a:solidFill>
                  <a:srgbClr val="00B050"/>
                </a:solidFill>
                <a:latin typeface="Arial" charset="0"/>
              </a:rPr>
              <a:t>разрешает движение 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 dirty="0">
                <a:latin typeface="Arial" charset="0"/>
              </a:rPr>
              <a:t>информирует о наличии нерегулируемого перекрестка или пешеходного перехода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 dirty="0">
                <a:latin typeface="Arial" charset="0"/>
              </a:rPr>
              <a:t>предупреждает об опасности; </a:t>
            </a:r>
          </a:p>
          <a:p>
            <a:pPr marL="533400" indent="-533400">
              <a:lnSpc>
                <a:spcPts val="2600"/>
              </a:lnSpc>
              <a:buClr>
                <a:schemeClr val="tx1"/>
              </a:buClr>
              <a:buFontTx/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Сочетание красного и желтого </a:t>
            </a:r>
          </a:p>
          <a:p>
            <a:pPr marL="533400" indent="-533400">
              <a:lnSpc>
                <a:spcPts val="2600"/>
              </a:lnSpc>
              <a:buClr>
                <a:schemeClr val="tx1"/>
              </a:buClr>
              <a:buFontTx/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сигналов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 dirty="0">
                <a:solidFill>
                  <a:srgbClr val="FF3300"/>
                </a:solidFill>
                <a:latin typeface="Arial" charset="0"/>
              </a:rPr>
              <a:t>запрещает движение 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 dirty="0">
                <a:latin typeface="Arial" charset="0"/>
              </a:rPr>
              <a:t>информирует о скором включении</a:t>
            </a:r>
          </a:p>
          <a:p>
            <a:pPr marL="533400" indent="-533400">
              <a:buClr>
                <a:schemeClr val="tx1"/>
              </a:buClr>
              <a:buFontTx/>
              <a:buNone/>
            </a:pPr>
            <a:r>
              <a:rPr lang="ru-RU" sz="2800" b="1" dirty="0">
                <a:latin typeface="Arial" charset="0"/>
              </a:rPr>
              <a:t>разрешающего зеленого сигнала светофора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endParaRPr lang="ru-RU" sz="2800" b="1" dirty="0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7786710" y="1857364"/>
            <a:ext cx="914400" cy="9144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219700" y="765175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7072330" y="3786190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7358082" y="4357694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8" grpId="1" animBg="1"/>
      <p:bldP spid="10248" grpId="2" animBg="1"/>
      <p:bldP spid="10248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5473700" cy="587375"/>
          </a:xfrm>
        </p:spPr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FF3300"/>
                </a:solidFill>
                <a:latin typeface="Arial" charset="0"/>
              </a:rPr>
              <a:t>КРАСНЫЙ СИГНАЛ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4213" y="1052513"/>
            <a:ext cx="4465637" cy="6477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ru-RU" sz="2800" b="1">
                <a:latin typeface="Arial" charset="0"/>
              </a:rPr>
              <a:t>запрещает движение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b="1" dirty="0">
                <a:solidFill>
                  <a:srgbClr val="FF3300"/>
                </a:solidFill>
                <a:latin typeface="Arial" charset="0"/>
              </a:rPr>
              <a:t>Красный мигающий сигнал</a:t>
            </a:r>
            <a:r>
              <a:rPr lang="ru-RU" sz="2800" b="1" dirty="0">
                <a:latin typeface="Arial" charset="0"/>
              </a:rPr>
              <a:t>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800" b="1" dirty="0">
                <a:latin typeface="Arial" charset="0"/>
              </a:rPr>
              <a:t>запрещает движение</a:t>
            </a:r>
          </a:p>
          <a:p>
            <a:pPr marL="533400" indent="-533400"/>
            <a:endParaRPr lang="ru-RU" sz="2800" b="1" u="sng" dirty="0">
              <a:solidFill>
                <a:srgbClr val="FF3300"/>
              </a:solidFill>
              <a:latin typeface="Arial" charset="0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ru-RU" sz="2800" b="1" u="sng" dirty="0">
                <a:solidFill>
                  <a:srgbClr val="FF3300"/>
                </a:solidFill>
                <a:latin typeface="Arial" charset="0"/>
              </a:rPr>
              <a:t>Сочетание</a:t>
            </a:r>
            <a:r>
              <a:rPr lang="ru-RU" sz="2800" b="1" dirty="0">
                <a:solidFill>
                  <a:srgbClr val="FF3300"/>
                </a:solidFill>
                <a:latin typeface="Arial" charset="0"/>
              </a:rPr>
              <a:t> красного 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желтого</a:t>
            </a:r>
            <a:r>
              <a:rPr lang="ru-RU" sz="2800" b="1" dirty="0">
                <a:solidFill>
                  <a:srgbClr val="FF3300"/>
                </a:solidFill>
                <a:latin typeface="Arial" charset="0"/>
              </a:rPr>
              <a:t> сигналов</a:t>
            </a:r>
            <a:r>
              <a:rPr lang="ru-RU" sz="2800" b="1" dirty="0">
                <a:latin typeface="Arial" charset="0"/>
              </a:rPr>
              <a:t>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800" b="1" dirty="0">
                <a:latin typeface="Arial" charset="0"/>
              </a:rPr>
              <a:t>запрещает движение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800" b="1" dirty="0">
                <a:latin typeface="Arial" charset="0"/>
              </a:rPr>
              <a:t>информирует о предстоящем включении зеленого сигнала.</a:t>
            </a:r>
          </a:p>
          <a:p>
            <a:pPr marL="533400" indent="-533400"/>
            <a:endParaRPr lang="ru-RU" sz="2800" b="1" dirty="0">
              <a:latin typeface="Arial" charset="0"/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7164388" y="620713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7164388" y="1989138"/>
            <a:ext cx="914400" cy="914400"/>
          </a:xfrm>
          <a:prstGeom prst="star24">
            <a:avLst>
              <a:gd name="adj" fmla="val 37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7164388" y="3860800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7596188" y="4294188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2" grpId="1" animBg="1"/>
      <p:bldP spid="21512" grpId="2" animBg="1"/>
      <p:bldP spid="21512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" charset="0"/>
              </a:rPr>
              <a:t>Светофоры для пешеходов и велосипедистов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179388" y="3716338"/>
            <a:ext cx="8713787" cy="299881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0000"/>
                </a:solidFill>
                <a:latin typeface="Arial" charset="0"/>
              </a:rPr>
              <a:t>Если на сигналах светофора нанесены силуэты пешехода или велосипедиста, то его действия распространяются только на пешехода (велосипедиста).</a:t>
            </a:r>
            <a:r>
              <a:rPr lang="ru-RU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 dirty="0" smtClean="0">
                <a:latin typeface="Arial" charset="0"/>
              </a:rPr>
              <a:t>Зеленый </a:t>
            </a:r>
            <a:r>
              <a:rPr lang="ru-RU" sz="2400" dirty="0">
                <a:latin typeface="Arial" charset="0"/>
              </a:rPr>
              <a:t>сигнал разрешает движение, красный запрещает.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00FF"/>
                </a:solidFill>
                <a:latin typeface="Arial" charset="0"/>
              </a:rPr>
              <a:t>Для велосипедистов могут применяться уменьшенные светофоры с дополнительной табличкой в низу (изображение велосипеда черного цвета).</a:t>
            </a:r>
            <a:r>
              <a:rPr lang="ru-RU" sz="1800" dirty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6600"/>
                </a:solidFill>
                <a:latin typeface="Arial" charset="0"/>
              </a:rPr>
              <a:t>Для слепых пешеходов могут устанавливать дополнительные звуковые сигналы у светофоров</a:t>
            </a:r>
            <a:r>
              <a:rPr lang="ru-RU" sz="1800" dirty="0">
                <a:latin typeface="Arial" charset="0"/>
              </a:rPr>
              <a:t>.</a:t>
            </a:r>
          </a:p>
        </p:txBody>
      </p:sp>
      <p:pic>
        <p:nvPicPr>
          <p:cNvPr id="41992" name="Picture 8" descr="светофор-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1700213"/>
            <a:ext cx="908050" cy="2089150"/>
          </a:xfrm>
          <a:prstGeom prst="rect">
            <a:avLst/>
          </a:prstGeom>
          <a:noFill/>
        </p:spPr>
      </p:pic>
      <p:pic>
        <p:nvPicPr>
          <p:cNvPr id="41993" name="Picture 9" descr="светофор-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54375" y="1916113"/>
            <a:ext cx="828675" cy="1492250"/>
          </a:xfrm>
          <a:prstGeom prst="rect">
            <a:avLst/>
          </a:prstGeom>
          <a:noFill/>
        </p:spPr>
      </p:pic>
      <p:pic>
        <p:nvPicPr>
          <p:cNvPr id="41994" name="Picture 10" descr="светофор-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8888" y="1844675"/>
            <a:ext cx="766762" cy="1573213"/>
          </a:xfrm>
          <a:prstGeom prst="rect">
            <a:avLst/>
          </a:prstGeom>
          <a:noFill/>
        </p:spPr>
      </p:pic>
      <p:pic>
        <p:nvPicPr>
          <p:cNvPr id="41995" name="Picture 11" descr="светофор-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51725" y="1700213"/>
            <a:ext cx="611188" cy="194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>
                <a:latin typeface="Arial" charset="0"/>
              </a:rPr>
              <a:t/>
            </a:r>
            <a:br>
              <a:rPr lang="ru-RU" sz="4000" b="1">
                <a:latin typeface="Arial" charset="0"/>
              </a:rPr>
            </a:br>
            <a:r>
              <a:rPr lang="ru-RU" sz="4000" b="1">
                <a:latin typeface="Arial" charset="0"/>
              </a:rPr>
              <a:t/>
            </a:r>
            <a:br>
              <a:rPr lang="ru-RU" sz="4000" b="1">
                <a:latin typeface="Arial" charset="0"/>
              </a:rPr>
            </a:br>
            <a:endParaRPr lang="ru-RU" sz="4000" b="1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400"/>
          </a:p>
          <a:p>
            <a:endParaRPr lang="ru-RU" sz="2400"/>
          </a:p>
          <a:p>
            <a:endParaRPr lang="ru-RU" sz="2400"/>
          </a:p>
          <a:p>
            <a:endParaRPr lang="ru-RU" sz="2400"/>
          </a:p>
        </p:txBody>
      </p:sp>
      <p:sp>
        <p:nvSpPr>
          <p:cNvPr id="9223" name="Rectangle 7"/>
          <p:cNvSpPr>
            <a:spLocks noGrp="1" noChangeArrowheads="1"/>
          </p:cNvSpPr>
          <p:nvPr>
            <p:ph sz="quarter" idx="2"/>
          </p:nvPr>
        </p:nvSpPr>
        <p:spPr>
          <a:xfrm>
            <a:off x="395288" y="1844675"/>
            <a:ext cx="8507412" cy="46243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sz="2400" b="1" i="1" u="sng" dirty="0">
                <a:solidFill>
                  <a:srgbClr val="C00000"/>
                </a:solidFill>
                <a:latin typeface="Arial" charset="0"/>
              </a:rPr>
              <a:t>Светофоры для движения через железнодорожные </a:t>
            </a:r>
            <a:r>
              <a:rPr lang="ru-RU" sz="2400" b="1" i="1" u="sng" dirty="0" smtClean="0">
                <a:solidFill>
                  <a:srgbClr val="C00000"/>
                </a:solidFill>
                <a:latin typeface="Arial" charset="0"/>
              </a:rPr>
              <a:t>переезды</a:t>
            </a:r>
          </a:p>
          <a:p>
            <a:pPr>
              <a:buNone/>
            </a:pPr>
            <a:r>
              <a:rPr lang="ru-RU" sz="2400" dirty="0" smtClean="0"/>
              <a:t>Состоят из двух горизонтально расположенных красных фонарей и, на части переездов, одного фонаря лунно-белого цвета. Белый фонарь расположен между красными, ниже или выше соединяющей их линии. Значение сигналов следующее:</a:t>
            </a:r>
          </a:p>
          <a:p>
            <a:pPr lvl="0"/>
            <a:r>
              <a:rPr lang="ru-RU" sz="2400" dirty="0" smtClean="0"/>
              <a:t>два попеременно мигающих красных фонаря — движение через переезд запрещено; данный сигнал обычно сопровождается звуковой сигнализацией (звонком);</a:t>
            </a:r>
          </a:p>
          <a:p>
            <a:pPr lvl="0"/>
            <a:r>
              <a:rPr lang="ru-RU" sz="2400" dirty="0" smtClean="0"/>
              <a:t>мигающий белый фонарь означает, что техническая система переезда находится в исправности. Так как он не горит, когда переезд закрыт или закрывается, бело-лунный фонарь часто неправильно считают разрешающим сигналом.</a:t>
            </a:r>
          </a:p>
          <a:p>
            <a:pPr>
              <a:buNone/>
            </a:pPr>
            <a:r>
              <a:rPr lang="ru-RU" sz="2400" dirty="0" smtClean="0"/>
              <a:t>Иногда вместо лунно-белого фонаря ставится зелёный немигающий, который в отличие от лунно-белого является разрешающим сигналом. Часто лунно-белый фонарь отсутствует, светофор состоит только из двух красных фонарей.</a:t>
            </a:r>
          </a:p>
          <a:p>
            <a:pPr>
              <a:buFont typeface="Wingdings" pitchFamily="2" charset="2"/>
              <a:buNone/>
            </a:pPr>
            <a:endParaRPr lang="ru-RU" sz="2400" b="1" i="1" u="sng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9224" name="Picture 8" descr="004_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71538" y="142852"/>
            <a:ext cx="6572296" cy="1714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143240" y="1071546"/>
            <a:ext cx="5500726" cy="50593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b="1" dirty="0" smtClean="0">
                <a:solidFill>
                  <a:srgbClr val="C00000"/>
                </a:solidFill>
              </a:rPr>
              <a:t>Дорогу, перекрёсток на пути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Светофор поможет перейти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С человечком красным – Стой!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Двигайся с зелёным по прямой.</a:t>
            </a: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60418" name="Picture 2" descr="Картинка 10 из 297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1214422"/>
            <a:ext cx="27908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Картинка 99 из 297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642918"/>
            <a:ext cx="8334433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214942" y="357166"/>
            <a:ext cx="3929058" cy="65008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Посмотрите: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Постовой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Встал на нашей мостовой.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Быстро руку протянул.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Ловко палочкой взмахнул.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Вы видали,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Вы видали? –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Все машины сразу встали,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Дружно встали в три ряда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И не едут никуда.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Не волнуется народ,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Через улицу идёт.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И стоит на мостовой,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Как волшебник, постовой.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Все машины одному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Подчиняются ему.</a:t>
            </a: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C:\Documents and Settings\Татьяна\Мои документы\Мои рисунки\img1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14356"/>
            <a:ext cx="4786346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8349-A498-4909-89B4-D8E9E840F5FF}" type="slidenum">
              <a:rPr lang="ru-RU"/>
              <a:pPr/>
              <a:t>19</a:t>
            </a:fld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Сигналы регулировщика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5329237" cy="5005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Основными сигналами регулировщика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являются положение его корпуса и рук.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Для лучшей видимости этих сигналов,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особенно в темное время суток,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регулировщика легко увидеть по его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специальному снаряжению: белые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поясные и плечевые ремни, перчатки 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белыми крагами, специальные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светоотражающие полосы на одежде. Для регулирования движения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регулировщик использует жезл,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окрашенный в черный и белый цвет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или жезл с красным светоотражающим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диском. Жезл находится в правой руке</a:t>
            </a:r>
            <a:r>
              <a:rPr lang="ru-RU" sz="1200" b="1" dirty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sz="12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latin typeface="Arial" charset="0"/>
            </a:endParaRPr>
          </a:p>
        </p:txBody>
      </p:sp>
      <p:pic>
        <p:nvPicPr>
          <p:cNvPr id="40964" name="Picture 4" descr="File000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86446" y="857232"/>
            <a:ext cx="2981048" cy="3214710"/>
          </a:xfrm>
          <a:noFill/>
          <a:ln/>
        </p:spPr>
      </p:pic>
      <p:sp>
        <p:nvSpPr>
          <p:cNvPr id="7" name="Содержимое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Picture 7" descr="регулировщик-на-площади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357818" y="4571984"/>
            <a:ext cx="3566325" cy="228601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400" b="1" u="sng" dirty="0" smtClean="0">
                <a:solidFill>
                  <a:srgbClr val="FF0000"/>
                </a:solidFill>
              </a:rPr>
              <a:t>Светофор</a:t>
            </a:r>
            <a:r>
              <a:rPr lang="ru-RU" dirty="0" smtClean="0"/>
              <a:t> («несущий свет») - устройство оптической сигнализации, предназначенное для регулирования движения людей, велосипедов, автомобилей и иных участников дорожного движения, поездов железной дороги и метрополитена… </a:t>
            </a:r>
            <a:endParaRPr lang="ru-RU" dirty="0"/>
          </a:p>
        </p:txBody>
      </p:sp>
      <p:pic>
        <p:nvPicPr>
          <p:cNvPr id="34818" name="Picture 2" descr="Картинка 18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3571876"/>
            <a:ext cx="2952744" cy="2952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4A3B-A47B-4C46-8C51-6D298C1F2CCE}" type="datetime1">
              <a:rPr lang="ru-RU"/>
              <a:pPr/>
              <a:t>25.04.2013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автор Капитула В.П.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DDAF-13C4-45E8-AEBD-60AC0092C72C}" type="slidenum">
              <a:rPr lang="ru-RU"/>
              <a:pPr/>
              <a:t>20</a:t>
            </a:fld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555875"/>
            <a:ext cx="8229600" cy="33940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FF3300"/>
                </a:solidFill>
                <a:latin typeface="Arial" charset="0"/>
              </a:rPr>
              <a:t>1.</a:t>
            </a:r>
            <a:r>
              <a:rPr lang="ru-RU" sz="2800" b="1" dirty="0">
                <a:solidFill>
                  <a:srgbClr val="FF3300"/>
                </a:solidFill>
                <a:latin typeface="Arial" charset="0"/>
              </a:rPr>
              <a:t>Рука поднята вверх</a:t>
            </a:r>
            <a:r>
              <a:rPr lang="ru-RU" sz="2800" dirty="0">
                <a:solidFill>
                  <a:srgbClr val="FF3300"/>
                </a:solidFill>
                <a:latin typeface="Arial" charset="0"/>
              </a:rPr>
              <a:t> - </a:t>
            </a:r>
            <a:r>
              <a:rPr lang="ru-RU" sz="2400" dirty="0">
                <a:solidFill>
                  <a:srgbClr val="FF3300"/>
                </a:solidFill>
                <a:latin typeface="Arial" charset="0"/>
              </a:rPr>
              <a:t>движение </a:t>
            </a:r>
            <a:r>
              <a:rPr lang="ru-RU" sz="2400" dirty="0" smtClean="0">
                <a:solidFill>
                  <a:srgbClr val="FF3300"/>
                </a:solidFill>
                <a:latin typeface="Arial" charset="0"/>
              </a:rPr>
              <a:t>запрещено для всех.</a:t>
            </a:r>
            <a:endParaRPr lang="ru-RU" sz="2400" dirty="0">
              <a:solidFill>
                <a:srgbClr val="FF33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008000"/>
                </a:solidFill>
                <a:latin typeface="Arial" charset="0"/>
              </a:rPr>
              <a:t>2.</a:t>
            </a:r>
            <a:r>
              <a:rPr lang="ru-RU" sz="2800" b="1" dirty="0">
                <a:solidFill>
                  <a:srgbClr val="008000"/>
                </a:solidFill>
                <a:latin typeface="Arial" charset="0"/>
              </a:rPr>
              <a:t>Руки вытянуты в стороны или опущены</a:t>
            </a:r>
            <a:r>
              <a:rPr lang="ru-RU" sz="2800" dirty="0">
                <a:solidFill>
                  <a:srgbClr val="008000"/>
                </a:solidFill>
                <a:latin typeface="Arial" charset="0"/>
              </a:rPr>
              <a:t> - </a:t>
            </a:r>
            <a:r>
              <a:rPr lang="ru-RU" sz="2400" dirty="0">
                <a:solidFill>
                  <a:srgbClr val="008000"/>
                </a:solidFill>
                <a:latin typeface="Arial" charset="0"/>
              </a:rPr>
              <a:t>со стороны груди и спины движение запрещено, со стороны правого и левого бока – разрешено.</a:t>
            </a:r>
            <a:r>
              <a:rPr lang="ru-RU" sz="2800" dirty="0">
                <a:solidFill>
                  <a:srgbClr val="008000"/>
                </a:solidFill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>
                <a:latin typeface="Arial" charset="0"/>
              </a:rPr>
              <a:t>3.</a:t>
            </a:r>
            <a:r>
              <a:rPr lang="ru-RU" sz="2800" b="1" dirty="0">
                <a:latin typeface="Arial" charset="0"/>
              </a:rPr>
              <a:t>Правая рука вытянута вперед</a:t>
            </a:r>
            <a:r>
              <a:rPr lang="ru-RU" sz="2800" dirty="0">
                <a:latin typeface="Arial" charset="0"/>
              </a:rPr>
              <a:t> – </a:t>
            </a:r>
            <a:r>
              <a:rPr lang="ru-RU" sz="2400" dirty="0">
                <a:latin typeface="Arial" charset="0"/>
              </a:rPr>
              <a:t>пешеходам разрешено переходить дорогу </a:t>
            </a:r>
            <a:r>
              <a:rPr lang="ru-RU" sz="2400" b="1" u="sng" dirty="0">
                <a:latin typeface="Arial" charset="0"/>
              </a:rPr>
              <a:t>ТОЛЬКО</a:t>
            </a:r>
            <a:r>
              <a:rPr lang="ru-RU" sz="2400" dirty="0">
                <a:latin typeface="Arial" charset="0"/>
              </a:rPr>
              <a:t> за спиной регулировщика.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rgbClr val="CC6600"/>
                </a:solidFill>
                <a:latin typeface="Arial" charset="0"/>
              </a:rPr>
              <a:t>Для дополнительного привлечения внимания водителей и пешеходов может применяться свисток. При регулировании движения регулировщик отменяет требование знаков приоритета и светофоров</a:t>
            </a:r>
            <a:r>
              <a:rPr lang="ru-RU" sz="2000" b="1" i="1" dirty="0">
                <a:solidFill>
                  <a:srgbClr val="CC6600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/>
            </a:r>
            <a:br>
              <a:rPr lang="ru-RU" sz="2000" dirty="0">
                <a:latin typeface="Arial" charset="0"/>
              </a:rPr>
            </a:br>
            <a:endParaRPr lang="ru-RU" sz="2000" dirty="0">
              <a:latin typeface="Arial" charset="0"/>
            </a:endParaRPr>
          </a:p>
        </p:txBody>
      </p:sp>
      <p:pic>
        <p:nvPicPr>
          <p:cNvPr id="44036" name="Picture 4" descr="регулировщик3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7050" y="549275"/>
            <a:ext cx="1874838" cy="1736725"/>
          </a:xfrm>
          <a:prstGeom prst="rect">
            <a:avLst/>
          </a:prstGeom>
          <a:noFill/>
        </p:spPr>
      </p:pic>
      <p:pic>
        <p:nvPicPr>
          <p:cNvPr id="44037" name="Picture 5" descr="регулировщик1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8550" y="549275"/>
            <a:ext cx="1939925" cy="1716088"/>
          </a:xfrm>
          <a:prstGeom prst="rect">
            <a:avLst/>
          </a:prstGeom>
          <a:noFill/>
        </p:spPr>
      </p:pic>
      <p:pic>
        <p:nvPicPr>
          <p:cNvPr id="44038" name="Picture 6" descr="регулировщик2-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549275"/>
            <a:ext cx="1871662" cy="1700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Картинка 3 из 46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929330"/>
            <a:ext cx="8229600" cy="69689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Сувениры, продаваемые в Лондоне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upload.wikimedia.org/wikipedia/commons/thumb/7/70/East_Berlin_traffic_lights3.jpg/220px-East_Berlin_traffic_lights3.jpg">
            <a:hlinkClick r:id="rId2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142852"/>
            <a:ext cx="814393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571480"/>
            <a:ext cx="4929222" cy="60722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России</a:t>
            </a:r>
            <a:r>
              <a:rPr lang="ru-RU" baseline="30000" dirty="0"/>
              <a:t> </a:t>
            </a:r>
            <a:r>
              <a:rPr lang="ru-RU" dirty="0" smtClean="0"/>
              <a:t>памятник светофору, расположенный в Центральном районе Новосибирска. Памятник расположен на пересечении улиц </a:t>
            </a:r>
            <a:r>
              <a:rPr lang="ru-RU" dirty="0" err="1" smtClean="0"/>
              <a:t>Сибревкома</a:t>
            </a:r>
            <a:r>
              <a:rPr lang="ru-RU" dirty="0" smtClean="0"/>
              <a:t> и </a:t>
            </a:r>
            <a:r>
              <a:rPr lang="ru-RU" dirty="0" err="1" smtClean="0"/>
              <a:t>Серебренниковской</a:t>
            </a:r>
            <a:r>
              <a:rPr lang="ru-RU" dirty="0" smtClean="0"/>
              <a:t> возле школы номер 12, старейшей в городе. В этом месте в 1940-х годах был установлен один из первых светофоров в Новосибирске. Церемония открытия памятника состоялась </a:t>
            </a:r>
            <a:r>
              <a:rPr lang="ru-RU" b="1" dirty="0" smtClean="0">
                <a:solidFill>
                  <a:srgbClr val="C00000"/>
                </a:solidFill>
              </a:rPr>
              <a:t>25 июня 2006 года </a:t>
            </a:r>
            <a:r>
              <a:rPr lang="ru-RU" dirty="0" smtClean="0"/>
              <a:t>в День города Новосибирска. Памятник посвящён 70-летию со дня образования ГИБДД. </a:t>
            </a:r>
            <a:endParaRPr lang="ru-RU" dirty="0"/>
          </a:p>
        </p:txBody>
      </p:sp>
      <p:pic>
        <p:nvPicPr>
          <p:cNvPr id="5122" name="Picture 2" descr="Картинка 29 из 67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071546"/>
            <a:ext cx="3786214" cy="485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C:\Documents and Settings\Татьяна\Мои документы\Мои рисунки\img1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0"/>
            <a:ext cx="623454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C:\Documents and Settings\Татьяна\Мои документы\Мои рисунки\img1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0"/>
            <a:ext cx="7837714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Documents and Settings\Татьяна\Мои документы\Мои рисунки\img1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0"/>
            <a:ext cx="8164286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1" name="Picture 3" descr="C:\Documents and Settings\Татьяна\Мои документы\Мои рисунки\img1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0"/>
            <a:ext cx="7793182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Школа светофора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Викторина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4" name="Picture 2" descr="C:\Documents and Settings\Татьяна\Мои документы\Мои рисунки\M6DZCA5B6ORCCAGDE9P1CAI2OX2ACATWI8GDCADJP9Q0CAD41QQZCAN3ACNQCAPJXNZTCARPENFDCAP3UISUCA1R8ZFZCAPJ3FEOCA6ORWCPCA2MG0AMCAS3076BCAR34DDDCACGR4HTCAVQUVGACA2X4C0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2643182"/>
            <a:ext cx="2643206" cy="35086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Кому должны подчиняться пешеходы и водители, если на перекрестке работают одновременно и светофор и регулировщик?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        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А.</a:t>
            </a:r>
            <a:r>
              <a:rPr lang="ru-RU" dirty="0" smtClean="0"/>
              <a:t> Светофору.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Б.</a:t>
            </a:r>
            <a:r>
              <a:rPr lang="ru-RU" dirty="0" smtClean="0"/>
              <a:t> Регулировщику.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В.</a:t>
            </a:r>
            <a:r>
              <a:rPr lang="ru-RU" dirty="0" smtClean="0"/>
              <a:t> Ни светофору, ни регулировщику.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История Светофора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571612"/>
            <a:ext cx="4857752" cy="4554551"/>
          </a:xfrm>
        </p:spPr>
        <p:txBody>
          <a:bodyPr/>
          <a:lstStyle/>
          <a:p>
            <a:pPr>
              <a:buNone/>
            </a:pPr>
            <a:r>
              <a:rPr lang="ru-RU" dirty="0"/>
              <a:t>Первый светофор был установлен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10 </a:t>
            </a:r>
            <a:r>
              <a:rPr lang="ru-RU" b="1" dirty="0">
                <a:solidFill>
                  <a:srgbClr val="C00000"/>
                </a:solidFill>
              </a:rPr>
              <a:t>декабря 1868 года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Лондоне возле здания Британского парламента.</a:t>
            </a:r>
          </a:p>
        </p:txBody>
      </p:sp>
      <p:pic>
        <p:nvPicPr>
          <p:cNvPr id="3074" name="Picture 2" descr="Картинка 4 из 67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285860"/>
            <a:ext cx="3870511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 Какой сигнал светофора включается одновременно для всех сторон перекрестка?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А.</a:t>
            </a:r>
            <a:r>
              <a:rPr lang="ru-RU" dirty="0" smtClean="0"/>
              <a:t> Зелёный.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Б.</a:t>
            </a:r>
            <a:r>
              <a:rPr lang="ru-RU" dirty="0" smtClean="0"/>
              <a:t> Жёлтый.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В.</a:t>
            </a:r>
            <a:r>
              <a:rPr lang="ru-RU" dirty="0" smtClean="0"/>
              <a:t> Красный.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3. Где и когда был установлен первый светофор в России?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А.</a:t>
            </a:r>
            <a:r>
              <a:rPr lang="ru-RU" dirty="0" smtClean="0"/>
              <a:t> В Москве в 1931 году.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Б.</a:t>
            </a:r>
            <a:r>
              <a:rPr lang="ru-RU" dirty="0" smtClean="0"/>
              <a:t> В Ленинграде в 1928 году.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В.</a:t>
            </a:r>
            <a:r>
              <a:rPr lang="ru-RU" dirty="0" smtClean="0"/>
              <a:t> В Москве и Ленинграде в 1930 году.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4. Сколько сигналов имеет пешеходный светофор?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А.</a:t>
            </a:r>
            <a:r>
              <a:rPr lang="ru-RU" dirty="0" smtClean="0"/>
              <a:t> Три: красный, жёлтый, зелёный.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Б.</a:t>
            </a:r>
            <a:r>
              <a:rPr lang="ru-RU" dirty="0" smtClean="0"/>
              <a:t> Два: красный и зеленый.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В.</a:t>
            </a:r>
            <a:r>
              <a:rPr lang="ru-RU" dirty="0" smtClean="0"/>
              <a:t> Один: зелёный.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 Какое положение регулировщика запрещает движение всем участникам движения? 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А.</a:t>
            </a:r>
            <a:r>
              <a:rPr lang="ru-RU" dirty="0" smtClean="0"/>
              <a:t> Руки опущенные вниз.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Б.</a:t>
            </a:r>
            <a:r>
              <a:rPr lang="ru-RU" dirty="0" smtClean="0"/>
              <a:t> Рука поднята вверх.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В. </a:t>
            </a:r>
            <a:r>
              <a:rPr lang="ru-RU" dirty="0" smtClean="0"/>
              <a:t>Руки, расставленные в стороны.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6. Когда и где появился первый в мире светофор?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А.</a:t>
            </a:r>
            <a:r>
              <a:rPr lang="ru-RU" dirty="0" smtClean="0"/>
              <a:t> В Америке в 1912 году.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Б.</a:t>
            </a:r>
            <a:r>
              <a:rPr lang="ru-RU" dirty="0" smtClean="0"/>
              <a:t> В Москве в 1929 году.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В.</a:t>
            </a:r>
            <a:r>
              <a:rPr lang="ru-RU" dirty="0" smtClean="0"/>
              <a:t> Лондоне в 1868г.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7. Каких видов светофора не бывает?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А. </a:t>
            </a:r>
            <a:r>
              <a:rPr lang="ru-RU" dirty="0" smtClean="0"/>
              <a:t>Транспортные и пешеходные.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Б.</a:t>
            </a:r>
            <a:r>
              <a:rPr lang="ru-RU" dirty="0" smtClean="0"/>
              <a:t> Для детей и для взрослых.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В.</a:t>
            </a:r>
            <a:r>
              <a:rPr lang="ru-RU" dirty="0" smtClean="0"/>
              <a:t> Горизонтальные и вертикальные.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8. В какой руке регулировщик должен держать жезл?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А.</a:t>
            </a:r>
            <a:r>
              <a:rPr lang="ru-RU" dirty="0" smtClean="0"/>
              <a:t> В правой.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Б.</a:t>
            </a:r>
            <a:r>
              <a:rPr lang="ru-RU" dirty="0" smtClean="0"/>
              <a:t> В левой.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В.</a:t>
            </a:r>
            <a:r>
              <a:rPr lang="ru-RU" dirty="0" smtClean="0"/>
              <a:t> В любой, какой ему удобно.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i="1" dirty="0" smtClean="0">
                <a:solidFill>
                  <a:srgbClr val="C00000"/>
                </a:solidFill>
              </a:rPr>
              <a:t>Спасибо за урок!</a:t>
            </a:r>
            <a:endParaRPr lang="ru-RU" sz="8000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Картинка 61 из 3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3286124"/>
            <a:ext cx="2714644" cy="3058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929330"/>
            <a:ext cx="8229600" cy="73974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Кузнецкий мост в Москве, 1931 год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Картинка 1 из 67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85728"/>
            <a:ext cx="777708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99A1-ACCB-47CA-A0B5-8C1BE828200C}" type="slidenum">
              <a:rPr lang="ru-RU"/>
              <a:pPr/>
              <a:t>5</a:t>
            </a:fld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928802"/>
            <a:ext cx="4857784" cy="471490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Arial" charset="0"/>
              </a:rPr>
              <a:t>По своему назначению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Arial" charset="0"/>
              </a:rPr>
              <a:t>светофоры бывают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транспортные</a:t>
            </a:r>
            <a:r>
              <a:rPr lang="ru-RU" sz="2400" b="1" dirty="0">
                <a:latin typeface="Arial" charset="0"/>
              </a:rPr>
              <a:t> или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пешеходные</a:t>
            </a:r>
            <a:r>
              <a:rPr lang="ru-RU" sz="2400" b="1" dirty="0">
                <a:latin typeface="Arial" charset="0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Arial" charset="0"/>
              </a:rPr>
              <a:t>По расположению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Arial" charset="0"/>
              </a:rPr>
              <a:t>сигналов –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горизонтальные</a:t>
            </a:r>
            <a:r>
              <a:rPr lang="ru-RU" sz="2400" b="1" dirty="0">
                <a:latin typeface="Arial" charset="0"/>
              </a:rPr>
              <a:t> или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вертикальные</a:t>
            </a:r>
            <a:r>
              <a:rPr lang="ru-RU" sz="24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Arial" charset="0"/>
              </a:rPr>
              <a:t>Работающие светофоры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Arial" charset="0"/>
              </a:rPr>
              <a:t>(кроме мигающих желтых)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Arial" charset="0"/>
              </a:rPr>
              <a:t>отменяют требования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Arial" charset="0"/>
              </a:rPr>
              <a:t>знаков приоритета.</a:t>
            </a:r>
            <a:br>
              <a:rPr lang="ru-RU" sz="2400" b="1" dirty="0">
                <a:latin typeface="Arial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8207" name="Picture 15" descr="светофор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765175"/>
            <a:ext cx="1287462" cy="2663825"/>
          </a:xfrm>
          <a:prstGeom prst="rect">
            <a:avLst/>
          </a:prstGeom>
          <a:noFill/>
        </p:spPr>
      </p:pic>
      <p:pic>
        <p:nvPicPr>
          <p:cNvPr id="8208" name="Picture 16" descr="светофор-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857232"/>
            <a:ext cx="2592387" cy="1014412"/>
          </a:xfrm>
          <a:prstGeom prst="rect">
            <a:avLst/>
          </a:prstGeom>
          <a:noFill/>
        </p:spPr>
      </p:pic>
      <p:pic>
        <p:nvPicPr>
          <p:cNvPr id="8209" name="Picture 17" descr="светофор-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765175"/>
            <a:ext cx="1322387" cy="2665413"/>
          </a:xfrm>
          <a:prstGeom prst="rect">
            <a:avLst/>
          </a:prstGeom>
          <a:noFill/>
        </p:spPr>
      </p:pic>
      <p:pic>
        <p:nvPicPr>
          <p:cNvPr id="8210" name="Picture 18" descr="светофор-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725" y="4652963"/>
            <a:ext cx="773113" cy="1584325"/>
          </a:xfrm>
          <a:prstGeom prst="rect">
            <a:avLst/>
          </a:prstGeom>
          <a:noFill/>
        </p:spPr>
      </p:pic>
      <p:pic>
        <p:nvPicPr>
          <p:cNvPr id="8211" name="Picture 19" descr="светофор-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51725" y="4652963"/>
            <a:ext cx="881063" cy="1584325"/>
          </a:xfrm>
          <a:prstGeom prst="rect">
            <a:avLst/>
          </a:prstGeom>
          <a:noFill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4615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Виды светофоров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Картинка 45 из 67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571480"/>
            <a:ext cx="8679714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http://upload.wikimedia.org/wikipedia/commons/thumb/2/22/Traffic_light_pedastrian.jpg/220px-Traffic_light_pedastrian.jpg">
            <a:hlinkClick r:id="rId2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70" y="285728"/>
            <a:ext cx="428628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85852" y="5857892"/>
            <a:ext cx="58300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Светодиодный светофор для пешеходов 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обратным отсчётом времени в Томске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СВЕТОФОР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357298"/>
            <a:ext cx="5572164" cy="5286412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   </a:t>
            </a:r>
          </a:p>
          <a:p>
            <a:pPr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Чтоб тебе помочь</a:t>
            </a:r>
            <a:br>
              <a:rPr lang="ru-RU" sz="4000" b="1" dirty="0" smtClean="0"/>
            </a:br>
            <a:r>
              <a:rPr lang="ru-RU" sz="4000" b="1" dirty="0" smtClean="0"/>
              <a:t>Путь пройти опасный,</a:t>
            </a:r>
            <a:br>
              <a:rPr lang="ru-RU" sz="4000" b="1" dirty="0" smtClean="0"/>
            </a:br>
            <a:r>
              <a:rPr lang="ru-RU" sz="4000" b="1" dirty="0" smtClean="0"/>
              <a:t>Горит и день, и ночь –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Зеленый</a:t>
            </a:r>
            <a:r>
              <a:rPr lang="ru-RU" sz="4000" b="1" dirty="0" smtClean="0"/>
              <a:t>, </a:t>
            </a:r>
            <a:r>
              <a:rPr lang="ru-RU" sz="4000" b="1" dirty="0" smtClean="0">
                <a:solidFill>
                  <a:srgbClr val="FFC000"/>
                </a:solidFill>
              </a:rPr>
              <a:t>желтый</a:t>
            </a:r>
            <a:r>
              <a:rPr lang="ru-RU" sz="4000" b="1" dirty="0" smtClean="0"/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красный</a:t>
            </a:r>
            <a:r>
              <a:rPr lang="ru-RU" sz="4000" b="1" dirty="0">
                <a:solidFill>
                  <a:srgbClr val="C00000"/>
                </a:solidFill>
              </a:rPr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8434" name="Picture 2" descr="Картинка 61 из 3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14422"/>
            <a:ext cx="33813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41F5-5192-4FAA-B0E8-40402BB7253C}" type="datetime1">
              <a:rPr lang="ru-RU"/>
              <a:pPr/>
              <a:t>25.04.2013</a:t>
            </a:fld>
            <a:endParaRPr lang="ru-RU"/>
          </a:p>
        </p:txBody>
      </p:sp>
      <p:sp>
        <p:nvSpPr>
          <p:cNvPr id="15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автор Капитула В.П.</a:t>
            </a: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24F8-C99C-475A-B5CE-788E397EE63F}" type="slidenum">
              <a:rPr lang="ru-RU"/>
              <a:pPr/>
              <a:t>9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7993062" cy="100806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Arial" charset="0"/>
              </a:rPr>
              <a:t/>
            </a:r>
            <a:br>
              <a:rPr lang="ru-RU" sz="2400" b="1" dirty="0">
                <a:latin typeface="Arial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700" b="1" dirty="0">
                <a:solidFill>
                  <a:srgbClr val="C00000"/>
                </a:solidFill>
                <a:latin typeface="Arial" charset="0"/>
              </a:rPr>
              <a:t>В светофорах применяются световые сигналы зеленого, желтого, красного и бело-лунного цвета.</a:t>
            </a:r>
            <a:r>
              <a:rPr lang="ru-RU" sz="2400" b="1" dirty="0">
                <a:latin typeface="Arial" charset="0"/>
              </a:rPr>
              <a:t/>
            </a:r>
            <a:br>
              <a:rPr lang="ru-RU" sz="2400" b="1" dirty="0">
                <a:latin typeface="Arial" charset="0"/>
              </a:rPr>
            </a:br>
            <a:endParaRPr lang="ru-RU" sz="2400" b="1" dirty="0"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4581525"/>
            <a:ext cx="8278813" cy="20986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В зависимости от назначения сигналы светофора могут быть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круглые, в виде стрелки (стрелок), силуэта пешехода или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велосипеда и Х-образные. Светофоры с круглыми сигналами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могут иметь одну или две дополнительные секции с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сигналами в виде зеленой стрелки (стрелок), которые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>
                <a:latin typeface="Arial" charset="0"/>
              </a:rPr>
              <a:t>располагаются на уровне зеленого круглого сигнала.</a:t>
            </a:r>
          </a:p>
        </p:txBody>
      </p:sp>
      <p:pic>
        <p:nvPicPr>
          <p:cNvPr id="11275" name="Picture 11" descr="светофор-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2636838"/>
            <a:ext cx="893762" cy="1800225"/>
          </a:xfrm>
          <a:noFill/>
          <a:ln/>
        </p:spPr>
      </p:pic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39750" y="1412875"/>
            <a:ext cx="1008063" cy="10795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77" name="Picture 13" descr="светофор-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8025" y="2636838"/>
            <a:ext cx="1231900" cy="1801812"/>
          </a:xfrm>
          <a:prstGeom prst="rect">
            <a:avLst/>
          </a:prstGeom>
          <a:noFill/>
        </p:spPr>
      </p:pic>
      <p:pic>
        <p:nvPicPr>
          <p:cNvPr id="11278" name="Picture 14" descr="светофор-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27988" y="2636838"/>
            <a:ext cx="762000" cy="1368425"/>
          </a:xfrm>
          <a:prstGeom prst="rect">
            <a:avLst/>
          </a:prstGeom>
          <a:noFill/>
        </p:spPr>
      </p:pic>
      <p:pic>
        <p:nvPicPr>
          <p:cNvPr id="11279" name="Picture 15" descr="светофор-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3859213" y="2439988"/>
            <a:ext cx="862012" cy="1955800"/>
          </a:xfrm>
          <a:noFill/>
          <a:ln/>
        </p:spPr>
      </p:pic>
      <p:pic>
        <p:nvPicPr>
          <p:cNvPr id="11281" name="Picture 17" descr="светофор-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625" y="2565400"/>
            <a:ext cx="1474788" cy="836613"/>
          </a:xfrm>
          <a:prstGeom prst="rect">
            <a:avLst/>
          </a:prstGeom>
          <a:noFill/>
        </p:spPr>
      </p:pic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916238" y="1412875"/>
            <a:ext cx="1008062" cy="1079500"/>
          </a:xfrm>
          <a:prstGeom prst="ellipse">
            <a:avLst/>
          </a:prstGeom>
          <a:solidFill>
            <a:srgbClr val="FBD20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5292725" y="1341438"/>
            <a:ext cx="1008063" cy="10795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7667625" y="1341438"/>
            <a:ext cx="1008063" cy="1079500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85" name="Picture 21" descr="светофор-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95963" y="3429000"/>
            <a:ext cx="1008062" cy="992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972</Words>
  <Application>Microsoft Office PowerPoint</Application>
  <PresentationFormat>Экран (4:3)</PresentationFormat>
  <Paragraphs>161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В гостях у Светофора</vt:lpstr>
      <vt:lpstr>Слайд 2</vt:lpstr>
      <vt:lpstr>История Светофора</vt:lpstr>
      <vt:lpstr>Слайд 4</vt:lpstr>
      <vt:lpstr>Виды светофоров</vt:lpstr>
      <vt:lpstr>Слайд 6</vt:lpstr>
      <vt:lpstr>Слайд 7</vt:lpstr>
      <vt:lpstr>СВЕТОФОР</vt:lpstr>
      <vt:lpstr>  В светофорах применяются световые сигналы зеленого, желтого, красного и бело-лунного цвета. </vt:lpstr>
      <vt:lpstr>Слайд 10</vt:lpstr>
      <vt:lpstr> ЗЕЛЕНЫЙ СИГНАЛ</vt:lpstr>
      <vt:lpstr>ЖЕЛТЫЙ СИГНАЛ</vt:lpstr>
      <vt:lpstr>КРАСНЫЙ СИГНАЛ</vt:lpstr>
      <vt:lpstr>Светофоры для пешеходов и велосипедистов</vt:lpstr>
      <vt:lpstr>  </vt:lpstr>
      <vt:lpstr>Слайд 16</vt:lpstr>
      <vt:lpstr>Слайд 17</vt:lpstr>
      <vt:lpstr>Слайд 18</vt:lpstr>
      <vt:lpstr>Сигналы регулировщика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Школа светофора Викторина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Светофора Светофорыча</dc:title>
  <dc:creator>Татьяна</dc:creator>
  <cp:lastModifiedBy>Елена Ивановна</cp:lastModifiedBy>
  <cp:revision>26</cp:revision>
  <dcterms:created xsi:type="dcterms:W3CDTF">2010-11-16T14:20:28Z</dcterms:created>
  <dcterms:modified xsi:type="dcterms:W3CDTF">2013-04-25T04:44:00Z</dcterms:modified>
</cp:coreProperties>
</file>