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58" r:id="rId3"/>
    <p:sldId id="291" r:id="rId4"/>
    <p:sldId id="293" r:id="rId5"/>
    <p:sldId id="295" r:id="rId6"/>
    <p:sldId id="271" r:id="rId7"/>
    <p:sldId id="276" r:id="rId8"/>
    <p:sldId id="277" r:id="rId9"/>
    <p:sldId id="278" r:id="rId10"/>
    <p:sldId id="279" r:id="rId11"/>
    <p:sldId id="280" r:id="rId12"/>
    <p:sldId id="282" r:id="rId13"/>
    <p:sldId id="283" r:id="rId14"/>
    <p:sldId id="287" r:id="rId15"/>
    <p:sldId id="290" r:id="rId16"/>
    <p:sldId id="274" r:id="rId17"/>
    <p:sldId id="261" r:id="rId18"/>
    <p:sldId id="266" r:id="rId19"/>
    <p:sldId id="268" r:id="rId20"/>
    <p:sldId id="262" r:id="rId21"/>
    <p:sldId id="263" r:id="rId22"/>
    <p:sldId id="264" r:id="rId23"/>
    <p:sldId id="267" r:id="rId24"/>
    <p:sldId id="296" r:id="rId25"/>
    <p:sldId id="297" r:id="rId26"/>
    <p:sldId id="301" r:id="rId27"/>
    <p:sldId id="302" r:id="rId28"/>
    <p:sldId id="303" r:id="rId29"/>
    <p:sldId id="304" r:id="rId30"/>
    <p:sldId id="305" r:id="rId31"/>
    <p:sldId id="310" r:id="rId32"/>
    <p:sldId id="311" r:id="rId33"/>
    <p:sldId id="312" r:id="rId34"/>
    <p:sldId id="313" r:id="rId35"/>
    <p:sldId id="314" r:id="rId36"/>
    <p:sldId id="306" r:id="rId37"/>
    <p:sldId id="309" r:id="rId38"/>
    <p:sldId id="307" r:id="rId39"/>
    <p:sldId id="308" r:id="rId40"/>
    <p:sldId id="31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8D957-65BC-4A51-898A-AF2ED835FD73}" type="datetimeFigureOut">
              <a:rPr lang="ru-RU"/>
              <a:pPr>
                <a:defRPr/>
              </a:pPr>
              <a:t>25.04.2013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912A-7762-4923-8BEA-7F1123894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96" TargetMode="External"/><Relationship Id="rId2" Type="http://schemas.openxmlformats.org/officeDocument/2006/relationships/hyperlink" Target="http://ru.wikipedia.org/wiki/15_%D0%B0%D0%BF%D1%80%D0%B5%D0%BB%D1%8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Дни защиты от экологической 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800" b="1" i="1" dirty="0" smtClean="0"/>
              <a:t>Бетеева Лариса Тихоновна, учитель немецкого и английского языков,</a:t>
            </a:r>
          </a:p>
          <a:p>
            <a:pPr>
              <a:buNone/>
            </a:pPr>
            <a:r>
              <a:rPr lang="ru-RU" sz="1800" b="1" i="1" dirty="0" smtClean="0"/>
              <a:t>МКОУ «</a:t>
            </a:r>
            <a:r>
              <a:rPr lang="ru-RU" sz="1800" b="1" i="1" dirty="0" err="1" smtClean="0"/>
              <a:t>Частоозерская</a:t>
            </a:r>
            <a:r>
              <a:rPr lang="ru-RU" sz="1800" b="1" i="1" dirty="0" smtClean="0"/>
              <a:t> средняя общеобразовательная школа»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Содержимое 3" descr="Дни защиты от экологической опасности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00174"/>
            <a:ext cx="35004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КВИ.C5953A9FC93142F\Рабочий стол\аксессуары\Пейзаж\3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ВИ.C5953A9FC93142F\Рабочий стол\аксессуары\Пейзаж\Вол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Documents and Settings\КВИ.C5953A9FC93142F\Рабочий стол\аксессуары\Пейзаж\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КВИ.C5953A9FC93142F\Рабочий стол\аксессуары\Анимашки 1\Изображение 1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C:\Documents and Settings\КВИ.C5953A9FC93142F\Рабочий стол\День воды\b92b16a3f54b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38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2"/>
          <p:cNvSpPr>
            <a:spLocks noChangeArrowheads="1"/>
          </p:cNvSpPr>
          <p:nvPr/>
        </p:nvSpPr>
        <p:spPr bwMode="auto">
          <a:xfrm>
            <a:off x="5105400" y="0"/>
            <a:ext cx="4038600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</a:rPr>
              <a:t>Вода - это жизнь, основа всего живого на Земле.</a:t>
            </a:r>
          </a:p>
          <a:p>
            <a:r>
              <a:rPr lang="ru-RU" sz="2400" b="1" i="1">
                <a:solidFill>
                  <a:schemeClr val="bg1"/>
                </a:solidFill>
              </a:rPr>
              <a:t>Чтобы привлечь внимание к проблеме сохранения и улучшения качества и количества пресной воды для будущих поколений, ежегодно с 1992 года по инициативе ООН 22 марта отмечается Всемирный День водных ресурсов (День воды).</a:t>
            </a:r>
          </a:p>
          <a:p>
            <a:r>
              <a:rPr lang="ru-RU" sz="2400" b="1" i="1">
                <a:solidFill>
                  <a:schemeClr val="bg1"/>
                </a:solidFill>
              </a:rPr>
              <a:t>В России этот день впервые отмечался в 1995 году. </a:t>
            </a:r>
          </a:p>
          <a:p>
            <a:endParaRPr lang="ru-RU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3900" b="1" dirty="0" smtClean="0">
                <a:solidFill>
                  <a:srgbClr val="C00000"/>
                </a:solidFill>
              </a:rPr>
              <a:t>Девиз -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«Вода - это жизнь»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b="1" dirty="0" smtClean="0"/>
              <a:t>    В опасности находится как количество, так и качество воды. От некачественной воды погибает больше людей, чем от всех форм насилия, включая войну.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Несмотря на то, что наша планета буквально залита водой, лишь 1% ее доступен человеку для использования, остальная часть приходится на долю океанов, льдов и атмосферы.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785794"/>
            <a:ext cx="4186238" cy="534036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На сегодняшний день от нехватки воды страдают около 700 миллионов человек в 43 странах мира, а к 2025 году с этой проблемой столкнутся более 3 миллиардов человек.</a:t>
            </a:r>
            <a:endParaRPr lang="ru-RU" b="1" dirty="0"/>
          </a:p>
        </p:txBody>
      </p:sp>
      <p:pic>
        <p:nvPicPr>
          <p:cNvPr id="4" name="Picture 2" descr="F:\Новая папка11\анимашки\Природа\1f9057cd73b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4081902" cy="531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Подсчитано, что человеку ежедневно необходимо не менее </a:t>
            </a:r>
            <a:r>
              <a:rPr lang="ru-RU" b="1" dirty="0" smtClean="0">
                <a:solidFill>
                  <a:srgbClr val="FF0000"/>
                </a:solidFill>
              </a:rPr>
              <a:t>20 литров </a:t>
            </a:r>
            <a:r>
              <a:rPr lang="ru-RU" b="1" dirty="0" smtClean="0"/>
              <a:t>воды: на питье, приготовление еды и для личной гигиены. А вот многим жителям Восточной Африки приходится обходиться всего 5 литрами в день, а некоторым – даже всего 1 литром.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Дни защиты проводятся в России ежегодно с </a:t>
            </a:r>
            <a:r>
              <a:rPr lang="ru-RU" b="1" dirty="0" smtClean="0">
                <a:hlinkClick r:id="rId2" tooltip="15 апреля"/>
              </a:rPr>
              <a:t>15 апреля</a:t>
            </a:r>
            <a:r>
              <a:rPr lang="ru-RU" b="1" dirty="0" smtClean="0"/>
              <a:t> по 5 июня в соответствии с Постановлением Правительства Российской Федерации от 11 июня </a:t>
            </a:r>
            <a:r>
              <a:rPr lang="ru-RU" b="1" dirty="0" smtClean="0">
                <a:hlinkClick r:id="rId3" tooltip="1996"/>
              </a:rPr>
              <a:t>1996</a:t>
            </a:r>
            <a:r>
              <a:rPr lang="ru-RU" b="1" dirty="0" smtClean="0"/>
              <a:t> г № 686 </a:t>
            </a:r>
            <a:r>
              <a:rPr lang="ru-RU" b="1" i="1" dirty="0" smtClean="0"/>
              <a:t>«О проведении Дней защиты от экологической опасности»</a:t>
            </a:r>
            <a:r>
              <a:rPr lang="ru-RU" b="1" dirty="0" smtClean="0"/>
              <a:t>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Девиз Дней защиты: </a:t>
            </a:r>
            <a:r>
              <a:rPr lang="ru-RU" b="1" i="1" dirty="0" smtClean="0">
                <a:solidFill>
                  <a:srgbClr val="FF0000"/>
                </a:solidFill>
              </a:rPr>
              <a:t>«Экология — Безопасность — Жизнь»</a:t>
            </a:r>
            <a:r>
              <a:rPr lang="ru-RU" b="1" dirty="0" smtClean="0"/>
              <a:t>. Их проведение стало доброй традицией, которая отражает стремление миллионов людей жить в согласии с природой.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Мальчик плывет в загрязненных водах Манила </a:t>
            </a:r>
            <a:r>
              <a:rPr lang="ru-RU" b="1" i="1" dirty="0" err="1" smtClean="0"/>
              <a:t>Бэй</a:t>
            </a:r>
            <a:endParaRPr lang="ru-RU" b="1" i="1" dirty="0"/>
          </a:p>
        </p:txBody>
      </p:sp>
      <p:pic>
        <p:nvPicPr>
          <p:cNvPr id="4" name="Содержимое 3" descr="Всемирный День Вод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542928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семирный День Вод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35783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643446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Индийский мальчик бежит по высохшему и потрескавшемуся полю в </a:t>
            </a:r>
            <a:r>
              <a:rPr lang="ru-RU" sz="2800" b="1" dirty="0" err="1" smtClean="0"/>
              <a:t>Берхампуре</a:t>
            </a:r>
            <a:r>
              <a:rPr lang="ru-RU" sz="2800" b="1" dirty="0" smtClean="0"/>
              <a:t>, индийский штат </a:t>
            </a:r>
            <a:r>
              <a:rPr lang="ru-RU" sz="2800" b="1" dirty="0" err="1" smtClean="0"/>
              <a:t>Орисса</a:t>
            </a:r>
            <a:endParaRPr lang="ru-RU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семирный День Вод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521497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4572008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Рыбак плывет в каноэ по мертвой рыбе в реке </a:t>
            </a:r>
            <a:r>
              <a:rPr lang="ru-RU" sz="2400" b="1" dirty="0" err="1" smtClean="0"/>
              <a:t>Манакири</a:t>
            </a:r>
            <a:r>
              <a:rPr lang="ru-RU" sz="2400" b="1" dirty="0" smtClean="0"/>
              <a:t>, недалеко от одноименного города, 28 ноября 2009 года. Крупнейший в мире тропический лес страдает от сезона засухи, убивающей тонны рыбы.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Россия очень богата водными ресурсами. На территории нашей страны насчитывается </a:t>
            </a:r>
            <a:r>
              <a:rPr lang="ru-RU" b="1" dirty="0" smtClean="0">
                <a:solidFill>
                  <a:srgbClr val="FF0000"/>
                </a:solidFill>
              </a:rPr>
              <a:t>2,5 млн. </a:t>
            </a:r>
            <a:r>
              <a:rPr lang="ru-RU" b="1" dirty="0" smtClean="0">
                <a:solidFill>
                  <a:srgbClr val="0070C0"/>
                </a:solidFill>
              </a:rPr>
              <a:t>рек</a:t>
            </a:r>
            <a:r>
              <a:rPr lang="ru-RU" b="1" dirty="0" smtClean="0"/>
              <a:t>, общая протяженность которых составляет 8 млн. км. Крупнейшей из них является </a:t>
            </a:r>
            <a:r>
              <a:rPr lang="ru-RU" b="1" dirty="0" smtClean="0">
                <a:solidFill>
                  <a:srgbClr val="C00000"/>
                </a:solidFill>
              </a:rPr>
              <a:t>Волга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rgbClr val="0070C0"/>
                </a:solidFill>
              </a:rPr>
              <a:t>Озер </a:t>
            </a:r>
            <a:r>
              <a:rPr lang="ru-RU" b="1" dirty="0" smtClean="0"/>
              <a:t>в нашей стране около </a:t>
            </a:r>
            <a:r>
              <a:rPr lang="ru-RU" b="1" dirty="0" smtClean="0">
                <a:solidFill>
                  <a:srgbClr val="FF0000"/>
                </a:solidFill>
              </a:rPr>
              <a:t>2,7 млн</a:t>
            </a:r>
            <a:r>
              <a:rPr lang="ru-RU" b="1" dirty="0" smtClean="0"/>
              <a:t>. Запасы воды в них составляют около 26,5 тыс. куб. км. И знаменитое озеро </a:t>
            </a:r>
            <a:r>
              <a:rPr lang="ru-RU" b="1" dirty="0" smtClean="0">
                <a:solidFill>
                  <a:srgbClr val="C00000"/>
                </a:solidFill>
              </a:rPr>
              <a:t>Байкал</a:t>
            </a:r>
            <a:r>
              <a:rPr lang="ru-RU" b="1" dirty="0" smtClean="0"/>
              <a:t>, которое является самым глубоким озером планеты и крупнейшим природным резервуаром пресной воды, также расположено на территории России. На Байкал приходится 20 % от всех запасов поверхностных пресных вод в мире. Кроме того, существует в России и </a:t>
            </a:r>
            <a:r>
              <a:rPr lang="ru-RU" b="1" dirty="0" smtClean="0">
                <a:solidFill>
                  <a:srgbClr val="FF0000"/>
                </a:solidFill>
              </a:rPr>
              <a:t>2290 </a:t>
            </a:r>
            <a:r>
              <a:rPr lang="ru-RU" b="1" dirty="0" smtClean="0">
                <a:solidFill>
                  <a:srgbClr val="0070C0"/>
                </a:solidFill>
              </a:rPr>
              <a:t>водохранилищ</a:t>
            </a:r>
            <a:r>
              <a:rPr lang="ru-RU" b="1" dirty="0" smtClean="0"/>
              <a:t>, объем которых превышает 1 млн. куб. м. Россия перед всем миром ответственна за сохранение этого изобилия.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pic>
        <p:nvPicPr>
          <p:cNvPr id="6147" name="Picture 4" descr="Nature_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550863"/>
            <a:ext cx="8569325" cy="5680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Nature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873601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47050" cy="863600"/>
          </a:xfrm>
        </p:spPr>
        <p:txBody>
          <a:bodyPr>
            <a:normAutofit fontScale="90000"/>
          </a:bodyPr>
          <a:lstStyle/>
          <a:p>
            <a:r>
              <a:rPr lang="ru-RU" sz="4000" b="1" smtClean="0">
                <a:solidFill>
                  <a:srgbClr val="FF0000"/>
                </a:solidFill>
                <a:latin typeface="Arial" charset="0"/>
              </a:rPr>
              <a:t>Человек способен</a:t>
            </a:r>
            <a:r>
              <a:rPr lang="ru-RU" sz="4000" smtClean="0">
                <a:solidFill>
                  <a:srgbClr val="0000FF"/>
                </a:solidFill>
                <a:latin typeface="Arial" charset="0"/>
              </a:rPr>
              <a:t/>
            </a:r>
            <a:br>
              <a:rPr lang="ru-RU" sz="4000" smtClean="0">
                <a:solidFill>
                  <a:srgbClr val="0000FF"/>
                </a:solidFill>
                <a:latin typeface="Arial" charset="0"/>
              </a:rPr>
            </a:br>
            <a:endParaRPr lang="ru-RU" sz="4000" smtClean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3315" name="Picture 4" descr="Sky_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36613"/>
            <a:ext cx="9144000" cy="6021387"/>
          </a:xfrm>
        </p:spPr>
      </p:pic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331913" y="1989138"/>
            <a:ext cx="619283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Без пищи прожить недели</a:t>
            </a:r>
            <a:br>
              <a:rPr lang="ru-RU" sz="3200" b="1">
                <a:solidFill>
                  <a:srgbClr val="FF0000"/>
                </a:solidFill>
              </a:rPr>
            </a:br>
            <a:r>
              <a:rPr lang="ru-RU" sz="3200" b="1">
                <a:solidFill>
                  <a:srgbClr val="FF0000"/>
                </a:solidFill>
              </a:rPr>
              <a:t>Без воды – дни</a:t>
            </a:r>
            <a:endParaRPr lang="en-US" sz="3200" b="1">
              <a:solidFill>
                <a:srgbClr val="FF0000"/>
              </a:solidFill>
            </a:endParaRPr>
          </a:p>
          <a:p>
            <a:r>
              <a:rPr lang="ru-RU" sz="3200" b="1">
                <a:solidFill>
                  <a:srgbClr val="FF0000"/>
                </a:solidFill>
              </a:rPr>
              <a:t>Без воздуха - минуты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/>
          </p:cNvSpPr>
          <p:nvPr>
            <p:ph type="title"/>
          </p:nvPr>
        </p:nvSpPr>
        <p:spPr>
          <a:xfrm>
            <a:off x="0" y="0"/>
            <a:ext cx="11577638" cy="115888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14339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765175"/>
            <a:ext cx="4038600" cy="5360988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2"/>
                </a:solidFill>
              </a:rPr>
              <a:t>За последние 25-30 лет транспорт и промышленность взяли из атмосферы больше кислорода, чем его потребило человечество за весь антропоген, то есть за 2-3 миллиона лет. </a:t>
            </a:r>
          </a:p>
        </p:txBody>
      </p:sp>
      <p:pic>
        <p:nvPicPr>
          <p:cNvPr id="14340" name="Picture 7" descr="Sky_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765175"/>
            <a:ext cx="4038600" cy="5183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Arial" charset="0"/>
              </a:rPr>
              <a:t>В атмосферу выбрасываются сера, азот калий, ядовитые вещества</a:t>
            </a:r>
          </a:p>
        </p:txBody>
      </p:sp>
      <p:pic>
        <p:nvPicPr>
          <p:cNvPr id="15363" name="Picture 4" descr="Sky_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9144000" cy="5768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Загрязнение   воздуха   на 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43-45 </a:t>
            </a:r>
            <a:r>
              <a:rPr lang="ru-RU" sz="2800" b="1" i="1" smtClean="0">
                <a:solidFill>
                  <a:srgbClr val="FF0000"/>
                </a:solidFill>
              </a:rPr>
              <a:t>% </a:t>
            </a:r>
            <a:r>
              <a:rPr lang="ru-RU" sz="2800" b="1" smtClean="0">
                <a:solidFill>
                  <a:srgbClr val="FF0000"/>
                </a:solidFill>
              </a:rPr>
              <a:t>повинно в ухудшении здоровья населения.</a:t>
            </a:r>
            <a:r>
              <a:rPr lang="ru-RU" sz="4000" smtClean="0"/>
              <a:t> </a:t>
            </a:r>
          </a:p>
        </p:txBody>
      </p:sp>
      <p:pic>
        <p:nvPicPr>
          <p:cNvPr id="23555" name="Picture 4" descr="Sky_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57338"/>
            <a:ext cx="9144000" cy="5300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dirty="0" smtClean="0"/>
              <a:t>Кромсаем лед,</a:t>
            </a:r>
          </a:p>
          <a:p>
            <a:pPr algn="just">
              <a:buNone/>
            </a:pPr>
            <a:r>
              <a:rPr lang="ru-RU" b="1" dirty="0" smtClean="0"/>
              <a:t>Меняем рек теченье,</a:t>
            </a:r>
          </a:p>
          <a:p>
            <a:pPr algn="just">
              <a:buNone/>
            </a:pPr>
            <a:r>
              <a:rPr lang="ru-RU" b="1" dirty="0" smtClean="0"/>
              <a:t>Твердим о том, что дел невпроворот...</a:t>
            </a:r>
          </a:p>
          <a:p>
            <a:pPr algn="just">
              <a:buNone/>
            </a:pPr>
            <a:r>
              <a:rPr lang="ru-RU" b="1" dirty="0" smtClean="0"/>
              <a:t>Но мы еще придем просить прощенье</a:t>
            </a:r>
          </a:p>
          <a:p>
            <a:pPr algn="just">
              <a:buNone/>
            </a:pPr>
            <a:r>
              <a:rPr lang="ru-RU" b="1" dirty="0" smtClean="0"/>
              <a:t>У этих рек,</a:t>
            </a:r>
          </a:p>
          <a:p>
            <a:pPr algn="just">
              <a:buNone/>
            </a:pPr>
            <a:r>
              <a:rPr lang="ru-RU" b="1" dirty="0" smtClean="0"/>
              <a:t>Барханов</a:t>
            </a:r>
          </a:p>
          <a:p>
            <a:pPr algn="just">
              <a:buNone/>
            </a:pPr>
            <a:r>
              <a:rPr lang="ru-RU" b="1" dirty="0" smtClean="0"/>
              <a:t>И болот,</a:t>
            </a:r>
          </a:p>
          <a:p>
            <a:pPr algn="just">
              <a:buNone/>
            </a:pPr>
            <a:r>
              <a:rPr lang="ru-RU" b="1" dirty="0" smtClean="0"/>
              <a:t>У самого гигантского восхода,</a:t>
            </a:r>
          </a:p>
          <a:p>
            <a:pPr algn="just">
              <a:buNone/>
            </a:pPr>
            <a:r>
              <a:rPr lang="ru-RU" b="1" dirty="0" smtClean="0"/>
              <a:t>У самого мельчайшего малька...</a:t>
            </a:r>
          </a:p>
          <a:p>
            <a:pPr algn="just">
              <a:buNone/>
            </a:pPr>
            <a:r>
              <a:rPr lang="ru-RU" b="1" dirty="0" smtClean="0"/>
              <a:t>Пока об этом</a:t>
            </a:r>
          </a:p>
          <a:p>
            <a:pPr algn="just">
              <a:buNone/>
            </a:pPr>
            <a:r>
              <a:rPr lang="ru-RU" b="1" dirty="0" smtClean="0"/>
              <a:t>Думать неохота.</a:t>
            </a:r>
          </a:p>
          <a:p>
            <a:pPr algn="just">
              <a:buNone/>
            </a:pPr>
            <a:r>
              <a:rPr lang="ru-RU" b="1" dirty="0" smtClean="0"/>
              <a:t>Сейчас нам не до этого</a:t>
            </a:r>
          </a:p>
          <a:p>
            <a:pPr algn="just">
              <a:buNone/>
            </a:pPr>
            <a:r>
              <a:rPr lang="ru-RU" b="1" dirty="0" smtClean="0"/>
              <a:t>Пока</a:t>
            </a:r>
          </a:p>
          <a:p>
            <a:pPr algn="just">
              <a:buNone/>
            </a:pPr>
            <a:r>
              <a:rPr lang="ru-RU" b="1" dirty="0" smtClean="0"/>
              <a:t>Аэродромы, пирсы и перроны,</a:t>
            </a:r>
          </a:p>
          <a:p>
            <a:pPr algn="just">
              <a:buNone/>
            </a:pPr>
            <a:r>
              <a:rPr lang="ru-RU" b="1" dirty="0" smtClean="0"/>
              <a:t>Леса без птиц </a:t>
            </a:r>
          </a:p>
          <a:p>
            <a:pPr algn="just">
              <a:buNone/>
            </a:pPr>
            <a:r>
              <a:rPr lang="ru-RU" b="1" dirty="0" smtClean="0"/>
              <a:t>И реки без воды...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Все меньше — окружающей природы...</a:t>
            </a:r>
            <a:endParaRPr lang="ru-RU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Все больше - окружающей среды.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                               </a:t>
            </a:r>
            <a:r>
              <a:rPr lang="ru-RU" b="1" dirty="0" smtClean="0"/>
              <a:t>Р. Рождественский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ru-RU" sz="4000" b="1" smtClean="0"/>
              <a:t>В </a:t>
            </a:r>
            <a:r>
              <a:rPr lang="ru-RU" b="1" i="1" smtClean="0">
                <a:solidFill>
                  <a:srgbClr val="FF0000"/>
                </a:solidFill>
              </a:rPr>
              <a:t>Красную книгу</a:t>
            </a:r>
            <a:r>
              <a:rPr lang="ru-RU" b="1" i="1" smtClean="0"/>
              <a:t> </a:t>
            </a:r>
            <a:r>
              <a:rPr lang="ru-RU" sz="4000" b="1" i="1" smtClean="0"/>
              <a:t>включено</a:t>
            </a:r>
            <a:r>
              <a:rPr lang="ru-RU" b="1" i="1" smtClean="0"/>
              <a:t>:</a:t>
            </a:r>
          </a:p>
        </p:txBody>
      </p:sp>
      <p:sp>
        <p:nvSpPr>
          <p:cNvPr id="26627" name="Rectangle 5"/>
          <p:cNvSpPr>
            <a:spLocks noGrp="1"/>
          </p:cNvSpPr>
          <p:nvPr>
            <p:ph type="body" sz="half" idx="1"/>
          </p:nvPr>
        </p:nvSpPr>
        <p:spPr>
          <a:solidFill>
            <a:srgbClr val="99FF33"/>
          </a:solidFill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0000"/>
                </a:solidFill>
              </a:rPr>
              <a:t>115 видов животных, 25 % птиц и 44 % зверей,</a:t>
            </a:r>
            <a:r>
              <a:rPr lang="ru-RU" sz="2400" b="1" smtClean="0"/>
              <a:t> находящихся на грани исчезновения. С лица Земли уже исчезли </a:t>
            </a:r>
            <a:r>
              <a:rPr lang="ru-RU" sz="2800" b="1" i="1" smtClean="0">
                <a:solidFill>
                  <a:srgbClr val="FF0000"/>
                </a:solidFill>
              </a:rPr>
              <a:t>118 видов млекопитающих, </a:t>
            </a:r>
          </a:p>
          <a:p>
            <a:pPr eaLnBrk="1" hangingPunct="1">
              <a:buFont typeface="Arial" charset="0"/>
              <a:buNone/>
            </a:pPr>
            <a:r>
              <a:rPr lang="ru-RU" sz="2800" b="1" i="1" smtClean="0">
                <a:solidFill>
                  <a:srgbClr val="FF0000"/>
                </a:solidFill>
              </a:rPr>
              <a:t>   127 видов птиц. </a:t>
            </a:r>
          </a:p>
        </p:txBody>
      </p:sp>
      <p:pic>
        <p:nvPicPr>
          <p:cNvPr id="26628" name="Picture 7" descr="WaterWorld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844675"/>
            <a:ext cx="4038600" cy="4251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 ТОЛЬКО АХАЕТ ПРИРОДА.</a:t>
            </a:r>
            <a:r>
              <a:rPr lang="ru-RU" dirty="0" smtClean="0">
                <a:solidFill>
                  <a:srgbClr val="FF0000"/>
                </a:solidFill>
              </a:rPr>
              <a:t>..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Весна! Ручьи не умолкают: </a:t>
            </a:r>
          </a:p>
          <a:p>
            <a:pPr>
              <a:buNone/>
            </a:pPr>
            <a:r>
              <a:rPr lang="ru-RU" b="1" dirty="0" smtClean="0"/>
              <a:t>Потоки в буйстве - там и тут.</a:t>
            </a:r>
          </a:p>
          <a:p>
            <a:pPr>
              <a:buNone/>
            </a:pPr>
            <a:r>
              <a:rPr lang="ru-RU" b="1" dirty="0" smtClean="0"/>
              <a:t> И в наше озеро стекают </a:t>
            </a:r>
          </a:p>
          <a:p>
            <a:pPr>
              <a:buNone/>
            </a:pPr>
            <a:r>
              <a:rPr lang="ru-RU" b="1" dirty="0" smtClean="0"/>
              <a:t>И удобренья, и мазут. </a:t>
            </a:r>
          </a:p>
          <a:p>
            <a:pPr>
              <a:buNone/>
            </a:pPr>
            <a:r>
              <a:rPr lang="ru-RU" b="1" dirty="0" smtClean="0"/>
              <a:t>Весь берег стал похож на свалку –</a:t>
            </a:r>
          </a:p>
          <a:p>
            <a:pPr>
              <a:buNone/>
            </a:pPr>
            <a:r>
              <a:rPr lang="ru-RU" b="1" dirty="0" smtClean="0"/>
              <a:t>Чего, чего тут только нет: </a:t>
            </a:r>
          </a:p>
          <a:p>
            <a:pPr>
              <a:buNone/>
            </a:pPr>
            <a:r>
              <a:rPr lang="ru-RU" b="1" dirty="0" smtClean="0"/>
              <a:t>Объедки, старые мочалки, </a:t>
            </a:r>
          </a:p>
          <a:p>
            <a:pPr>
              <a:buNone/>
            </a:pPr>
            <a:r>
              <a:rPr lang="ru-RU" b="1" dirty="0" smtClean="0"/>
              <a:t>Обрывки книжек и газет...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Растут те свалки год от года </a:t>
            </a:r>
          </a:p>
          <a:p>
            <a:pPr>
              <a:buNone/>
            </a:pPr>
            <a:r>
              <a:rPr lang="ru-RU" b="1" dirty="0" smtClean="0"/>
              <a:t>По берегам озер и рек, </a:t>
            </a:r>
          </a:p>
          <a:p>
            <a:pPr>
              <a:buNone/>
            </a:pPr>
            <a:r>
              <a:rPr lang="ru-RU" b="1" dirty="0" smtClean="0"/>
              <a:t>И сокрушается Природа:</a:t>
            </a:r>
          </a:p>
          <a:p>
            <a:pPr>
              <a:buNone/>
            </a:pPr>
            <a:r>
              <a:rPr lang="ru-RU" b="1" dirty="0" smtClean="0"/>
              <a:t>-	Зачем все это, Человек?!</a:t>
            </a:r>
            <a:br>
              <a:rPr lang="ru-RU" b="1" dirty="0" smtClean="0"/>
            </a:br>
            <a:r>
              <a:rPr lang="ru-RU" b="1" dirty="0" smtClean="0"/>
              <a:t>Иду таежною долиной...</a:t>
            </a:r>
            <a:br>
              <a:rPr lang="ru-RU" b="1" dirty="0" smtClean="0"/>
            </a:br>
            <a:r>
              <a:rPr lang="ru-RU" b="1" dirty="0" smtClean="0"/>
              <a:t>И снова - горькие слова:</a:t>
            </a:r>
          </a:p>
          <a:p>
            <a:pPr>
              <a:buNone/>
            </a:pPr>
            <a:r>
              <a:rPr lang="ru-RU" b="1" dirty="0" smtClean="0"/>
              <a:t>У сосен высохли вершины, </a:t>
            </a:r>
          </a:p>
          <a:p>
            <a:pPr>
              <a:buNone/>
            </a:pPr>
            <a:r>
              <a:rPr lang="ru-RU" b="1" dirty="0" smtClean="0"/>
              <a:t>С берез осыпалась листва,</a:t>
            </a:r>
          </a:p>
          <a:p>
            <a:pPr>
              <a:buNone/>
            </a:pPr>
            <a:r>
              <a:rPr lang="ru-RU" b="1" dirty="0" smtClean="0"/>
              <a:t> На травах - черные болячки –</a:t>
            </a:r>
          </a:p>
          <a:p>
            <a:pPr>
              <a:buNone/>
            </a:pPr>
            <a:r>
              <a:rPr lang="ru-RU" b="1" dirty="0" smtClean="0"/>
              <a:t>Беда, куда ни погляди... </a:t>
            </a:r>
          </a:p>
          <a:p>
            <a:pPr>
              <a:buNone/>
            </a:pPr>
            <a:r>
              <a:rPr lang="ru-RU" b="1" dirty="0" smtClean="0"/>
              <a:t>И разъяснил мне егерь мрачно:</a:t>
            </a:r>
          </a:p>
          <a:p>
            <a:pPr>
              <a:buNone/>
            </a:pPr>
            <a:r>
              <a:rPr lang="ru-RU" b="1" dirty="0" smtClean="0"/>
              <a:t>-	А что? Кислотные дожди...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... Лес плакал, точно в непогоду, </a:t>
            </a:r>
          </a:p>
          <a:p>
            <a:pPr>
              <a:buNone/>
            </a:pPr>
            <a:r>
              <a:rPr lang="ru-RU" b="1" dirty="0" smtClean="0"/>
              <a:t>Скрипучей жалобой калек, </a:t>
            </a:r>
          </a:p>
          <a:p>
            <a:pPr>
              <a:buNone/>
            </a:pPr>
            <a:r>
              <a:rPr lang="ru-RU" b="1" dirty="0" smtClean="0"/>
              <a:t>И я услышал стон Природы:</a:t>
            </a:r>
          </a:p>
          <a:p>
            <a:pPr>
              <a:buNone/>
            </a:pPr>
            <a:r>
              <a:rPr lang="ru-RU" b="1" dirty="0" smtClean="0"/>
              <a:t>-	Что натворил ты, Человек?!</a:t>
            </a:r>
            <a:br>
              <a:rPr lang="ru-RU" b="1" dirty="0" smtClean="0"/>
            </a:br>
            <a:r>
              <a:rPr lang="ru-RU" b="1" dirty="0" smtClean="0"/>
              <a:t>Раз в туристическом вояже</a:t>
            </a:r>
          </a:p>
          <a:p>
            <a:pPr>
              <a:buNone/>
            </a:pPr>
            <a:r>
              <a:rPr lang="ru-RU" b="1" dirty="0" smtClean="0"/>
              <a:t>Я искупаться захотел.</a:t>
            </a:r>
          </a:p>
          <a:p>
            <a:pPr>
              <a:buNone/>
            </a:pPr>
            <a:r>
              <a:rPr lang="ru-RU" b="1" dirty="0" smtClean="0"/>
              <a:t> Но прогулялся возле пляжа </a:t>
            </a:r>
          </a:p>
          <a:p>
            <a:pPr>
              <a:buNone/>
            </a:pPr>
            <a:r>
              <a:rPr lang="ru-RU" b="1" dirty="0" smtClean="0"/>
              <a:t>И, верь, раздеться не посмел. </a:t>
            </a:r>
          </a:p>
          <a:p>
            <a:pPr>
              <a:buNone/>
            </a:pPr>
            <a:r>
              <a:rPr lang="ru-RU" b="1" dirty="0" smtClean="0"/>
              <a:t>Тянуло от воды отравой –</a:t>
            </a:r>
          </a:p>
          <a:p>
            <a:pPr>
              <a:buNone/>
            </a:pPr>
            <a:r>
              <a:rPr lang="ru-RU" b="1" dirty="0" smtClean="0"/>
              <a:t>Шибали запахи волной.</a:t>
            </a:r>
          </a:p>
          <a:p>
            <a:pPr>
              <a:buNone/>
            </a:pPr>
            <a:r>
              <a:rPr lang="ru-RU" b="1" dirty="0" smtClean="0"/>
              <a:t>Не море - сточная канава</a:t>
            </a:r>
          </a:p>
          <a:p>
            <a:pPr>
              <a:buNone/>
            </a:pPr>
            <a:r>
              <a:rPr lang="ru-RU" b="1" dirty="0" smtClean="0"/>
              <a:t>Плескалась тихо предо мной.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Дымили вдалеке заводы,</a:t>
            </a:r>
          </a:p>
          <a:p>
            <a:pPr>
              <a:buNone/>
            </a:pPr>
            <a:r>
              <a:rPr lang="ru-RU" b="1" dirty="0" smtClean="0"/>
              <a:t>Шумел космический наш век.</a:t>
            </a:r>
          </a:p>
          <a:p>
            <a:pPr>
              <a:buNone/>
            </a:pPr>
            <a:r>
              <a:rPr lang="ru-RU" b="1" dirty="0" smtClean="0"/>
              <a:t>Но грустным был венец Природы -</a:t>
            </a:r>
          </a:p>
          <a:p>
            <a:pPr>
              <a:buNone/>
            </a:pPr>
            <a:r>
              <a:rPr lang="ru-RU" b="1" dirty="0" smtClean="0"/>
              <a:t>Ее </a:t>
            </a:r>
            <a:r>
              <a:rPr lang="ru-RU" b="1" dirty="0" err="1" smtClean="0"/>
              <a:t>созданье</a:t>
            </a:r>
            <a:r>
              <a:rPr lang="ru-RU" b="1" dirty="0" smtClean="0"/>
              <a:t> - Человек.</a:t>
            </a:r>
          </a:p>
          <a:p>
            <a:pPr>
              <a:buNone/>
            </a:pPr>
            <a:r>
              <a:rPr lang="ru-RU" b="1" dirty="0" smtClean="0"/>
              <a:t>                          Наш разум стал Природе игом!</a:t>
            </a:r>
          </a:p>
          <a:p>
            <a:pPr>
              <a:buNone/>
            </a:pPr>
            <a:r>
              <a:rPr lang="ru-RU" b="1" dirty="0" smtClean="0"/>
              <a:t>А не случится ли вдруг так,</a:t>
            </a:r>
          </a:p>
          <a:p>
            <a:pPr>
              <a:buNone/>
            </a:pPr>
            <a:r>
              <a:rPr lang="ru-RU" b="1" dirty="0" smtClean="0"/>
              <a:t>                          Что нам самим до Красной книги</a:t>
            </a:r>
          </a:p>
          <a:p>
            <a:pPr>
              <a:buNone/>
            </a:pPr>
            <a:r>
              <a:rPr lang="ru-RU" b="1" dirty="0" smtClean="0"/>
              <a:t>Останется всего лишь шаг?	</a:t>
            </a:r>
            <a:r>
              <a:rPr lang="ru-RU" b="1" i="1" dirty="0" smtClean="0"/>
              <a:t> 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От термоядерных реакций</a:t>
            </a:r>
          </a:p>
          <a:p>
            <a:pPr>
              <a:buNone/>
            </a:pPr>
            <a:r>
              <a:rPr lang="ru-RU" b="1" dirty="0" smtClean="0"/>
              <a:t>И от химических новаций</a:t>
            </a:r>
          </a:p>
          <a:p>
            <a:pPr>
              <a:buNone/>
            </a:pPr>
            <a:r>
              <a:rPr lang="ru-RU" b="1" dirty="0" smtClean="0"/>
              <a:t>                          Не раз рвалась потомства нить.</a:t>
            </a:r>
          </a:p>
          <a:p>
            <a:pPr>
              <a:buNone/>
            </a:pPr>
            <a:r>
              <a:rPr lang="ru-RU" b="1" dirty="0" smtClean="0"/>
              <a:t>Волна чудовищных мутаций</a:t>
            </a:r>
          </a:p>
          <a:p>
            <a:pPr>
              <a:buNone/>
            </a:pPr>
            <a:r>
              <a:rPr lang="ru-RU" b="1" dirty="0" smtClean="0"/>
              <a:t>Грозит планету затопить.</a:t>
            </a:r>
            <a:endParaRPr lang="ru-RU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Все может быть, все может статься...</a:t>
            </a:r>
          </a:p>
          <a:p>
            <a:pPr>
              <a:buNone/>
            </a:pPr>
            <a:r>
              <a:rPr lang="ru-RU" b="1" dirty="0" smtClean="0"/>
              <a:t>Вопрос ребром: быть иль не быть?</a:t>
            </a:r>
          </a:p>
          <a:p>
            <a:pPr>
              <a:buNone/>
            </a:pPr>
            <a:r>
              <a:rPr lang="ru-RU" b="1" dirty="0" smtClean="0"/>
              <a:t>Никто за нас того вопроса</a:t>
            </a:r>
          </a:p>
          <a:p>
            <a:pPr>
              <a:buNone/>
            </a:pPr>
            <a:r>
              <a:rPr lang="ru-RU" b="1" dirty="0" smtClean="0"/>
              <a:t>И не подумает решить.</a:t>
            </a:r>
          </a:p>
          <a:p>
            <a:pPr>
              <a:buNone/>
            </a:pPr>
            <a:r>
              <a:rPr lang="ru-RU" b="1" dirty="0" smtClean="0"/>
              <a:t>А между тем все час за часом</a:t>
            </a:r>
          </a:p>
          <a:p>
            <a:pPr>
              <a:buNone/>
            </a:pPr>
            <a:r>
              <a:rPr lang="ru-RU" b="1" dirty="0" smtClean="0"/>
              <a:t>                          Мы продолжаем зло вершить.</a:t>
            </a:r>
          </a:p>
          <a:p>
            <a:pPr>
              <a:buNone/>
            </a:pPr>
            <a:r>
              <a:rPr lang="ru-RU" b="1" dirty="0" smtClean="0"/>
              <a:t>И вот уж нет лесных запасов,</a:t>
            </a:r>
          </a:p>
          <a:p>
            <a:pPr>
              <a:buNone/>
            </a:pPr>
            <a:r>
              <a:rPr lang="ru-RU" b="1" dirty="0" smtClean="0"/>
              <a:t>Уже в реке нельзя попить.</a:t>
            </a:r>
          </a:p>
          <a:p>
            <a:pPr>
              <a:buNone/>
            </a:pPr>
            <a:r>
              <a:rPr lang="ru-RU" b="1" dirty="0" smtClean="0"/>
              <a:t>Ракеты бьют по небосводу,</a:t>
            </a:r>
          </a:p>
          <a:p>
            <a:pPr>
              <a:buNone/>
            </a:pPr>
            <a:r>
              <a:rPr lang="ru-RU" b="1" dirty="0" smtClean="0"/>
              <a:t>Тревожа мирный наш ночлег,</a:t>
            </a:r>
          </a:p>
          <a:p>
            <a:pPr>
              <a:buNone/>
            </a:pPr>
            <a:r>
              <a:rPr lang="ru-RU" b="1" dirty="0" smtClean="0"/>
              <a:t>И только ахает Природа:</a:t>
            </a:r>
          </a:p>
          <a:p>
            <a:pPr>
              <a:buNone/>
            </a:pPr>
            <a:r>
              <a:rPr lang="ru-RU" b="1" dirty="0" smtClean="0"/>
              <a:t>- Да сын ли ты мне, Человек?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        </a:t>
            </a:r>
            <a:r>
              <a:rPr lang="ru-RU" b="1" i="1" dirty="0" smtClean="0">
                <a:solidFill>
                  <a:srgbClr val="C00000"/>
                </a:solidFill>
              </a:rPr>
              <a:t>В. Глебов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Nature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002588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Берегите Землю!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1195388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Берегите Землю! </a:t>
            </a:r>
            <a:endParaRPr lang="ru-RU" sz="14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195388" algn="l"/>
              </a:tabLst>
            </a:pP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Берегите жаворонка в </a:t>
            </a:r>
            <a:r>
              <a:rPr lang="ru-RU" b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голубом</a:t>
            </a: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зените, </a:t>
            </a:r>
            <a:endParaRPr lang="ru-RU" sz="1400" b="1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195388" algn="l"/>
              </a:tabLst>
            </a:pP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Бабочку на листьях повилики, </a:t>
            </a:r>
            <a:endParaRPr lang="ru-RU" sz="1400" b="1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195388" algn="l"/>
              </a:tabLst>
            </a:pP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На тропинке солнечные блики... </a:t>
            </a:r>
            <a:endParaRPr lang="ru-RU" sz="1400" b="1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195388" algn="l"/>
              </a:tabLst>
            </a:pP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Берегите молодые всходы </a:t>
            </a:r>
            <a:endParaRPr lang="ru-RU" sz="1400" b="1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195388" algn="l"/>
              </a:tabLst>
            </a:pP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На зеленом празднике природы, </a:t>
            </a:r>
            <a:endParaRPr lang="ru-RU" sz="1400" b="1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195388" algn="l"/>
              </a:tabLst>
            </a:pP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Небо в звездах, океан и сушу </a:t>
            </a:r>
            <a:endParaRPr lang="ru-RU" sz="1400" b="1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195388" algn="l"/>
              </a:tabLst>
            </a:pP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И в бессмертье верящую душу,</a:t>
            </a:r>
            <a:endParaRPr lang="ru-RU" sz="1400" b="1" dirty="0" smtClean="0">
              <a:latin typeface="+mj-lt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195388" algn="l"/>
              </a:tabLst>
            </a:pPr>
            <a:r>
              <a:rPr lang="ru-RU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-Всех судеб связующие нити. Берегите Землю! Берегите...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1195388" algn="l"/>
              </a:tabLst>
            </a:pPr>
            <a:r>
              <a:rPr lang="ru-RU" b="1" i="1" dirty="0" smtClean="0">
                <a:latin typeface="+mj-lt"/>
                <a:ea typeface="Times New Roman" pitchFamily="18" charset="0"/>
                <a:cs typeface="Times New Roman" pitchFamily="18" charset="0"/>
              </a:rPr>
              <a:t>                                                 М. Дудин</a:t>
            </a:r>
            <a:endParaRPr lang="ru-RU" sz="4000" b="1" dirty="0" smtClean="0">
              <a:latin typeface="+mj-lt"/>
              <a:cs typeface="Arial" pitchFamily="34" charset="0"/>
            </a:endParaRPr>
          </a:p>
          <a:p>
            <a:endParaRPr lang="ru-R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69325" cy="1368425"/>
          </a:xfrm>
          <a:solidFill>
            <a:srgbClr val="FFFF66"/>
          </a:solidFill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600" b="1" i="1" smtClean="0">
                <a:solidFill>
                  <a:srgbClr val="0000FF"/>
                </a:solidFill>
              </a:rPr>
              <a:t>Мы имеем один</a:t>
            </a:r>
            <a:r>
              <a:rPr lang="ru-RU" sz="2600" b="1" smtClean="0">
                <a:solidFill>
                  <a:srgbClr val="0000FF"/>
                </a:solidFill>
              </a:rPr>
              <a:t/>
            </a:r>
            <a:br>
              <a:rPr lang="ru-RU" sz="2600" b="1" smtClean="0">
                <a:solidFill>
                  <a:srgbClr val="0000FF"/>
                </a:solidFill>
              </a:rPr>
            </a:br>
            <a:r>
              <a:rPr lang="ru-RU" sz="2600" b="1" i="1" smtClean="0">
                <a:solidFill>
                  <a:srgbClr val="0000FF"/>
                </a:solidFill>
              </a:rPr>
              <a:t>экземпляр Вселенной и не можем над ним экспериментировать</a:t>
            </a:r>
            <a:r>
              <a:rPr lang="ru-RU" sz="2600" b="1" smtClean="0">
                <a:solidFill>
                  <a:srgbClr val="0000FF"/>
                </a:solidFill>
              </a:rPr>
              <a:t/>
            </a:r>
            <a:br>
              <a:rPr lang="ru-RU" sz="2600" b="1" smtClean="0">
                <a:solidFill>
                  <a:srgbClr val="0000FF"/>
                </a:solidFill>
              </a:rPr>
            </a:br>
            <a:r>
              <a:rPr lang="ru-RU" sz="1800" b="1" i="1" smtClean="0">
                <a:solidFill>
                  <a:srgbClr val="0000FF"/>
                </a:solidFill>
              </a:rPr>
              <a:t>В.Л.Гинзбург</a:t>
            </a:r>
            <a:br>
              <a:rPr lang="ru-RU" sz="1800" b="1" i="1" smtClean="0">
                <a:solidFill>
                  <a:srgbClr val="0000FF"/>
                </a:solidFill>
              </a:rPr>
            </a:br>
            <a:endParaRPr lang="ru-RU" sz="1800" b="1" i="1" smtClean="0">
              <a:solidFill>
                <a:srgbClr val="0000FF"/>
              </a:solidFill>
            </a:endParaRPr>
          </a:p>
        </p:txBody>
      </p:sp>
      <p:pic>
        <p:nvPicPr>
          <p:cNvPr id="38915" name="Picture 4" descr="Sky_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73238"/>
            <a:ext cx="8893175" cy="4930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Picture 4" descr="earth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580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46269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8313" y="584200"/>
            <a:ext cx="8351837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600" b="1">
                <a:solidFill>
                  <a:srgbClr val="FF0000"/>
                </a:solidFill>
              </a:rPr>
              <a:t>22 марта – </a:t>
            </a:r>
            <a:r>
              <a:rPr lang="ru-RU" sz="2600" b="1" i="1">
                <a:solidFill>
                  <a:srgbClr val="FF0000"/>
                </a:solidFill>
              </a:rPr>
              <a:t>Международный День воды</a:t>
            </a:r>
          </a:p>
          <a:p>
            <a:r>
              <a:rPr lang="ru-RU" sz="2600" b="1">
                <a:solidFill>
                  <a:srgbClr val="FF0000"/>
                </a:solidFill>
              </a:rPr>
              <a:t>23 марта – Международный День метеоролога </a:t>
            </a:r>
          </a:p>
          <a:p>
            <a:r>
              <a:rPr lang="ru-RU" sz="2600" b="1">
                <a:solidFill>
                  <a:srgbClr val="FF0000"/>
                </a:solidFill>
              </a:rPr>
              <a:t>1 апреля - Международный День прилета птиц</a:t>
            </a:r>
          </a:p>
          <a:p>
            <a:r>
              <a:rPr lang="ru-RU" sz="2600" b="1">
                <a:solidFill>
                  <a:srgbClr val="FF0000"/>
                </a:solidFill>
              </a:rPr>
              <a:t>7 апреля - Международный День здоровья</a:t>
            </a:r>
          </a:p>
          <a:p>
            <a:r>
              <a:rPr lang="ru-RU" sz="2600" b="1">
                <a:solidFill>
                  <a:srgbClr val="FF0000"/>
                </a:solidFill>
              </a:rPr>
              <a:t>15 апреля – День экологических знаний</a:t>
            </a:r>
          </a:p>
          <a:p>
            <a:r>
              <a:rPr lang="ru-RU" sz="2600" b="1">
                <a:solidFill>
                  <a:srgbClr val="FF0000"/>
                </a:solidFill>
              </a:rPr>
              <a:t>18 – 22 апреля - Международный Марш парков</a:t>
            </a:r>
          </a:p>
          <a:p>
            <a:r>
              <a:rPr lang="ru-RU" sz="2600" b="1">
                <a:solidFill>
                  <a:srgbClr val="FF0000"/>
                </a:solidFill>
              </a:rPr>
              <a:t>22 апреля – День Земли</a:t>
            </a:r>
          </a:p>
          <a:p>
            <a:r>
              <a:rPr lang="ru-RU" sz="2600" b="1">
                <a:solidFill>
                  <a:srgbClr val="FF0000"/>
                </a:solidFill>
              </a:rPr>
              <a:t>26 апреля – День памяти жертв радиационных</a:t>
            </a:r>
          </a:p>
          <a:p>
            <a:r>
              <a:rPr lang="ru-RU" sz="2600" b="1">
                <a:solidFill>
                  <a:srgbClr val="FF0000"/>
                </a:solidFill>
              </a:rPr>
              <a:t> аварий и катастроф</a:t>
            </a:r>
          </a:p>
          <a:p>
            <a:r>
              <a:rPr lang="ru-RU" sz="2600" b="1">
                <a:solidFill>
                  <a:srgbClr val="FF0000"/>
                </a:solidFill>
              </a:rPr>
              <a:t>31 мая -  Всемирный День без табака</a:t>
            </a:r>
          </a:p>
          <a:p>
            <a:r>
              <a:rPr lang="ru-RU" sz="2600" b="1">
                <a:solidFill>
                  <a:srgbClr val="FF0000"/>
                </a:solidFill>
              </a:rPr>
              <a:t>5 июня – Всемирный День охраны </a:t>
            </a:r>
          </a:p>
          <a:p>
            <a:r>
              <a:rPr lang="ru-RU" sz="2600" b="1">
                <a:solidFill>
                  <a:srgbClr val="FF0000"/>
                </a:solidFill>
              </a:rPr>
              <a:t>окружающей среды</a:t>
            </a:r>
          </a:p>
          <a:p>
            <a:r>
              <a:rPr lang="ru-RU" sz="2600" b="1">
                <a:solidFill>
                  <a:srgbClr val="FF0000"/>
                </a:solidFill>
              </a:rPr>
              <a:t>	     День эколога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Спасибо</a:t>
            </a:r>
          </a:p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                за</a:t>
            </a:r>
          </a:p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                   внимание!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b="1" i="1" smtClean="0">
                <a:solidFill>
                  <a:srgbClr val="0000FF"/>
                </a:solidFill>
              </a:rPr>
              <a:t>Нельзя допустить, чтобы люди направляли на своё уничтожение те силы природы, которые они сумели открыть и покорить.</a:t>
            </a:r>
            <a:br>
              <a:rPr lang="ru-RU" sz="2400" b="1" i="1" smtClean="0">
                <a:solidFill>
                  <a:srgbClr val="0000FF"/>
                </a:solidFill>
              </a:rPr>
            </a:br>
            <a:r>
              <a:rPr lang="ru-RU" sz="2400" b="1" i="1" smtClean="0">
                <a:solidFill>
                  <a:srgbClr val="0000FF"/>
                </a:solidFill>
              </a:rPr>
              <a:t> Ф. Жолио-Кюри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lvl="4" algn="r" eaLnBrk="1" hangingPunct="1">
              <a:buFont typeface="Arial" charset="0"/>
              <a:buNone/>
            </a:pPr>
            <a:r>
              <a:rPr lang="ru-RU" sz="1600" b="1" i="1" smtClean="0">
                <a:solidFill>
                  <a:srgbClr val="0000FF"/>
                </a:solidFill>
              </a:rPr>
              <a:t/>
            </a:r>
            <a:br>
              <a:rPr lang="ru-RU" sz="1600" b="1" i="1" smtClean="0">
                <a:solidFill>
                  <a:srgbClr val="0000FF"/>
                </a:solidFill>
              </a:rPr>
            </a:br>
            <a:endParaRPr lang="ru-RU" sz="1600" b="1" i="1" smtClean="0">
              <a:solidFill>
                <a:srgbClr val="0000FF"/>
              </a:solidFill>
            </a:endParaRPr>
          </a:p>
        </p:txBody>
      </p:sp>
      <p:pic>
        <p:nvPicPr>
          <p:cNvPr id="5124" name="Picture 9" descr="Sky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7500"/>
            <a:ext cx="9144000" cy="5137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762000"/>
            <a:ext cx="8915400" cy="28003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 воды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j01786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10134600" cy="721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j01825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891</Words>
  <PresentationFormat>Экран (4:3)</PresentationFormat>
  <Paragraphs>140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Дни защиты от экологической опасности</vt:lpstr>
      <vt:lpstr>Слайд 2</vt:lpstr>
      <vt:lpstr>Слайд 3</vt:lpstr>
      <vt:lpstr>Слайд 4</vt:lpstr>
      <vt:lpstr>Нельзя допустить, чтобы люди направляли на своё уничтожение те силы природы, которые они сумели открыть и покорить.  Ф. Жолио-Кюри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Мальчик плывет в загрязненных водах Манила Бэй</vt:lpstr>
      <vt:lpstr>Слайд 21</vt:lpstr>
      <vt:lpstr>Слайд 22</vt:lpstr>
      <vt:lpstr>Слайд 23</vt:lpstr>
      <vt:lpstr>Слайд 24</vt:lpstr>
      <vt:lpstr>Слайд 25</vt:lpstr>
      <vt:lpstr>Человек способен </vt:lpstr>
      <vt:lpstr>Слайд 27</vt:lpstr>
      <vt:lpstr>В атмосферу выбрасываются сера, азот калий, ядовитые вещества</vt:lpstr>
      <vt:lpstr>Загрязнение   воздуха   на  43-45 % повинно в ухудшении здоровья населения. </vt:lpstr>
      <vt:lpstr>В Красную книгу включено:</vt:lpstr>
      <vt:lpstr>И ТОЛЬКО АХАЕТ ПРИРОДА...</vt:lpstr>
      <vt:lpstr>Слайд 32</vt:lpstr>
      <vt:lpstr>Слайд 33</vt:lpstr>
      <vt:lpstr>Слайд 34</vt:lpstr>
      <vt:lpstr>Слайд 35</vt:lpstr>
      <vt:lpstr>Берегите Землю!</vt:lpstr>
      <vt:lpstr>Слайд 37</vt:lpstr>
      <vt:lpstr>Мы имеем один экземпляр Вселенной и не можем над ним экспериментировать В.Л.Гинзбург 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защиты от экологической опасности</dc:title>
  <dc:creator>FSC</dc:creator>
  <cp:lastModifiedBy>FSC</cp:lastModifiedBy>
  <cp:revision>19</cp:revision>
  <dcterms:created xsi:type="dcterms:W3CDTF">2013-04-15T12:30:27Z</dcterms:created>
  <dcterms:modified xsi:type="dcterms:W3CDTF">2013-04-25T12:21:12Z</dcterms:modified>
</cp:coreProperties>
</file>