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6" r:id="rId2"/>
    <p:sldId id="274" r:id="rId3"/>
    <p:sldId id="267" r:id="rId4"/>
    <p:sldId id="268" r:id="rId5"/>
    <p:sldId id="283" r:id="rId6"/>
    <p:sldId id="269" r:id="rId7"/>
    <p:sldId id="270" r:id="rId8"/>
    <p:sldId id="271" r:id="rId9"/>
    <p:sldId id="280" r:id="rId10"/>
    <p:sldId id="279" r:id="rId11"/>
    <p:sldId id="275" r:id="rId12"/>
    <p:sldId id="276" r:id="rId13"/>
    <p:sldId id="284" r:id="rId14"/>
    <p:sldId id="282" r:id="rId15"/>
    <p:sldId id="285" r:id="rId16"/>
    <p:sldId id="286" r:id="rId17"/>
    <p:sldId id="287" r:id="rId18"/>
    <p:sldId id="288" r:id="rId19"/>
    <p:sldId id="289" r:id="rId20"/>
    <p:sldId id="29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>
      <p:cViewPr varScale="1">
        <p:scale>
          <a:sx n="74" d="100"/>
          <a:sy n="74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46335986-32CD-4CAC-A646-3696AB285F95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B5DEF2DD-7D62-485C-8E31-34A5FF400AE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6AC86E9E-1900-4DAC-80F4-E525AB397143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ru-RU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5321BA7D-8E44-456D-8395-B0CCDEC1083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8A0F7-3F5C-4F0D-AF0C-4FBAF3CF6ED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7162800" y="136525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22A413-D216-44DE-9827-DA024D3D39DF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8" name="Rectangl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852ECA-C2BE-4E0E-8B4C-68D4A27939B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Rectangle 13"/>
          <p:cNvSpPr>
            <a:spLocks noGrp="1"/>
          </p:cNvSpPr>
          <p:nvPr>
            <p:ph type="ftr" sz="quarter" idx="18"/>
          </p:nvPr>
        </p:nvSpPr>
        <p:spPr>
          <a:xfrm rot="16200000">
            <a:off x="7296151" y="3698875"/>
            <a:ext cx="29337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228600"/>
            <a:ext cx="3947160" cy="2960370"/>
          </a:xfrm>
        </p:spPr>
        <p:txBody>
          <a:bodyPr anchor="b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7B2FA0-4DDC-4FDA-9321-25DC901BBA46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C641169-C0EF-4450-93E7-A1E78D34B38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AF52D1-6B9D-41B5-B695-0548ADF4976F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2DD0070-1DFE-489A-8472-768897BA4AA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52400" y="228600"/>
            <a:ext cx="1676400" cy="2743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629400" y="228600"/>
            <a:ext cx="1676400" cy="1905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152400" y="4724400"/>
            <a:ext cx="1676400" cy="1905000"/>
          </a:xfrm>
        </p:spPr>
        <p:txBody>
          <a:bodyPr anchor="b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6629400" y="4724400"/>
            <a:ext cx="1676400" cy="1905000"/>
          </a:xfrm>
        </p:spPr>
        <p:txBody>
          <a:bodyPr anchor="b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CA07D4-7C6E-4CE4-AFB5-B86A1EB1E023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AA8E9FB-7A89-4143-9BAF-4DEF051984B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533400" y="63246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533400" y="3048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267200" y="63246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267200" y="304800"/>
            <a:ext cx="3657600" cy="3048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AC4894-3E1B-4889-A929-068F1D578D33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238BC40-1D57-403F-9D4D-6A000A00462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228600" y="3352800"/>
            <a:ext cx="8153400" cy="3048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3522BE-3B6C-4676-8B63-FBA029F5FF6F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742A6C5-2393-464D-85B1-29E3F911F0C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CDFF3F-355E-437E-8656-025DB0A58A99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EB915A0-A234-4016-A83D-8F08D4586F0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3A9CB6-E835-41ED-BBB5-AA6812423738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A56925C-8BEB-43E6-8FA8-E78488F4F8C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A0F4EB-7B35-4FFC-B42B-4BC3E9D46EBD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06C30B1-1F88-4152-83FF-07B093B6077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A4D9F2-0256-4C5E-BC35-8F361A5AA2D4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286E8C8-94C1-4FDF-914D-CAC6D34FD55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87812F-1111-4A18-81DA-7F6A3ACE000F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2FDC7FF-BC31-4BAE-9542-589B0E1E17B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33400" y="5943600"/>
            <a:ext cx="7467600" cy="7620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D99202-92B7-415D-A98C-AA494E5D2AFF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3177555-40F5-4905-B8AD-4B0A5C264E7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1B5011-F0D0-4578-A59D-DFF4DDADF1BE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5F57228-E3DF-46BD-8487-CBFA3427E3A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EB41D-BD1E-4F88-A6C5-2777D019D019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8C0CF-48EE-4683-88BB-110A9F6FD95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1F7C-3275-4C28-A44A-749D8DE76FA3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8AE1-C7A8-4ABA-9F29-ECE1D8456E5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3810000"/>
          </a:xfrm>
        </p:spPr>
        <p:txBody>
          <a:bodyPr tIns="91440" bIns="9144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7AC08B-5EEF-4F72-B7F5-CAFC8E60B7EF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A40EE11-4D1E-4C13-88F5-A28A0BB3D6F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A8C877-A8F0-46F4-ADBC-E804CA5431BE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7ED050-27C5-47E5-AD64-04E93144214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/>
          <p:nvPr userDrawn="1"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22"/>
          <p:cNvSpPr/>
          <p:nvPr userDrawn="1"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23"/>
          <p:cNvSpPr/>
          <p:nvPr userDrawn="1"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Rectangle 16"/>
          <p:cNvSpPr/>
          <p:nvPr/>
        </p:nvSpPr>
        <p:spPr>
          <a:xfrm rot="10800000" flipV="1">
            <a:off x="434975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Rectangle 21"/>
          <p:cNvSpPr/>
          <p:nvPr userDrawn="1"/>
        </p:nvSpPr>
        <p:spPr>
          <a:xfrm>
            <a:off x="434975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D4D3F8-737D-4096-A822-25D9D49DD03F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15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9C18E73-461B-44BD-940A-8FE4E01E02E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6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5800" y="5257800"/>
            <a:ext cx="3429000" cy="1219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343400" y="5257800"/>
            <a:ext cx="3429000" cy="12192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3E6DA2-ABEE-45A2-B5DF-F344F22B33B5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FD6489-53FB-423F-84A7-440509A9AF7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52400" y="4267200"/>
            <a:ext cx="4038600" cy="10668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343400" y="4267200"/>
            <a:ext cx="4038600" cy="10668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65ACEB-A12D-4E88-80F6-8C05E053EA5D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FD53B22-2022-4029-8E13-794831CF410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3124200"/>
            <a:ext cx="3694177" cy="2983987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74E39B-04C7-40CD-899A-EC3026966274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B197FDB-6164-41EB-936F-9ADF28AFC0D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9"/>
          <p:cNvSpPr/>
          <p:nvPr/>
        </p:nvSpPr>
        <p:spPr>
          <a:xfrm>
            <a:off x="889000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0480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867400" y="4343400"/>
            <a:ext cx="2590800" cy="1676400"/>
          </a:xfrm>
        </p:spPr>
        <p:txBody>
          <a:bodyPr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D4ECDD-69FE-4969-8C6A-40ACB942596C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950B264-2AE5-4BBA-A822-8735C46C263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1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A7BB6DE-765C-459B-A8ED-A4C71B32A710}" type="datetimeFigureOut">
              <a:rPr/>
              <a:pPr>
                <a:defRPr/>
              </a:pPr>
              <a:t>20.11.2012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1" y="3832225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076D822-A88F-4C6F-8150-FDF830CB827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  <p:sldLayoutId id="2147484208" r:id="rId12"/>
    <p:sldLayoutId id="2147484209" r:id="rId13"/>
    <p:sldLayoutId id="2147484210" r:id="rId14"/>
    <p:sldLayoutId id="2147484211" r:id="rId15"/>
    <p:sldLayoutId id="2147484212" r:id="rId16"/>
    <p:sldLayoutId id="2147484213" r:id="rId17"/>
    <p:sldLayoutId id="2147484214" r:id="rId18"/>
    <p:sldLayoutId id="2147484215" r:id="rId19"/>
    <p:sldLayoutId id="2147484216" r:id="rId20"/>
    <p:sldLayoutId id="2147484195" r:id="rId21"/>
    <p:sldLayoutId id="2147484196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3;&#1054;&#1057;&#1059;&#1044;&#1040;&#1056;&#1057;&#1058;&#1042;&#1054;%20&#1051;&#1070;&#1057;&#1048;\&#1092;&#1086;&#1090;&#1086;-&#1072;&#1088;&#1093;&#1080;&#1074;\&#1048;&#1058;&#1040;&#1051;&#1068;&#1071;&#1053;&#1057;&#1050;&#1048;&#1049;%20&#1042;&#1054;&#1071;&#1046;\&#1060;&#1083;&#1086;&#1088;&#1077;&#1085;&#1094;&#1080;&#1103;\&#1042;&#1048;&#1044;&#1045;&#1054;\MVI_0465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513" cy="1238250"/>
          </a:xfrm>
        </p:spPr>
        <p:txBody>
          <a:bodyPr rtlCol="0"/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sz="7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флоренция</a:t>
            </a:r>
            <a:endParaRPr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00188" y="857250"/>
            <a:ext cx="5286375" cy="4000500"/>
          </a:xfrm>
          <a:ln w="9525"/>
        </p:spPr>
      </p:pic>
      <p:sp>
        <p:nvSpPr>
          <p:cNvPr id="22532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1725.jpg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228600"/>
            <a:ext cx="2606675" cy="2986088"/>
          </a:xfrm>
        </p:spPr>
      </p:pic>
      <p:pic>
        <p:nvPicPr>
          <p:cNvPr id="8" name="Рисунок 7" descr="IMG_0400.JPG"/>
          <p:cNvPicPr>
            <a:picLocks noGrp="1" noChangeAspect="1"/>
          </p:cNvPicPr>
          <p:nvPr>
            <p:ph type="pic" sz="quarter" idx="29"/>
          </p:nvPr>
        </p:nvPicPr>
        <p:blipFill>
          <a:blip r:embed="rId3" cstate="email"/>
          <a:srcRect/>
          <a:stretch>
            <a:fillRect/>
          </a:stretch>
        </p:blipFill>
        <p:spPr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0405.JPG"/>
          <p:cNvPicPr>
            <a:picLocks noGrp="1" noChangeAspect="1"/>
          </p:cNvPicPr>
          <p:nvPr>
            <p:ph type="pic" sz="quarter" idx="30"/>
          </p:nvPr>
        </p:nvPicPr>
        <p:blipFill>
          <a:blip r:embed="rId4" cstate="email"/>
          <a:srcRect/>
          <a:stretch>
            <a:fillRect/>
          </a:stretch>
        </p:blipFill>
        <p:spPr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0406.JPG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214688" y="357188"/>
            <a:ext cx="2544762" cy="25606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0398.JPG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email"/>
          <a:stretch>
            <a:fillRect/>
          </a:stretch>
        </p:blipFill>
        <p:spPr>
          <a:xfrm>
            <a:off x="6143625" y="714375"/>
            <a:ext cx="2606675" cy="19542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3357563" y="3071813"/>
            <a:ext cx="5786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Стены Собора облицованы разноцветным мрамором, купол покрыт черепицей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0413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3141663"/>
            <a:ext cx="2070100" cy="3124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0402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786063" y="228600"/>
            <a:ext cx="5214937" cy="38433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Копия IMG_0409.jpg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28600" y="228600"/>
            <a:ext cx="2070100" cy="3124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0411.jpg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286375" y="4500563"/>
            <a:ext cx="2743200" cy="2057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0410.jpg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email"/>
          <a:srcRect/>
          <a:stretch>
            <a:fillRect/>
          </a:stretch>
        </p:blipFill>
        <p:spPr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3" name="TextBox 13"/>
          <p:cNvSpPr txBox="1">
            <a:spLocks noChangeArrowheads="1"/>
          </p:cNvSpPr>
          <p:nvPr/>
        </p:nvSpPr>
        <p:spPr bwMode="auto">
          <a:xfrm>
            <a:off x="2643188" y="4143375"/>
            <a:ext cx="6286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                  Лоренцо Гиберти . Бронзовые двери баптистерия. </a:t>
            </a:r>
            <a:r>
              <a:rPr lang="en-US" sz="1400"/>
              <a:t>XV</a:t>
            </a:r>
            <a:r>
              <a:rPr lang="ru-RU" sz="1400"/>
              <a:t> век.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472.JPG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228600"/>
            <a:ext cx="2606675" cy="34750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0419.JPG"/>
          <p:cNvPicPr>
            <a:picLocks noGrp="1" noChangeAspect="1"/>
          </p:cNvPicPr>
          <p:nvPr>
            <p:ph type="pic" sz="quarter" idx="29"/>
          </p:nvPr>
        </p:nvPicPr>
        <p:blipFill>
          <a:blip r:embed="rId3" cstate="email"/>
          <a:srcRect/>
          <a:stretch>
            <a:fillRect/>
          </a:stretch>
        </p:blipFill>
        <p:spPr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0451.JPG"/>
          <p:cNvPicPr>
            <a:picLocks noGrp="1" noChangeAspect="1"/>
          </p:cNvPicPr>
          <p:nvPr>
            <p:ph type="pic" sz="quarter" idx="30"/>
          </p:nvPr>
        </p:nvPicPr>
        <p:blipFill>
          <a:blip r:embed="rId4" cstate="email"/>
          <a:stretch>
            <a:fillRect/>
          </a:stretch>
        </p:blipFill>
        <p:spPr>
          <a:xfrm>
            <a:off x="4572000" y="3867150"/>
            <a:ext cx="3657600" cy="2743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0456.JPG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009900" y="228600"/>
            <a:ext cx="2606675" cy="34750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0452.JPG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5791200" y="228600"/>
            <a:ext cx="2606675" cy="34750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4" descr="IMG_047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0"/>
            <a:ext cx="7929563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Копия IMG_0432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150813"/>
            <a:ext cx="2070100" cy="3124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0427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438400" y="165100"/>
            <a:ext cx="5562600" cy="41719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IMG_0431.JPG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14313" y="3937000"/>
            <a:ext cx="2070100" cy="25527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G_0438.JPG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714625" y="4508500"/>
            <a:ext cx="2743200" cy="2057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0432.JPG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6000750" y="4437063"/>
            <a:ext cx="2743200" cy="20574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2" descr="IMG_044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2428875" y="6286500"/>
            <a:ext cx="4143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«Золотой мост»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0440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63" y="3214688"/>
            <a:ext cx="2643187" cy="296068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0447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00562" y="3429000"/>
            <a:ext cx="3947160" cy="296037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0458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/>
          <a:stretch>
            <a:fillRect/>
          </a:stretch>
        </p:blipFill>
        <p:spPr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65" name="Текст 4"/>
          <p:cNvSpPr>
            <a:spLocks noGrp="1"/>
          </p:cNvSpPr>
          <p:nvPr>
            <p:ph type="body" sz="quarter" idx="14"/>
          </p:nvPr>
        </p:nvSpPr>
        <p:spPr>
          <a:xfrm>
            <a:off x="228600" y="228600"/>
            <a:ext cx="3914775" cy="2960688"/>
          </a:xfrm>
        </p:spPr>
        <p:txBody>
          <a:bodyPr/>
          <a:lstStyle/>
          <a:p>
            <a:pPr algn="l"/>
            <a:r>
              <a:rPr lang="en-US" b="1" smtClean="0"/>
              <a:t>Ponte Vekkio</a:t>
            </a:r>
            <a:r>
              <a:rPr b="1" smtClean="0"/>
              <a:t> </a:t>
            </a:r>
            <a:r>
              <a:rPr smtClean="0"/>
              <a:t>– старый мост Флоренции, который называют "Золотой мост". Здесь расположены  ювелирные  лавки,  в которых многочисленным туристам предлагают изделия из  Флорентийского золота.</a:t>
            </a:r>
          </a:p>
          <a:p>
            <a:pPr algn="l"/>
            <a:endParaRPr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46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tretch>
            <a:fillRect/>
          </a:stretch>
        </p:blipFill>
        <p:spPr>
          <a:xfrm>
            <a:off x="533400" y="219075"/>
            <a:ext cx="7467600" cy="5600700"/>
          </a:xfrm>
        </p:spPr>
      </p:pic>
      <p:sp>
        <p:nvSpPr>
          <p:cNvPr id="41987" name="Текст 2"/>
          <p:cNvSpPr>
            <a:spLocks noGrp="1"/>
          </p:cNvSpPr>
          <p:nvPr>
            <p:ph type="body" sz="quarter" idx="11"/>
          </p:nvPr>
        </p:nvSpPr>
        <p:spPr>
          <a:xfrm>
            <a:off x="533400" y="5943600"/>
            <a:ext cx="8039100" cy="762000"/>
          </a:xfrm>
        </p:spPr>
        <p:txBody>
          <a:bodyPr/>
          <a:lstStyle/>
          <a:p>
            <a:pPr algn="ctr"/>
            <a:r>
              <a:rPr smtClean="0"/>
              <a:t>Старинные постройки на мосту. В таких домах  находятся  лавки ювелиров, мастерские и жилые помещения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457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219075"/>
            <a:ext cx="7467600" cy="5600700"/>
          </a:xfrm>
        </p:spPr>
      </p:pic>
      <p:sp>
        <p:nvSpPr>
          <p:cNvPr id="43011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smtClean="0"/>
              <a:t>Современная жизнь в старой Флоренции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454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tretch>
            <a:fillRect/>
          </a:stretch>
        </p:blipFill>
        <p:spPr>
          <a:xfrm>
            <a:off x="3939246" y="285728"/>
            <a:ext cx="4168891" cy="542928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035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smtClean="0"/>
              <a:t>Галерея, ведущая вдоль набережной к старому мосту.</a:t>
            </a:r>
          </a:p>
        </p:txBody>
      </p:sp>
      <p:pic>
        <p:nvPicPr>
          <p:cNvPr id="5" name="Рисунок 4" descr="IMG_0462.JPG"/>
          <p:cNvPicPr>
            <a:picLocks noChangeAspect="1"/>
          </p:cNvPicPr>
          <p:nvPr/>
        </p:nvPicPr>
        <p:blipFill>
          <a:blip r:embed="rId3" cstate="email"/>
          <a:srcRect b="-4165"/>
          <a:stretch>
            <a:fillRect/>
          </a:stretch>
        </p:blipFill>
        <p:spPr>
          <a:xfrm>
            <a:off x="142844" y="285728"/>
            <a:ext cx="3555481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356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 l="-122"/>
          <a:stretch>
            <a:fillRect/>
          </a:stretch>
        </p:blipFill>
        <p:spPr>
          <a:xfrm>
            <a:off x="4714875" y="3786188"/>
            <a:ext cx="3702050" cy="19478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0440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8600" y="228600"/>
            <a:ext cx="4251325" cy="5668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0441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48200" y="500063"/>
            <a:ext cx="3673475" cy="2857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714375" y="6286500"/>
            <a:ext cx="742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Город  Флоренция («Цветущая»)  раскинулся на берегах реки Арно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>
          <a:xfrm>
            <a:off x="533400" y="219075"/>
            <a:ext cx="7467600" cy="5600700"/>
          </a:xfrm>
        </p:spPr>
      </p:sp>
      <p:sp>
        <p:nvSpPr>
          <p:cNvPr id="46083" name="Текст 2"/>
          <p:cNvSpPr>
            <a:spLocks noGrp="1"/>
          </p:cNvSpPr>
          <p:nvPr>
            <p:ph type="body" sz="quarter" idx="11"/>
          </p:nvPr>
        </p:nvSpPr>
        <p:spPr>
          <a:xfrm>
            <a:off x="533400" y="5943600"/>
            <a:ext cx="8324850" cy="762000"/>
          </a:xfrm>
        </p:spPr>
        <p:txBody>
          <a:bodyPr/>
          <a:lstStyle/>
          <a:p>
            <a:pPr algn="ctr"/>
            <a:r>
              <a:rPr smtClean="0"/>
              <a:t>Внутренний двор Галереи Уффицы.  Оживают каменные статуи за небольшую плату.</a:t>
            </a:r>
          </a:p>
        </p:txBody>
      </p:sp>
      <p:pic>
        <p:nvPicPr>
          <p:cNvPr id="4" name="MVI_046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0369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86380" y="3357562"/>
            <a:ext cx="3344796" cy="250859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1731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4282" y="428604"/>
            <a:ext cx="4251960" cy="566928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0364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/>
          <a:srcRect/>
          <a:stretch>
            <a:fillRect/>
          </a:stretch>
        </p:blipFill>
        <p:spPr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357188" y="6072188"/>
            <a:ext cx="4000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Арнольфо ди Камбио</a:t>
            </a:r>
          </a:p>
          <a:p>
            <a:r>
              <a:rPr lang="ru-RU">
                <a:latin typeface="Calibri" pitchFamily="34" charset="0"/>
              </a:rPr>
              <a:t>Церковь Санта Кроче  </a:t>
            </a:r>
            <a:r>
              <a:rPr lang="en-US">
                <a:latin typeface="Calibri" pitchFamily="34" charset="0"/>
              </a:rPr>
              <a:t>XIV</a:t>
            </a:r>
            <a:r>
              <a:rPr lang="ru-RU">
                <a:latin typeface="Calibri" pitchFamily="34" charset="0"/>
              </a:rPr>
              <a:t> век</a:t>
            </a: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4929188" y="2928938"/>
            <a:ext cx="307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Интерьер церкви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4786313" y="5929313"/>
            <a:ext cx="264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Внутренний двор церкви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36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0363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20" y="214290"/>
            <a:ext cx="4143404" cy="570682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500563" y="3124200"/>
            <a:ext cx="4429125" cy="29845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1800" dirty="0" smtClean="0"/>
              <a:t>  Ц</a:t>
            </a:r>
            <a:r>
              <a:rPr sz="1800" smtClean="0"/>
              <a:t>ерковь Санта Кроче </a:t>
            </a:r>
            <a:r>
              <a:rPr sz="1800" dirty="0" smtClean="0"/>
              <a:t>–</a:t>
            </a:r>
            <a:r>
              <a:rPr sz="1800" smtClean="0"/>
              <a:t> место последнего упокоения  "божественного"</a:t>
            </a:r>
          </a:p>
          <a:p>
            <a:pPr fontAlgn="auto">
              <a:spcAft>
                <a:spcPts val="0"/>
              </a:spcAft>
              <a:defRPr/>
            </a:pPr>
            <a:r>
              <a:rPr sz="1800" b="1" smtClean="0"/>
              <a:t>Микеланджело Буонарроти  1475-1564</a:t>
            </a:r>
          </a:p>
          <a:p>
            <a:pPr fontAlgn="auto">
              <a:spcAft>
                <a:spcPts val="0"/>
              </a:spcAft>
              <a:defRPr/>
            </a:pPr>
            <a:r>
              <a:rPr sz="1800" dirty="0" smtClean="0"/>
              <a:t>В</a:t>
            </a:r>
            <a:r>
              <a:rPr sz="1800" smtClean="0"/>
              <a:t>еличайшая фигура в истории мирового искусства. </a:t>
            </a:r>
            <a:r>
              <a:rPr sz="1800" dirty="0" smtClean="0"/>
              <a:t>У</a:t>
            </a:r>
            <a:r>
              <a:rPr sz="1800" smtClean="0"/>
              <a:t>ниверсально одаренный мастер, создавший великие шедевры в живописи, скульптуре и архитектуре. </a:t>
            </a:r>
            <a:r>
              <a:rPr sz="1800" dirty="0" smtClean="0"/>
              <a:t>Р</a:t>
            </a:r>
            <a:r>
              <a:rPr sz="1800" smtClean="0"/>
              <a:t>аботы художника до сих пор поражают ценителей прекрасного своей красотой и гармонией и служат путеводной звездой для начинающих живописцев.</a:t>
            </a:r>
          </a:p>
          <a:p>
            <a:pPr fontAlgn="auto">
              <a:spcAft>
                <a:spcPts val="0"/>
              </a:spcAft>
              <a:defRPr/>
            </a:pPr>
            <a:endParaRPr sz="1800" smtClean="0"/>
          </a:p>
          <a:p>
            <a:pPr fontAlgn="auto">
              <a:spcAft>
                <a:spcPts val="0"/>
              </a:spcAft>
              <a:defRPr/>
            </a:pPr>
            <a:endParaRPr sz="1800" smtClean="0"/>
          </a:p>
          <a:p>
            <a:pPr fontAlgn="auto">
              <a:spcAft>
                <a:spcPts val="0"/>
              </a:spcAft>
              <a:defRPr/>
            </a:pPr>
            <a:endParaRPr sz="1800" smtClean="0"/>
          </a:p>
          <a:p>
            <a:pPr fontAlgn="auto">
              <a:spcAft>
                <a:spcPts val="0"/>
              </a:spcAft>
              <a:defRPr/>
            </a:pP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28625" y="571500"/>
            <a:ext cx="85725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  Город – государство Флоренция  по праву считается столицей Возрождения.</a:t>
            </a:r>
          </a:p>
          <a:p>
            <a:pPr algn="just"/>
            <a:r>
              <a:rPr lang="ru-RU"/>
              <a:t>Именно здесь были заложены основы гуманистической светской ( т.е. не церковной) культуры. Флоренцию того времени называли «цветком Италии, соперницей славного города Рима, от которого она произошла и величию которого подражает». Весь город, включая знаменитую галерею Уффици, представляет собой обширную сеть общественных музеев.</a:t>
            </a:r>
          </a:p>
          <a:p>
            <a:pPr algn="just"/>
            <a:r>
              <a:rPr lang="ru-RU"/>
              <a:t>   Благодаря специфике политики правивших во Флоренции просвещенных династий Медичи, город сумел на целых три столетия, с конца</a:t>
            </a:r>
            <a:r>
              <a:rPr lang="en-US"/>
              <a:t>  XIII</a:t>
            </a:r>
            <a:r>
              <a:rPr lang="ru-RU"/>
              <a:t> века по конец века</a:t>
            </a:r>
            <a:r>
              <a:rPr lang="en-US"/>
              <a:t>   XVI</a:t>
            </a:r>
            <a:r>
              <a:rPr lang="ru-RU"/>
              <a:t>, стать уникальным центром художественной культуры.</a:t>
            </a:r>
          </a:p>
          <a:p>
            <a:pPr algn="just"/>
            <a:r>
              <a:rPr lang="ru-RU"/>
              <a:t>    Уроженцем Флоренции был </a:t>
            </a:r>
            <a:r>
              <a:rPr lang="ru-RU" b="1"/>
              <a:t>Филиппо Брунеллески </a:t>
            </a:r>
            <a:r>
              <a:rPr lang="ru-RU"/>
              <a:t>(1377-1446), родоначальник ренессансной архитектуры Италии, один из создателей научной теории перспективы. </a:t>
            </a:r>
          </a:p>
          <a:p>
            <a:pPr algn="just"/>
            <a:r>
              <a:rPr lang="ru-RU"/>
              <a:t>  Во Флоренции  жил  и творил великий </a:t>
            </a:r>
            <a:r>
              <a:rPr lang="ru-RU" b="1"/>
              <a:t>Данте Алигьери </a:t>
            </a:r>
            <a:r>
              <a:rPr lang="ru-RU"/>
              <a:t>(1265-1321), автор знаменитой  «Божественной комедии».</a:t>
            </a:r>
          </a:p>
          <a:p>
            <a:pPr algn="just"/>
            <a:r>
              <a:rPr lang="ru-RU"/>
              <a:t>    Флоренция – родина живописца  Джотто ди Бондоне (1266-1337), художественные реформы которого намного опередили время.</a:t>
            </a:r>
          </a:p>
          <a:p>
            <a:pPr algn="just"/>
            <a:r>
              <a:rPr lang="ru-RU"/>
              <a:t> Скульптор  Лоренцо Гиберди (1378-1455) создал герб своей родной Флоренции – «Мардзоко».</a:t>
            </a:r>
          </a:p>
          <a:p>
            <a:pPr algn="just"/>
            <a:r>
              <a:rPr lang="ru-RU"/>
              <a:t> Во Флорентийской школе живописи были разработаны правила воздушной перспективы, введены способы правдивого изображения действительности. </a:t>
            </a:r>
          </a:p>
          <a:p>
            <a:r>
              <a:rPr lang="ru-RU"/>
              <a:t>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0419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rcRect/>
          <a:stretch>
            <a:fillRect/>
          </a:stretch>
        </p:blipFill>
        <p:spPr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0391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tretch>
            <a:fillRect/>
          </a:stretch>
        </p:blipFill>
        <p:spPr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0473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90114" y="228600"/>
            <a:ext cx="3600445" cy="270033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228600" y="228600"/>
            <a:ext cx="4414838" cy="2771775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sz="1800" dirty="0" smtClean="0"/>
              <a:t> Д</a:t>
            </a:r>
            <a:r>
              <a:rPr sz="1800" smtClean="0"/>
              <a:t>ворцы в Италии называются  </a:t>
            </a:r>
            <a:r>
              <a:rPr sz="1800" b="1" i="1" smtClean="0"/>
              <a:t>палаццо.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sz="1800" dirty="0" smtClean="0"/>
              <a:t>В</a:t>
            </a:r>
            <a:r>
              <a:rPr sz="1800" smtClean="0"/>
              <a:t>о Флоренции в </a:t>
            </a:r>
            <a:r>
              <a:rPr lang="en-US" sz="1800" dirty="0" smtClean="0"/>
              <a:t> XV </a:t>
            </a:r>
            <a:r>
              <a:rPr sz="1800" smtClean="0"/>
              <a:t>веке  сформировался тип богатого городского палаццо. </a:t>
            </a:r>
            <a:r>
              <a:rPr sz="1800" dirty="0" smtClean="0"/>
              <a:t>Е</a:t>
            </a:r>
            <a:r>
              <a:rPr sz="1800" smtClean="0"/>
              <a:t>го особенностями являются четкое разделение замкнутого объема здания на три этажа, открытый внутренний двор с галереей на первом этаже, применение грубого граненного камня для облицовки фасада здания, а также сильно вынесенный декоративный карниз.</a:t>
            </a:r>
            <a:endParaRPr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 descr="IMG_0415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0388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/>
          <a:stretch>
            <a:fillRect/>
          </a:stretch>
        </p:blipFill>
        <p:spPr>
          <a:xfrm>
            <a:off x="4572000" y="3068638"/>
            <a:ext cx="3697288" cy="2773362"/>
          </a:xfrm>
        </p:spPr>
      </p:pic>
      <p:pic>
        <p:nvPicPr>
          <p:cNvPr id="5" name="Рисунок 4" descr="IMG_0375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8600" y="228600"/>
            <a:ext cx="4251325" cy="5668963"/>
          </a:xfrm>
        </p:spPr>
      </p:pic>
      <p:pic>
        <p:nvPicPr>
          <p:cNvPr id="6" name="Рисунок 5" descr="IMG_0394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/>
          <a:stretch>
            <a:fillRect/>
          </a:stretch>
        </p:blipFill>
        <p:spPr>
          <a:xfrm>
            <a:off x="5187950" y="228600"/>
            <a:ext cx="2592388" cy="2754313"/>
          </a:xfrm>
        </p:spPr>
      </p:pic>
      <p:sp>
        <p:nvSpPr>
          <p:cNvPr id="8" name="TextBox 7"/>
          <p:cNvSpPr txBox="1"/>
          <p:nvPr/>
        </p:nvSpPr>
        <p:spPr>
          <a:xfrm>
            <a:off x="357188" y="4643438"/>
            <a:ext cx="4071937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тесным улицам старого города мы направляемся к собору Санта-Мария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дель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Фьере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главному храмовому сооружению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XIII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века, ставшему символом города</a:t>
            </a:r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428625" y="6215063"/>
            <a:ext cx="785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Собор построен по проекту архитектора Арнольфо ди Камбио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384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685800"/>
            <a:ext cx="3652838" cy="2743200"/>
          </a:xfrm>
        </p:spPr>
      </p:pic>
      <p:sp>
        <p:nvSpPr>
          <p:cNvPr id="31747" name="Текст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smtClean="0"/>
          </a:p>
        </p:txBody>
      </p:sp>
      <p:pic>
        <p:nvPicPr>
          <p:cNvPr id="11" name="Рисунок 10" descr="IMG_039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2" name="Рисунок 11" descr="IMG_0392.JP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3" name="Рисунок 12" descr="IMG_0388.JPG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email"/>
          <a:srcRect/>
          <a:stretch>
            <a:fillRect/>
          </a:stretch>
        </p:blipFill>
        <p:spPr/>
      </p:pic>
      <p:sp>
        <p:nvSpPr>
          <p:cNvPr id="31751" name="Текст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smtClean="0"/>
          </a:p>
        </p:txBody>
      </p:sp>
      <p:sp>
        <p:nvSpPr>
          <p:cNvPr id="31752" name="Текст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smtClean="0"/>
          </a:p>
        </p:txBody>
      </p:sp>
      <p:sp>
        <p:nvSpPr>
          <p:cNvPr id="31753" name="Текст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446</Words>
  <Application>Microsoft Office PowerPoint</Application>
  <PresentationFormat>Экран (4:3)</PresentationFormat>
  <Paragraphs>33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ContemporaryPhotoAlbum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2008-08-08T17:51:06Z</dcterms:created>
  <dcterms:modified xsi:type="dcterms:W3CDTF">2012-11-20T09:44:40Z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