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2" r:id="rId3"/>
    <p:sldId id="259" r:id="rId4"/>
    <p:sldId id="261" r:id="rId5"/>
    <p:sldId id="257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3" r:id="rId15"/>
    <p:sldId id="271" r:id="rId16"/>
    <p:sldId id="272" r:id="rId17"/>
    <p:sldId id="27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542C"/>
    <a:srgbClr val="AA488E"/>
    <a:srgbClr val="FF9900"/>
    <a:srgbClr val="41CCD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54416-A4F1-44E5-89D7-238CDBD99443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F85EE-F24A-45F9-A50B-CD876E0C96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5DBA0-F9A3-4FF4-BAD2-F191185A935F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FF625-C7A2-4347-A7F5-EEF97A59B1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C6E9A-170C-48C4-9BBD-E33CD11EA00C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5617F-EC95-4DC5-8427-F632AA9FCD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8AA5F-AE7E-4D44-B981-CF9BF92EF38E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C5B83-44B5-42A8-9C15-D45AE9FFB5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7B632-BDA6-44B5-BE70-F1561B656B1A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32226-C30E-4DF7-A3BD-E56A26AC3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E4BBB-68E0-492E-8627-59DCA3F57076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8DF3B-D8A1-46C0-B720-069BBE4B4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5E7C8-4DEB-42DA-9249-34DBB940CD18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5E890-9495-413D-914F-BB3E6EBE24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144A0-74C6-4D2C-9BF7-9923E52764E9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F549A-5194-402F-92B5-C102993B43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22ED-DCCD-4A07-967C-F69B0F559F66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50CB7-1216-4C2E-8AEB-55AA91AA13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8C794-4EAD-4722-BCB5-559E9A3967DF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C46AB-2D43-4685-84A3-C0DB324A30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C44EB-4CE1-4D77-8459-3130B6211E95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10965-1F68-49AC-B90E-E6EAFFE283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695ABF7C-1EBB-45C2-BB9E-FA1C585AA1B0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F1E8F64-B1FC-4A54-BEA9-4C226B4F7D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ewspax.ru/3562-temperatura-u-detey.html" TargetMode="External"/><Relationship Id="rId13" Type="http://schemas.openxmlformats.org/officeDocument/2006/relationships/hyperlink" Target="http://ossbe.com/community/1696/posts/28341/" TargetMode="External"/><Relationship Id="rId3" Type="http://schemas.openxmlformats.org/officeDocument/2006/relationships/hyperlink" Target="http://news2d.ru/author/weburg-%D0%B2%D1%81%D0%B5-%D0%BD%D0%BE%D0%B2%D0%BE/page/100/" TargetMode="External"/><Relationship Id="rId7" Type="http://schemas.openxmlformats.org/officeDocument/2006/relationships/hyperlink" Target="http://megaobzor.com/devyat-mladencev-oslepli-po-vine-vrachey.htm" TargetMode="External"/><Relationship Id="rId12" Type="http://schemas.openxmlformats.org/officeDocument/2006/relationships/hyperlink" Target="http://www.liveinternet.ru/community/811999/tags/%F0%EE%E4%E8%F2%E5%EB%E8+%E8+%E4%E5%F2%E8/" TargetMode="External"/><Relationship Id="rId2" Type="http://schemas.openxmlformats.org/officeDocument/2006/relationships/hyperlink" Target="http://www.infovoronezh.ru/News/V-Voroneje-novorojdennyie-s-ekstremalno-nizkim-vesom-poluchat-realnyie-shansyi-na-jizn-4480.htm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bhealth.ru/articles/389/poslerodovaja_depressija_povedenije_i_prioritety_odinokije_materi_nedonoshennyje_deti_pochemu_proiskhodat_prezhdevremennyje_rody_perspektivy_bliznecy.1544" TargetMode="External"/><Relationship Id="rId11" Type="http://schemas.openxmlformats.org/officeDocument/2006/relationships/hyperlink" Target="http://vladmama.ru/forum/viewtopic.php?f=587&amp;t=10643&amp;start=1300" TargetMode="External"/><Relationship Id="rId5" Type="http://schemas.openxmlformats.org/officeDocument/2006/relationships/hyperlink" Target="http://dailynewslight.ru/?q0=%D0%A2%D0%B5%D0%BB%D0%B0_12102012" TargetMode="External"/><Relationship Id="rId15" Type="http://schemas.openxmlformats.org/officeDocument/2006/relationships/hyperlink" Target="http://bravedefender.ru/post98104199" TargetMode="External"/><Relationship Id="rId10" Type="http://schemas.openxmlformats.org/officeDocument/2006/relationships/hyperlink" Target="http://eva.ru/eva-life/contest/contest-photo.xhtml?contestEntryId=90968" TargetMode="External"/><Relationship Id="rId4" Type="http://schemas.openxmlformats.org/officeDocument/2006/relationships/hyperlink" Target="http://www.yamisha.ru/razvitie/foto-novorozhdennich" TargetMode="External"/><Relationship Id="rId9" Type="http://schemas.openxmlformats.org/officeDocument/2006/relationships/hyperlink" Target="http://www.stepandstep.ru/catalog/your-tape/124028/odesskie-besprizorniki.html" TargetMode="External"/><Relationship Id="rId14" Type="http://schemas.openxmlformats.org/officeDocument/2006/relationships/hyperlink" Target="http://www.liveinternet.ru/users/3951920/post187166636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infovoronezh.ru/img/500/12931820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57625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43125" y="3357563"/>
            <a:ext cx="43576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Классный час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57188" y="4143375"/>
            <a:ext cx="8358187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002060"/>
                </a:solidFill>
                <a:latin typeface="Arial Black" pitchFamily="34" charset="0"/>
              </a:rPr>
              <a:t>Тема: </a:t>
            </a:r>
          </a:p>
          <a:p>
            <a:pPr algn="ctr"/>
            <a:r>
              <a:rPr lang="ru-RU" sz="4000">
                <a:solidFill>
                  <a:srgbClr val="002060"/>
                </a:solidFill>
                <a:latin typeface="Arial Black" pitchFamily="34" charset="0"/>
              </a:rPr>
              <a:t>«</a:t>
            </a:r>
            <a:r>
              <a:rPr lang="ru-RU" sz="5400">
                <a:solidFill>
                  <a:srgbClr val="002060"/>
                </a:solidFill>
                <a:latin typeface="Arial Black" pitchFamily="34" charset="0"/>
              </a:rPr>
              <a:t>Отказные дети»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29063" y="0"/>
            <a:ext cx="5214937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Новокщёнова Марина Александровна, преподаватель  ГБОУ СПО  «Новоаннинского сельскохозяйственного колледжа»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>У кого детки, у того и ягодки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1267" name="Рисунок 2" descr="http://img0.liveinternet.ru/images/attach/c/2/74/630/74630526_2894015_b_f_4dd72beda4b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7538" y="1450975"/>
            <a:ext cx="7256462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>У кого детей много, тот не забыт от бога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2291" name="Рисунок 2" descr="http://newstula.ru/npic/mnogodetnaya_semj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1714500"/>
            <a:ext cx="74295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214950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Умел дитя родить, умей и научить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13315" name="Рисунок 2" descr="http://img3.imgbb.ru/1/2/b/12b75f68b5b115baa0f39da23bb0ad7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1325" y="0"/>
            <a:ext cx="74326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Тот не умирает, кто детей не покидает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4339" name="Рисунок 2" descr="http://img-fotki.yandex.ru/get/6206/27302857.190/0_7f9a0_80eb9d96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1643063"/>
            <a:ext cx="3535362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0" y="1643050"/>
            <a:ext cx="4043362" cy="336868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8542C"/>
                </a:solidFill>
              </a:rPr>
              <a:t>Ребёнок - что воск, что хочешь то и сольёшь</a:t>
            </a:r>
            <a:endParaRPr lang="ru-RU" dirty="0">
              <a:solidFill>
                <a:srgbClr val="08542C"/>
              </a:solidFill>
            </a:endParaRPr>
          </a:p>
        </p:txBody>
      </p:sp>
      <p:pic>
        <p:nvPicPr>
          <p:cNvPr id="15363" name="Рисунок 2" descr="Красивые фото новорожденны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785813"/>
            <a:ext cx="5357812" cy="548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>Из малого выходит великое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http://news.city.zt.ua/uploads/posts/2010-01/1262437770_maliuk-5.jpg"/>
          <p:cNvPicPr/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357290" y="1500174"/>
            <a:ext cx="7000924" cy="500066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img01.chitalnya.ru/upload2/612/22240661503747104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0"/>
            <a:ext cx="5500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Интернет ресурсы</a:t>
            </a:r>
            <a:endParaRPr lang="ru-RU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143000" y="1428750"/>
            <a:ext cx="7072313" cy="47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buFontTx/>
              <a:buChar char="•"/>
              <a:tabLst>
                <a:tab pos="450850" algn="l"/>
              </a:tabLst>
              <a:defRPr/>
            </a:pPr>
            <a:r>
              <a:rPr lang="ru-RU" sz="16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pitchFamily="34" charset="0"/>
                <a:hlinkClick r:id="rId2"/>
              </a:rPr>
              <a:t>http://www.infovoronezh.ru/News/V-Voroneje-novorojdennyie-s-ekstremalno-nizkim-vesom-poluchat-realnyie-shansyi-na-jizn-4480.htm</a:t>
            </a:r>
            <a:endParaRPr lang="ru-RU" sz="1600" dirty="0">
              <a:solidFill>
                <a:srgbClr val="0070C0"/>
              </a:solidFill>
              <a:latin typeface="+mn-lt"/>
              <a:cs typeface="Arial" pitchFamily="34" charset="0"/>
            </a:endParaRPr>
          </a:p>
          <a:p>
            <a:pPr eaLnBrk="0" hangingPunct="0">
              <a:buFontTx/>
              <a:buChar char="•"/>
              <a:tabLst>
                <a:tab pos="450850" algn="l"/>
              </a:tabLst>
              <a:defRPr/>
            </a:pPr>
            <a:r>
              <a:rPr lang="ru-RU" sz="16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pitchFamily="34" charset="0"/>
                <a:hlinkClick r:id="rId3"/>
              </a:rPr>
              <a:t>http://news2d.ru/author/weburg-%D0%B2%D1%81%D0%B5-%D0%BD%D0%BE%D0%B2%D0%BE/page/100/</a:t>
            </a:r>
            <a:endParaRPr lang="ru-RU" sz="1600" dirty="0">
              <a:solidFill>
                <a:srgbClr val="0070C0"/>
              </a:solidFill>
              <a:latin typeface="+mn-lt"/>
              <a:cs typeface="Arial" pitchFamily="34" charset="0"/>
            </a:endParaRPr>
          </a:p>
          <a:p>
            <a:pPr eaLnBrk="0" hangingPunct="0">
              <a:buFontTx/>
              <a:buChar char="•"/>
              <a:tabLst>
                <a:tab pos="450850" algn="l"/>
              </a:tabLst>
              <a:defRPr/>
            </a:pPr>
            <a:r>
              <a:rPr lang="ru-RU" sz="16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pitchFamily="34" charset="0"/>
                <a:hlinkClick r:id="rId4"/>
              </a:rPr>
              <a:t>http://www.yamisha.ru/razvitie/foto-novorozhdennich</a:t>
            </a:r>
            <a:endParaRPr lang="ru-RU" sz="1600" dirty="0">
              <a:solidFill>
                <a:srgbClr val="0070C0"/>
              </a:solidFill>
              <a:latin typeface="+mn-lt"/>
              <a:cs typeface="Arial" pitchFamily="34" charset="0"/>
            </a:endParaRPr>
          </a:p>
          <a:p>
            <a:pPr eaLnBrk="0" hangingPunct="0">
              <a:buFontTx/>
              <a:buChar char="•"/>
              <a:tabLst>
                <a:tab pos="450850" algn="l"/>
              </a:tabLst>
              <a:defRPr/>
            </a:pPr>
            <a:r>
              <a:rPr lang="ru-RU" sz="16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6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pitchFamily="34" charset="0"/>
                <a:hlinkClick r:id="rId5"/>
              </a:rPr>
              <a:t>http://dailynewslight.ru/?q0=%D0%A2%D0%B5%D0%BB%D0%B0_12102012</a:t>
            </a:r>
            <a:endParaRPr lang="ru-RU" sz="1600" dirty="0">
              <a:solidFill>
                <a:srgbClr val="0070C0"/>
              </a:solidFill>
              <a:latin typeface="+mn-lt"/>
              <a:cs typeface="Arial" pitchFamily="34" charset="0"/>
            </a:endParaRPr>
          </a:p>
          <a:p>
            <a:pPr eaLnBrk="0" hangingPunct="0">
              <a:buFontTx/>
              <a:buChar char="•"/>
              <a:tabLst>
                <a:tab pos="450850" algn="l"/>
              </a:tabLst>
              <a:defRPr/>
            </a:pPr>
            <a:r>
              <a:rPr lang="ru-RU" sz="16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pitchFamily="34" charset="0"/>
                <a:hlinkClick r:id="rId6"/>
              </a:rPr>
              <a:t>http://www.bhealth.ru/articles/389/poslerodovaja_depressija_povedenije_i_prioritety_odinokije_materi_nedonoshennyje_deti_pochemu_proiskhodat_prezhdevremennyje_rody_perspektivy_bliznecy.1544</a:t>
            </a:r>
            <a:endParaRPr lang="ru-RU" sz="1600" dirty="0">
              <a:solidFill>
                <a:srgbClr val="0070C0"/>
              </a:solidFill>
              <a:latin typeface="+mn-lt"/>
              <a:cs typeface="Arial" pitchFamily="34" charset="0"/>
            </a:endParaRPr>
          </a:p>
          <a:p>
            <a:pPr eaLnBrk="0" hangingPunct="0">
              <a:buFontTx/>
              <a:buChar char="•"/>
              <a:tabLst>
                <a:tab pos="450850" algn="l"/>
              </a:tabLst>
              <a:defRPr/>
            </a:pPr>
            <a:r>
              <a:rPr lang="ru-RU" sz="16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pitchFamily="34" charset="0"/>
                <a:hlinkClick r:id="rId7"/>
              </a:rPr>
              <a:t>http://megaobzor.com/devyat-mladencev-oslepli-po-vine-vrachey.htm</a:t>
            </a:r>
            <a:endParaRPr lang="ru-RU" sz="1600" dirty="0">
              <a:solidFill>
                <a:srgbClr val="0070C0"/>
              </a:solidFill>
              <a:latin typeface="+mn-lt"/>
              <a:cs typeface="Arial" pitchFamily="34" charset="0"/>
            </a:endParaRPr>
          </a:p>
          <a:p>
            <a:pPr eaLnBrk="0" hangingPunct="0">
              <a:buFontTx/>
              <a:buChar char="•"/>
              <a:tabLst>
                <a:tab pos="450850" algn="l"/>
              </a:tabLst>
              <a:defRPr/>
            </a:pPr>
            <a:r>
              <a:rPr lang="ru-RU" sz="16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pitchFamily="34" charset="0"/>
                <a:hlinkClick r:id="rId8"/>
              </a:rPr>
              <a:t>http://www.newspax.ru/3562-temperatura-u-detey.html</a:t>
            </a:r>
            <a:endParaRPr lang="ru-RU" sz="1600" dirty="0">
              <a:solidFill>
                <a:srgbClr val="0070C0"/>
              </a:solidFill>
              <a:latin typeface="+mn-lt"/>
              <a:cs typeface="Arial" pitchFamily="34" charset="0"/>
            </a:endParaRPr>
          </a:p>
          <a:p>
            <a:pPr eaLnBrk="0" hangingPunct="0">
              <a:buFontTx/>
              <a:buChar char="•"/>
              <a:tabLst>
                <a:tab pos="450850" algn="l"/>
              </a:tabLst>
              <a:defRPr/>
            </a:pPr>
            <a:r>
              <a:rPr lang="ru-RU" sz="16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pitchFamily="34" charset="0"/>
                <a:hlinkClick r:id="rId9"/>
              </a:rPr>
              <a:t>http://www.stepandstep.ru/catalog/your-tape/124028/odesskie-besprizorniki.html</a:t>
            </a:r>
            <a:endParaRPr lang="ru-RU" sz="1600" dirty="0">
              <a:solidFill>
                <a:srgbClr val="0070C0"/>
              </a:solidFill>
              <a:latin typeface="+mn-lt"/>
              <a:cs typeface="Arial" pitchFamily="34" charset="0"/>
            </a:endParaRPr>
          </a:p>
          <a:p>
            <a:pPr eaLnBrk="0" hangingPunct="0">
              <a:buFontTx/>
              <a:buChar char="•"/>
              <a:tabLst>
                <a:tab pos="450850" algn="l"/>
              </a:tabLst>
              <a:defRPr/>
            </a:pPr>
            <a:r>
              <a:rPr lang="ru-RU" sz="16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pitchFamily="34" charset="0"/>
                <a:hlinkClick r:id="rId10"/>
              </a:rPr>
              <a:t>http://eva.ru/eva-life/contest/contest-photo.xhtml?contestEntryId=90968</a:t>
            </a:r>
            <a:endParaRPr lang="ru-RU" sz="1600" dirty="0">
              <a:solidFill>
                <a:srgbClr val="0070C0"/>
              </a:solidFill>
              <a:latin typeface="+mn-lt"/>
              <a:cs typeface="Arial" pitchFamily="34" charset="0"/>
            </a:endParaRPr>
          </a:p>
          <a:p>
            <a:pPr eaLnBrk="0" hangingPunct="0">
              <a:buFontTx/>
              <a:buChar char="•"/>
              <a:tabLst>
                <a:tab pos="450850" algn="l"/>
              </a:tabLst>
              <a:defRPr/>
            </a:pPr>
            <a:r>
              <a:rPr lang="ru-RU" sz="16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pitchFamily="34" charset="0"/>
                <a:hlinkClick r:id="rId11"/>
              </a:rPr>
              <a:t>http://vladmama.ru/forum/viewtopic.php?f=587&amp;t=10643&amp;start=1300</a:t>
            </a:r>
            <a:endParaRPr lang="ru-RU" sz="1600" dirty="0">
              <a:solidFill>
                <a:srgbClr val="0070C0"/>
              </a:solidFill>
              <a:latin typeface="+mn-lt"/>
              <a:cs typeface="Arial" pitchFamily="34" charset="0"/>
            </a:endParaRPr>
          </a:p>
          <a:p>
            <a:pPr eaLnBrk="0" hangingPunct="0">
              <a:buFontTx/>
              <a:buChar char="•"/>
              <a:tabLst>
                <a:tab pos="450850" algn="l"/>
              </a:tabLst>
              <a:defRPr/>
            </a:pPr>
            <a:r>
              <a:rPr lang="ru-RU" sz="16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pitchFamily="34" charset="0"/>
                <a:hlinkClick r:id="rId12"/>
              </a:rPr>
              <a:t>http://www.liveinternet.ru/community/811999/tags/%F0%EE%E4%E8%F2%E5%EB%E8+%E8+%E4%E5%F2%E8/</a:t>
            </a:r>
            <a:endParaRPr lang="ru-RU" sz="1600" dirty="0">
              <a:solidFill>
                <a:srgbClr val="0070C0"/>
              </a:solidFill>
              <a:latin typeface="+mn-lt"/>
              <a:cs typeface="Arial" pitchFamily="34" charset="0"/>
            </a:endParaRPr>
          </a:p>
          <a:p>
            <a:pPr eaLnBrk="0" hangingPunct="0">
              <a:buFontTx/>
              <a:buChar char="•"/>
              <a:tabLst>
                <a:tab pos="450850" algn="l"/>
              </a:tabLst>
              <a:defRPr/>
            </a:pPr>
            <a:r>
              <a:rPr lang="ru-RU" sz="16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pitchFamily="34" charset="0"/>
                <a:hlinkClick r:id="rId13"/>
              </a:rPr>
              <a:t>http://ossbe.com/community/1696/posts/28341/</a:t>
            </a:r>
            <a:endParaRPr lang="ru-RU" sz="1600" dirty="0">
              <a:solidFill>
                <a:srgbClr val="0070C0"/>
              </a:solidFill>
              <a:latin typeface="+mn-lt"/>
              <a:cs typeface="Arial" pitchFamily="34" charset="0"/>
            </a:endParaRPr>
          </a:p>
          <a:p>
            <a:pPr eaLnBrk="0" hangingPunct="0">
              <a:buFontTx/>
              <a:buChar char="•"/>
              <a:tabLst>
                <a:tab pos="450850" algn="l"/>
              </a:tabLst>
              <a:defRPr/>
            </a:pPr>
            <a:r>
              <a:rPr lang="ru-RU" sz="16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pitchFamily="34" charset="0"/>
                <a:hlinkClick r:id="rId14"/>
              </a:rPr>
              <a:t>http://www.liveinternet.ru/users/3951920/post187166636/</a:t>
            </a:r>
            <a:endParaRPr lang="ru-RU" sz="1600" dirty="0">
              <a:solidFill>
                <a:srgbClr val="0070C0"/>
              </a:solidFill>
              <a:latin typeface="+mn-lt"/>
              <a:cs typeface="Arial" pitchFamily="34" charset="0"/>
            </a:endParaRPr>
          </a:p>
          <a:p>
            <a:pPr eaLnBrk="0" hangingPunct="0">
              <a:buFontTx/>
              <a:buChar char="•"/>
              <a:tabLst>
                <a:tab pos="450850" algn="l"/>
              </a:tabLst>
              <a:defRPr/>
            </a:pPr>
            <a:r>
              <a:rPr lang="ru-RU" sz="16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pitchFamily="34" charset="0"/>
                <a:hlinkClick r:id="rId15"/>
              </a:rPr>
              <a:t>http://bravedefender.ru/post98104199</a:t>
            </a:r>
            <a:endParaRPr lang="ru-RU" sz="1600" dirty="0">
              <a:solidFill>
                <a:srgbClr val="0070C0"/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71546"/>
            <a:ext cx="3714744" cy="408305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>Дневник ещё не родившегося ребёнка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5" name="Рисунок 3" descr="Красивые фото новорожденны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13" y="357188"/>
            <a:ext cx="5500687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57375" y="0"/>
            <a:ext cx="575786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546100" algn="l"/>
              </a:tabLst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медицинской карте запись: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714375"/>
            <a:ext cx="9144000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tabLst>
                <a:tab pos="546100" algn="l"/>
              </a:tabLst>
              <a:defRPr/>
            </a:pPr>
            <a:r>
              <a:rPr lang="ru-RU" sz="2000" b="1" dirty="0">
                <a:solidFill>
                  <a:srgbClr val="08542C"/>
                </a:solidFill>
                <a:latin typeface="+mn-lt"/>
                <a:cs typeface="Times New Roman" pitchFamily="18" charset="0"/>
              </a:rPr>
              <a:t>«Мальчик, вес при рождении 2300 г, рост при рождении - 45 см.</a:t>
            </a:r>
          </a:p>
          <a:p>
            <a:pPr algn="just" eaLnBrk="0" hangingPunct="0">
              <a:tabLst>
                <a:tab pos="546100" algn="l"/>
              </a:tabLst>
              <a:defRPr/>
            </a:pPr>
            <a:r>
              <a:rPr lang="ru-RU" sz="2000" b="1" dirty="0">
                <a:solidFill>
                  <a:srgbClr val="08542C"/>
                </a:solidFill>
                <a:latin typeface="+mn-lt"/>
                <a:cs typeface="Times New Roman" pitchFamily="18" charset="0"/>
              </a:rPr>
              <a:t>Роды преждевременные. Имеются признаки незрелости, ребёнок неактивен,</a:t>
            </a:r>
          </a:p>
          <a:p>
            <a:pPr algn="just" eaLnBrk="0" hangingPunct="0">
              <a:tabLst>
                <a:tab pos="546100" algn="l"/>
              </a:tabLst>
              <a:defRPr/>
            </a:pPr>
            <a:r>
              <a:rPr lang="ru-RU" sz="2000" b="1" i="1" dirty="0">
                <a:solidFill>
                  <a:srgbClr val="08542C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8542C"/>
                </a:solidFill>
                <a:latin typeface="+mn-lt"/>
                <a:cs typeface="Times New Roman" pitchFamily="18" charset="0"/>
              </a:rPr>
              <a:t>крик слабый, грудь берет плохо.	</a:t>
            </a:r>
          </a:p>
          <a:p>
            <a:pPr algn="just" eaLnBrk="0" hangingPunct="0">
              <a:tabLst>
                <a:tab pos="546100" algn="l"/>
              </a:tabLst>
              <a:defRPr/>
            </a:pPr>
            <a:r>
              <a:rPr lang="ru-RU" sz="2000" b="1" u="sng" dirty="0">
                <a:solidFill>
                  <a:srgbClr val="08542C"/>
                </a:solidFill>
                <a:latin typeface="+mn-lt"/>
                <a:cs typeface="Times New Roman" pitchFamily="18" charset="0"/>
              </a:rPr>
              <a:t>Диагноз:</a:t>
            </a:r>
            <a:r>
              <a:rPr lang="ru-RU" sz="2000" b="1" dirty="0">
                <a:solidFill>
                  <a:srgbClr val="08542C"/>
                </a:solidFill>
                <a:latin typeface="+mn-lt"/>
                <a:cs typeface="Times New Roman" pitchFamily="18" charset="0"/>
              </a:rPr>
              <a:t> недоношенность 1-й степени, врожденный порок сердца</a:t>
            </a:r>
          </a:p>
          <a:p>
            <a:pPr algn="just" eaLnBrk="0" hangingPunct="0">
              <a:tabLst>
                <a:tab pos="546100" algn="l"/>
              </a:tabLst>
              <a:defRPr/>
            </a:pPr>
            <a:r>
              <a:rPr lang="ru-RU" sz="2000" b="1" u="sng" dirty="0">
                <a:solidFill>
                  <a:srgbClr val="08542C"/>
                </a:solidFill>
                <a:latin typeface="+mn-lt"/>
                <a:cs typeface="Times New Roman" pitchFamily="18" charset="0"/>
              </a:rPr>
              <a:t>Отягчающий   анамнез:</a:t>
            </a:r>
            <a:r>
              <a:rPr lang="ru-RU" sz="2000" b="1" dirty="0">
                <a:solidFill>
                  <a:srgbClr val="08542C"/>
                </a:solidFill>
                <a:latin typeface="+mn-lt"/>
                <a:cs typeface="Times New Roman" pitchFamily="18" charset="0"/>
              </a:rPr>
              <a:t>   мать   на   протяжении   всей   беременности   курила,</a:t>
            </a:r>
            <a:r>
              <a:rPr lang="ru-RU" sz="2000" b="1" i="1" dirty="0">
                <a:solidFill>
                  <a:srgbClr val="08542C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8542C"/>
                </a:solidFill>
                <a:latin typeface="+mn-lt"/>
                <a:cs typeface="Times New Roman" pitchFamily="18" charset="0"/>
              </a:rPr>
              <a:t>употребляла алкоголь»	</a:t>
            </a:r>
          </a:p>
        </p:txBody>
      </p:sp>
      <p:pic>
        <p:nvPicPr>
          <p:cNvPr id="6" name="Рисунок 5" descr="http://www.dagpravda.ru/images/materials/full_Ban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2643188"/>
            <a:ext cx="5715000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tabLst>
                <a:tab pos="546100" algn="l"/>
              </a:tabLs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haroni" pitchFamily="2" charset="-79"/>
              </a:rPr>
              <a:t>«Мальчик, вес при рождении - 3500 г, рост при рождении 50 см.</a:t>
            </a:r>
            <a:b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haroni" pitchFamily="2" charset="-79"/>
              </a:rPr>
            </a:b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haroni" pitchFamily="2" charset="-79"/>
              </a:rPr>
              <a:t>Ребенок активен, крик громкий, сосет хорошо.</a:t>
            </a:r>
            <a:endParaRPr lang="ru-RU" sz="2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Aharoni" pitchFamily="2" charset="-79"/>
            </a:endParaRPr>
          </a:p>
          <a:p>
            <a:pPr algn="ctr" eaLnBrk="0" hangingPunct="0">
              <a:tabLst>
                <a:tab pos="546100" algn="l"/>
              </a:tabLst>
              <a:defRPr/>
            </a:pPr>
            <a:r>
              <a:rPr lang="ru-RU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haroni" pitchFamily="2" charset="-79"/>
              </a:rPr>
              <a:t>Диагноз: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haroni" pitchFamily="2" charset="-79"/>
              </a:rPr>
              <a:t> здоровый новорожденный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haroni" pitchFamily="2" charset="-79"/>
              </a:rPr>
              <a:t>»</a:t>
            </a:r>
            <a:r>
              <a:rPr lang="ru-RU" sz="1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haroni" pitchFamily="2" charset="-79"/>
              </a:rPr>
              <a:t>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Aharoni" pitchFamily="2" charset="-79"/>
            </a:endParaRPr>
          </a:p>
        </p:txBody>
      </p:sp>
      <p:pic>
        <p:nvPicPr>
          <p:cNvPr id="5" name="Рисунок 4" descr="http://akcusherstvo.narod.ru/004.jpg?rand=467282569399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857375"/>
            <a:ext cx="7358063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Дуга 6"/>
          <p:cNvSpPr/>
          <p:nvPr/>
        </p:nvSpPr>
        <p:spPr>
          <a:xfrm rot="5552287">
            <a:off x="1443832" y="1470818"/>
            <a:ext cx="1549400" cy="1084263"/>
          </a:xfrm>
          <a:prstGeom prst="arc">
            <a:avLst>
              <a:gd name="adj1" fmla="val 17468936"/>
              <a:gd name="adj2" fmla="val 394595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500188" y="1428750"/>
            <a:ext cx="285750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714625" y="1428750"/>
            <a:ext cx="285750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071563" y="857250"/>
            <a:ext cx="2286000" cy="22145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357313" y="3071813"/>
            <a:ext cx="1571625" cy="2500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3" name="Прямая соединительная линия 12"/>
          <p:cNvCxnSpPr>
            <a:stCxn id="11" idx="1"/>
          </p:cNvCxnSpPr>
          <p:nvPr/>
        </p:nvCxnSpPr>
        <p:spPr>
          <a:xfrm rot="16200000" flipH="1" flipV="1">
            <a:off x="977106" y="3318669"/>
            <a:ext cx="490538" cy="730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11" idx="7"/>
          </p:cNvCxnSpPr>
          <p:nvPr/>
        </p:nvCxnSpPr>
        <p:spPr>
          <a:xfrm rot="16200000" flipH="1">
            <a:off x="2854325" y="3282950"/>
            <a:ext cx="561975" cy="8731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11" idx="3"/>
          </p:cNvCxnSpPr>
          <p:nvPr/>
        </p:nvCxnSpPr>
        <p:spPr>
          <a:xfrm rot="5400000">
            <a:off x="931863" y="5630863"/>
            <a:ext cx="1081087" cy="2301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11" idx="5"/>
          </p:cNvCxnSpPr>
          <p:nvPr/>
        </p:nvCxnSpPr>
        <p:spPr>
          <a:xfrm rot="16200000" flipH="1">
            <a:off x="2237581" y="5666582"/>
            <a:ext cx="1081087" cy="158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214813" y="357188"/>
            <a:ext cx="3643312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Точка, точка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29250" y="1214438"/>
            <a:ext cx="321468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Запятая -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00438" y="2357438"/>
            <a:ext cx="564356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Вышла рожица смешная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86188" y="3786188"/>
            <a:ext cx="535781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Ручки, ножки, </a:t>
            </a:r>
            <a:r>
              <a:rPr lang="ru-RU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огуречик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43438" y="4786313"/>
            <a:ext cx="3929062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Получился человечек….</a:t>
            </a:r>
          </a:p>
        </p:txBody>
      </p:sp>
      <p:sp>
        <p:nvSpPr>
          <p:cNvPr id="28" name="Полилиния 27"/>
          <p:cNvSpPr/>
          <p:nvPr/>
        </p:nvSpPr>
        <p:spPr>
          <a:xfrm>
            <a:off x="1433513" y="560388"/>
            <a:ext cx="1609725" cy="650875"/>
          </a:xfrm>
          <a:custGeom>
            <a:avLst/>
            <a:gdLst>
              <a:gd name="connsiteX0" fmla="*/ 0 w 1610497"/>
              <a:gd name="connsiteY0" fmla="*/ 650789 h 650789"/>
              <a:gd name="connsiteX1" fmla="*/ 49427 w 1610497"/>
              <a:gd name="connsiteY1" fmla="*/ 255373 h 650789"/>
              <a:gd name="connsiteX2" fmla="*/ 197708 w 1610497"/>
              <a:gd name="connsiteY2" fmla="*/ 453081 h 650789"/>
              <a:gd name="connsiteX3" fmla="*/ 321275 w 1610497"/>
              <a:gd name="connsiteY3" fmla="*/ 82378 h 650789"/>
              <a:gd name="connsiteX4" fmla="*/ 444843 w 1610497"/>
              <a:gd name="connsiteY4" fmla="*/ 378941 h 650789"/>
              <a:gd name="connsiteX5" fmla="*/ 593124 w 1610497"/>
              <a:gd name="connsiteY5" fmla="*/ 8238 h 650789"/>
              <a:gd name="connsiteX6" fmla="*/ 716692 w 1610497"/>
              <a:gd name="connsiteY6" fmla="*/ 329513 h 650789"/>
              <a:gd name="connsiteX7" fmla="*/ 864973 w 1610497"/>
              <a:gd name="connsiteY7" fmla="*/ 8238 h 650789"/>
              <a:gd name="connsiteX8" fmla="*/ 939113 w 1610497"/>
              <a:gd name="connsiteY8" fmla="*/ 329513 h 650789"/>
              <a:gd name="connsiteX9" fmla="*/ 1112108 w 1610497"/>
              <a:gd name="connsiteY9" fmla="*/ 57665 h 650789"/>
              <a:gd name="connsiteX10" fmla="*/ 1136821 w 1610497"/>
              <a:gd name="connsiteY10" fmla="*/ 378941 h 650789"/>
              <a:gd name="connsiteX11" fmla="*/ 1334530 w 1610497"/>
              <a:gd name="connsiteY11" fmla="*/ 107092 h 650789"/>
              <a:gd name="connsiteX12" fmla="*/ 1334530 w 1610497"/>
              <a:gd name="connsiteY12" fmla="*/ 428368 h 650789"/>
              <a:gd name="connsiteX13" fmla="*/ 1581665 w 1610497"/>
              <a:gd name="connsiteY13" fmla="*/ 230659 h 650789"/>
              <a:gd name="connsiteX14" fmla="*/ 1507524 w 1610497"/>
              <a:gd name="connsiteY14" fmla="*/ 576649 h 65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10497" h="650789">
                <a:moveTo>
                  <a:pt x="0" y="650789"/>
                </a:moveTo>
                <a:cubicBezTo>
                  <a:pt x="8238" y="469556"/>
                  <a:pt x="16476" y="288324"/>
                  <a:pt x="49427" y="255373"/>
                </a:cubicBezTo>
                <a:cubicBezTo>
                  <a:pt x="82378" y="222422"/>
                  <a:pt x="152400" y="481913"/>
                  <a:pt x="197708" y="453081"/>
                </a:cubicBezTo>
                <a:cubicBezTo>
                  <a:pt x="243016" y="424249"/>
                  <a:pt x="280086" y="94735"/>
                  <a:pt x="321275" y="82378"/>
                </a:cubicBezTo>
                <a:cubicBezTo>
                  <a:pt x="362464" y="70021"/>
                  <a:pt x="399535" y="391298"/>
                  <a:pt x="444843" y="378941"/>
                </a:cubicBezTo>
                <a:cubicBezTo>
                  <a:pt x="490151" y="366584"/>
                  <a:pt x="547816" y="16476"/>
                  <a:pt x="593124" y="8238"/>
                </a:cubicBezTo>
                <a:cubicBezTo>
                  <a:pt x="638432" y="0"/>
                  <a:pt x="671384" y="329513"/>
                  <a:pt x="716692" y="329513"/>
                </a:cubicBezTo>
                <a:cubicBezTo>
                  <a:pt x="762000" y="329513"/>
                  <a:pt x="827903" y="8238"/>
                  <a:pt x="864973" y="8238"/>
                </a:cubicBezTo>
                <a:cubicBezTo>
                  <a:pt x="902043" y="8238"/>
                  <a:pt x="897924" y="321275"/>
                  <a:pt x="939113" y="329513"/>
                </a:cubicBezTo>
                <a:cubicBezTo>
                  <a:pt x="980302" y="337751"/>
                  <a:pt x="1079157" y="49427"/>
                  <a:pt x="1112108" y="57665"/>
                </a:cubicBezTo>
                <a:cubicBezTo>
                  <a:pt x="1145059" y="65903"/>
                  <a:pt x="1099751" y="370703"/>
                  <a:pt x="1136821" y="378941"/>
                </a:cubicBezTo>
                <a:cubicBezTo>
                  <a:pt x="1173891" y="387179"/>
                  <a:pt x="1301579" y="98854"/>
                  <a:pt x="1334530" y="107092"/>
                </a:cubicBezTo>
                <a:cubicBezTo>
                  <a:pt x="1367481" y="115330"/>
                  <a:pt x="1293341" y="407774"/>
                  <a:pt x="1334530" y="428368"/>
                </a:cubicBezTo>
                <a:cubicBezTo>
                  <a:pt x="1375719" y="448962"/>
                  <a:pt x="1552833" y="205946"/>
                  <a:pt x="1581665" y="230659"/>
                </a:cubicBezTo>
                <a:cubicBezTo>
                  <a:pt x="1610497" y="255372"/>
                  <a:pt x="1507524" y="576649"/>
                  <a:pt x="1507524" y="576649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155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155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115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115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155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155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1155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1155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9000"/>
                            </p:stCondLst>
                            <p:childTnLst>
                              <p:par>
                                <p:cTn id="68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1000"/>
                            </p:stCondLst>
                            <p:childTnLst>
                              <p:par>
                                <p:cTn id="78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0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1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20" grpId="0"/>
      <p:bldP spid="21" grpId="0"/>
      <p:bldP spid="22" grpId="0"/>
      <p:bldP spid="23" grpId="0"/>
      <p:bldP spid="24" grpId="0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488E">
            <a:alpha val="5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8575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Кто хочет исполнить свой долг относительно детей, тот должен начать воспитание с самого себя.</a:t>
            </a:r>
          </a:p>
          <a:p>
            <a:pPr algn="r" eaLnBrk="0" hangingPunct="0">
              <a:defRPr/>
            </a:pPr>
            <a:r>
              <a:rPr lang="ru-RU" sz="2400" b="1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Алексей Николаевич Острогорский русский писатель, педагог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714750"/>
            <a:ext cx="8715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549275" algn="l"/>
                <a:tab pos="6702425" algn="l"/>
              </a:tabLst>
              <a:defRPr/>
            </a:pPr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Без детей нельзя было бы так любить человечество.</a:t>
            </a:r>
          </a:p>
          <a:p>
            <a:pPr algn="r" eaLnBrk="0" hangingPunct="0">
              <a:tabLst>
                <a:tab pos="549275" algn="l"/>
                <a:tab pos="6702425" algn="l"/>
              </a:tabLst>
              <a:defRPr/>
            </a:pPr>
            <a:r>
              <a:rPr lang="ru-RU" sz="24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Ф.М. Достоевский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750" y="1928813"/>
            <a:ext cx="85010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6678613" algn="l"/>
              </a:tabLst>
              <a:defRPr/>
            </a:pPr>
            <a:r>
              <a:rPr lang="ru-RU" sz="2400" b="1">
                <a:solidFill>
                  <a:srgbClr val="632523"/>
                </a:solidFill>
                <a:latin typeface="Times New Roman" pitchFamily="18" charset="0"/>
                <a:cs typeface="Times New Roman" pitchFamily="18" charset="0"/>
              </a:rPr>
              <a:t>Что посеешь в юности, то пожнёшь в зрелости.	</a:t>
            </a:r>
          </a:p>
          <a:p>
            <a:pPr algn="r" eaLnBrk="0" hangingPunct="0">
              <a:tabLst>
                <a:tab pos="6678613" algn="l"/>
              </a:tabLst>
              <a:defRPr/>
            </a:pPr>
            <a:r>
              <a:rPr lang="ru-RU" sz="2400" b="1">
                <a:solidFill>
                  <a:srgbClr val="63252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Норвежский  драматург Генрик Ибсен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5214938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Раньше, чем вы начнете воспитывать своих детей, проверьте ваше собственное  </a:t>
            </a:r>
            <a:r>
              <a:rPr lang="ru-RU" sz="24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поведение.</a:t>
            </a:r>
          </a:p>
          <a:p>
            <a:pPr algn="r" eaLnBrk="0" hangingPunct="0"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Антон Семенович Макаренко. Педагог и писатель 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1026" grpId="0"/>
      <p:bldP spid="1027" grpId="0"/>
      <p:bldP spid="10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857232"/>
            <a:ext cx="3757610" cy="458312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Кому родить, тому и кормить</a:t>
            </a:r>
            <a:endParaRPr lang="ru-RU" dirty="0"/>
          </a:p>
        </p:txBody>
      </p:sp>
      <p:pic>
        <p:nvPicPr>
          <p:cNvPr id="8195" name="Рисунок 2" descr="http://www.newspax.ru/uploads/posts/2012-05/1337324306_index-grand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>Кто без призора в колыбели, тот весь век не при деле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219" name="Рисунок 2" descr="http://storage1.censor.net.ua/images/6/9/3/0/6930557b3d3e509031a99383f4a94bf8/640x4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714500"/>
            <a:ext cx="835818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9900"/>
                </a:solidFill>
              </a:rPr>
              <a:t>Мед сладок, а ребенок еще слаще</a:t>
            </a:r>
            <a:endParaRPr lang="ru-RU" dirty="0">
              <a:solidFill>
                <a:srgbClr val="FF9900"/>
              </a:solidFill>
            </a:endParaRPr>
          </a:p>
        </p:txBody>
      </p:sp>
      <p:pic>
        <p:nvPicPr>
          <p:cNvPr id="10243" name="Рисунок 2" descr="http://static.eva.ru/eva/0-10000/8273/contest/909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143000"/>
            <a:ext cx="735806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201</TotalTime>
  <Words>294</Words>
  <Application>Microsoft Office PowerPoint</Application>
  <PresentationFormat>Экран (4:3)</PresentationFormat>
  <Paragraphs>50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Times New Roman</vt:lpstr>
      <vt:lpstr>Wingdings 2</vt:lpstr>
      <vt:lpstr>Wingdings</vt:lpstr>
      <vt:lpstr>Wingdings 3</vt:lpstr>
      <vt:lpstr>Calibri</vt:lpstr>
      <vt:lpstr>Arial Black</vt:lpstr>
      <vt:lpstr>Aharoni</vt:lpstr>
      <vt:lpstr>Апекс</vt:lpstr>
      <vt:lpstr>Слайд 1</vt:lpstr>
      <vt:lpstr>Дневник ещё не родившегося ребёнка</vt:lpstr>
      <vt:lpstr>Слайд 3</vt:lpstr>
      <vt:lpstr>Слайд 4</vt:lpstr>
      <vt:lpstr>Слайд 5</vt:lpstr>
      <vt:lpstr>Слайд 6</vt:lpstr>
      <vt:lpstr>Кому родить, тому и кормить</vt:lpstr>
      <vt:lpstr>Кто без призора в колыбели, тот весь век не при деле</vt:lpstr>
      <vt:lpstr>Мед сладок, а ребенок еще слаще</vt:lpstr>
      <vt:lpstr>У кого детки, у того и ягодки</vt:lpstr>
      <vt:lpstr>У кого детей много, тот не забыт от бога</vt:lpstr>
      <vt:lpstr>Умел дитя родить, умей и научить</vt:lpstr>
      <vt:lpstr>Тот не умирает, кто детей не покидает</vt:lpstr>
      <vt:lpstr>Ребёнок - что воск, что хочешь то и сольёшь</vt:lpstr>
      <vt:lpstr>Из малого выходит великое</vt:lpstr>
      <vt:lpstr>Слайд 16</vt:lpstr>
      <vt:lpstr>Интернет ресурсы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Oem</dc:creator>
  <cp:lastModifiedBy>Oem</cp:lastModifiedBy>
  <cp:revision>6</cp:revision>
  <dcterms:created xsi:type="dcterms:W3CDTF">2013-03-09T19:24:34Z</dcterms:created>
  <dcterms:modified xsi:type="dcterms:W3CDTF">2013-04-26T19:21:10Z</dcterms:modified>
</cp:coreProperties>
</file>