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4" r:id="rId2"/>
    <p:sldId id="256" r:id="rId3"/>
    <p:sldId id="257" r:id="rId4"/>
    <p:sldId id="284" r:id="rId5"/>
    <p:sldId id="258" r:id="rId6"/>
    <p:sldId id="275" r:id="rId7"/>
    <p:sldId id="259" r:id="rId8"/>
    <p:sldId id="276" r:id="rId9"/>
    <p:sldId id="260" r:id="rId10"/>
    <p:sldId id="278" r:id="rId11"/>
    <p:sldId id="262" r:id="rId12"/>
    <p:sldId id="279" r:id="rId13"/>
    <p:sldId id="263" r:id="rId14"/>
    <p:sldId id="280" r:id="rId15"/>
    <p:sldId id="265" r:id="rId16"/>
    <p:sldId id="277" r:id="rId17"/>
    <p:sldId id="267" r:id="rId18"/>
    <p:sldId id="269" r:id="rId19"/>
    <p:sldId id="272" r:id="rId20"/>
    <p:sldId id="283" r:id="rId21"/>
    <p:sldId id="270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9D35B-2B19-4D18-A9B1-698C28B7C47A}" type="datetimeFigureOut">
              <a:rPr lang="ru-RU" smtClean="0"/>
              <a:pPr/>
              <a:t>04.11.2012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BFC75-8CD7-431E-8EB4-F06E11AAC5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0D6849-649D-48B1-9242-D5B0227F9D2C}" type="datetime1">
              <a:rPr lang="ru-RU" smtClean="0"/>
              <a:pPr/>
              <a:t>04.11.2012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3985F9-E893-4C6A-A89F-0AC8A99EC486}" type="datetime1">
              <a:rPr lang="ru-RU" smtClean="0"/>
              <a:pPr/>
              <a:t>04.11.2012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F06C95-641E-4647-91C6-17E034FB5AB0}" type="datetime1">
              <a:rPr lang="ru-RU" smtClean="0"/>
              <a:pPr/>
              <a:t>04.11.2012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6B4C1-1399-40EF-B746-EAB4E0FAF92E}" type="datetime1">
              <a:rPr lang="ru-RU" smtClean="0"/>
              <a:pPr/>
              <a:t>04.11.2012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AE3C39-DFD3-46B4-9579-788D2AFC8F61}" type="datetime1">
              <a:rPr lang="ru-RU" smtClean="0"/>
              <a:pPr/>
              <a:t>04.11.2012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8F110-B4D3-4D03-8A12-9C1A775AB63E}" type="datetime1">
              <a:rPr lang="ru-RU" smtClean="0"/>
              <a:pPr/>
              <a:t>04.11.2012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AF6E2-4FC0-4BFC-BB3E-81023BB0AEDF}" type="datetime1">
              <a:rPr lang="ru-RU" smtClean="0"/>
              <a:pPr/>
              <a:t>04.11.2012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FA239-736D-47F9-9E8C-5803D30A69CF}" type="datetime1">
              <a:rPr lang="ru-RU" smtClean="0"/>
              <a:pPr/>
              <a:t>04.11.2012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993F6-4BBE-4D2F-8022-63B97969D24A}" type="datetime1">
              <a:rPr lang="ru-RU" smtClean="0"/>
              <a:pPr/>
              <a:t>04.11.2012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213DD-33CB-403E-9289-E4E9E55CF3BA}" type="datetime1">
              <a:rPr lang="ru-RU" smtClean="0"/>
              <a:pPr/>
              <a:t>04.11.2012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E6183-E942-4ED8-93E7-8BF34F921515}" type="datetime1">
              <a:rPr lang="ru-RU" smtClean="0"/>
              <a:pPr/>
              <a:t>04.11.2012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389DFC-3AD6-4F46-9691-52D0A8802419}" type="datetime1">
              <a:rPr lang="ru-RU" smtClean="0"/>
              <a:pPr/>
              <a:t>04.11.2012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000" y="188640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		  	   	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844824"/>
            <a:ext cx="58326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Мастер 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дивного света</a:t>
            </a:r>
            <a:endParaRPr lang="ru-RU" sz="6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4005064"/>
            <a:ext cx="2983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А.И. Куинджи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26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51BAE"/>
                </a:solidFill>
                <a:latin typeface="Times New Roman" pitchFamily="18" charset="0"/>
              </a:rPr>
              <a:t>МОУ «Основная </a:t>
            </a:r>
          </a:p>
          <a:p>
            <a:pPr algn="ctr"/>
            <a:r>
              <a:rPr lang="ru-RU" sz="2400" b="1" dirty="0" smtClean="0">
                <a:solidFill>
                  <a:srgbClr val="B51BAE"/>
                </a:solidFill>
                <a:latin typeface="Times New Roman" pitchFamily="18" charset="0"/>
              </a:rPr>
              <a:t>общеобразовательная школа»</a:t>
            </a:r>
          </a:p>
          <a:p>
            <a:pPr algn="ctr"/>
            <a:r>
              <a:rPr lang="ru-RU" sz="2400" b="1" dirty="0" smtClean="0">
                <a:solidFill>
                  <a:srgbClr val="B51BAE"/>
                </a:solidFill>
                <a:latin typeface="Times New Roman" pitchFamily="18" charset="0"/>
              </a:rPr>
              <a:t>с.Высокиничи Жуковского района</a:t>
            </a:r>
            <a:endParaRPr lang="ru-RU" sz="2400" b="1" dirty="0">
              <a:solidFill>
                <a:srgbClr val="B51BAE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B51BAE"/>
                </a:solidFill>
                <a:latin typeface="Calibri" pitchFamily="34" charset="0"/>
              </a:rPr>
              <a:t>ТОМАШ ОКСАНА ВАСИЛЬЕВНА</a:t>
            </a:r>
          </a:p>
          <a:p>
            <a:r>
              <a:rPr lang="ru-RU" b="1" dirty="0" smtClean="0">
                <a:solidFill>
                  <a:srgbClr val="B51BAE"/>
                </a:solidFill>
                <a:latin typeface="Calibri" pitchFamily="34" charset="0"/>
              </a:rPr>
              <a:t>учитель изобразительного искусства,</a:t>
            </a:r>
          </a:p>
          <a:p>
            <a:r>
              <a:rPr lang="en-US" b="1" dirty="0" smtClean="0">
                <a:solidFill>
                  <a:srgbClr val="B51BAE"/>
                </a:solidFill>
                <a:latin typeface="Calibri" pitchFamily="34" charset="0"/>
              </a:rPr>
              <a:t>I</a:t>
            </a:r>
            <a:r>
              <a:rPr lang="ru-RU" b="1" dirty="0" smtClean="0">
                <a:solidFill>
                  <a:srgbClr val="B51BAE"/>
                </a:solidFill>
                <a:latin typeface="Calibri" pitchFamily="34" charset="0"/>
              </a:rPr>
              <a:t> категория</a:t>
            </a:r>
          </a:p>
          <a:p>
            <a:r>
              <a:rPr lang="ru-RU" b="1" dirty="0" smtClean="0">
                <a:solidFill>
                  <a:srgbClr val="5744E6"/>
                </a:solidFill>
                <a:latin typeface="Calibri" pitchFamily="34" charset="0"/>
              </a:rPr>
              <a:t> </a:t>
            </a:r>
            <a:endParaRPr lang="ru-RU" b="1" dirty="0">
              <a:solidFill>
                <a:srgbClr val="5744E6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568952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Одна из самых известных работ мастера, «Березовая роща» варьирует мотив среднерусской природы: по зеленой опушке, расположенной посерели леса, бежит, извиваясь, тоненький ручей. Необычные художественные решения, использованные Куинджи, создают впечатление не будничности. Отсутствие панорамной композиции, высокою неба, световоздушной среды, смягчающей яркие цветовые контрасты, и наоборот, обобщенность форм, четкая симметрия, ритмическое чередование светлых и темных зон усиливают декоративное начало в картине, придавая ей ощущение летнего праздника. 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589240"/>
            <a:ext cx="3857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Вечер на Украине, 1878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042192" cy="4081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28092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Едва ли не каждая картина Куинджи разжигала страсти: его обвиняли в стремлении к дешевым эффектам, использовании тайных приемов, вроде скрытой подсветки полотен.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64904"/>
            <a:ext cx="8352928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 расцвете творческих лет художник внезапно отказался от выставочной деятельности, «замолчав» почти на 30 лет. Но продолжал писать, изредка показывая свои картины ученикам, и преподавать в Академии художеств, в пейзажном классе, из стен которого вышли выдающиеся мастера такие, как  К. Богаевский, Н.Рерих и А.Рылов. 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797152"/>
            <a:ext cx="3765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Украинская ночь, 1876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110565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373216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 1878 г. это полотно экспонировалось на Всемирной выставке в Париже.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8136904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Он понимал, что для новых художественных открытий необходимо углубленное творческое экспериментирование в мастерской. И окунулся в работу: писал этюды на натуре и в закрытом помещении, делал опыты всевозможных сочетаний красок, разрабатывал решения разных мотивов, искал новые сюжеты для больших полотен...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365104"/>
            <a:ext cx="8136904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новую прижизненную выставку своих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произведений Куинджи так и не решился.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Его последним произведением стала картина «Ночное»…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15719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5733256"/>
            <a:ext cx="3046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Ночное, 1905-1908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40608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В 1909 году Куинджи организовал Общество Художников. Интересной и важной страницей биографии художника была и преподавательская деятельность в Академии  художеств, куда А.И.Куинджи, теперь уже профессор, был принят в 1894 г. в качестве руководителя пейзажной мастерской.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К сожалению, существование мастерской Куинджи было непродолжительным.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725144"/>
            <a:ext cx="820891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Куинджи   занимался со своими учениками (частным образом) и даже устраивал им за свой счет стажировку за границей. 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877272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Дарьяльское ущелье. Лунная ночь, 1890-1895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72458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6273225"/>
            <a:ext cx="1914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Север, 1879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4664"/>
            <a:ext cx="4342898" cy="5739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3137"/>
            <a:ext cx="403244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Немного истории. 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Вместе с женой художник отправился в  путешествие на остров Валаам. Стояла осень. Когда они плыли по Ладожскому озеру, поднялась буря, пароход напоролся на камень, и  они еле успели спастись на лодке. Краски, кисточки и все принадлежности утонули, зато пережитые впечатления послужили позже прекрасным вспомогательным материалом при создании картины «Север». Вместе с двумя другими («После грозы», «Березовая роща») она составила трилогию - итог размышлений, раздумий автора о величественной красоте суровой природы.</a:t>
            </a:r>
            <a:endParaRPr lang="ru-RU" sz="2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949280"/>
            <a:ext cx="3475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Березовая роща, 1901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248472" cy="6052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3528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Наибольший успех пришелся на долю «Березовой рощи». Толпы людей простаивали у картины, любуясь ее выразительностью, композицией, насыщенностью солнцем, ослепительной яркостью зеленой поляны. Поэзия и красота природы южной и средней полосы России были милее всего сердцу художника.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221088"/>
            <a:ext cx="7848872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"Ученики из мастерской Куинджи знали, что ради искусства он отстоит их на всех путях, знали, что учитель - их ближайший друг, и сами хотели быть его друзьями." (Рерих Н.К.)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196752"/>
            <a:ext cx="45720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Архип Иванович Куинджи - живописец, мастер пейзажа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(1842, Мариуполь - 11 июля, 1910, Петербург)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2736304" cy="358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35292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Студенты задумали создать Общество имени А.И.Куинджи, и художник передал в его собственность все свои картины и денежные средства, а также принадлежавшие ему земли в Крыму.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96952"/>
            <a:ext cx="8424936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последние годы жизни Архип Иванович тяжело болел. 11 июля 1910 г. его не стало. За гробом на Смоленское кладбище шла большая толпа. В ней можно было увидеть не только живописцев и деятелей культуры, но и безвестных простых людей, которым А.И.Куинджи был дорог и как художник, и как благородный, добрый человек большой души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5949280"/>
            <a:ext cx="3187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Днепр утром, 1881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58334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352928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Творческое наследие А.И.Куинджи - это более пятисот больших и маленьких полотен, выполненных маслом, многочисленных рисунков (карандаш, уголь, тушь), - к сожалению, до сих пор мало изучено. Не исследована и экспериментальная деятельность художника последних лет, когда поиски новых проявлений световых эффектов позволяли ему открывать в природе новые, еще никем до него не использованные мотивы и сюжеты. </a:t>
            </a:r>
            <a:endParaRPr lang="ru-RU" sz="3200" b="1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32848" cy="5506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79712" y="6093296"/>
            <a:ext cx="4709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Лунная ночь на Днепре, 1880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67544" y="130324"/>
            <a:ext cx="8208912" cy="6494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Он родился в Малороссии, на окраине Мариуполя в семье бедного сапожника - грека Еменджи. Фамилия Куинджи была дана Архипу по прозвищу деда, что по-татарски означает «золотых дел мастер». Рано осиротев, мальчик жил у родственников, но на хлеб себе зарабатывал сам: прислуживал у торговца, заменял подрядчика на постройке церкви, работал ретушером у фотографа.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Грамоте мальчик научился у знакомого учителя-грека, а потом ходил в городскую школу. И рисовал... на стенах домов, заборах, обрывках упаковочного картона.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6021288"/>
            <a:ext cx="3033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После дождя, 1879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     Его можно считать самоучкой, так как он дважды в начале 1860-х голов пытался поступить в Петербургскую Академию Художеств, и лишь в 1868 году стал вольнослушателем. Влиянием великого Айвазовского отмечены первые работы Куинджи, многие из которых не сохранились.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05064"/>
            <a:ext cx="8424936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   Учеба в Академии Художеств, знакомство с И.Н.Крамским, И.Е.Репиным положили начало реалистическому восприятию действительности («Осенняя распутица», 1872).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5805264"/>
            <a:ext cx="2969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Радуга, 1900-1905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04664"/>
            <a:ext cx="8119023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80920" cy="6494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 1876 году он резко изменил манеру, представив картину «Украинская ночь», в которой сумел передать чувственное восприятие южной летней ночи. Рисуя свой почти идеальный мир, художник чужд романтической экзотики, воспринимая жизнь как благо, дарующее человеку красоту и радость впечатлений. Примененные в картине новые изобразительные приемы (острые композиционные ракурсы, световые эффекты и интенсивные тона) художник разрабатывал в последующих работах, создавая невиданную ранее систему декоративной пластики («Лунная ночь на Днепре», 1880; «Днепр утром», 1881). 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273225"/>
            <a:ext cx="4762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Ай -Петри. Крым, 1898-1908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848872" cy="5718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</TotalTime>
  <Words>1015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Александор</dc:creator>
  <cp:lastModifiedBy>User</cp:lastModifiedBy>
  <cp:revision>20</cp:revision>
  <dcterms:created xsi:type="dcterms:W3CDTF">2011-03-20T09:52:44Z</dcterms:created>
  <dcterms:modified xsi:type="dcterms:W3CDTF">2012-11-04T18:33:29Z</dcterms:modified>
</cp:coreProperties>
</file>