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82" r:id="rId9"/>
    <p:sldId id="277" r:id="rId10"/>
    <p:sldId id="278" r:id="rId11"/>
    <p:sldId id="279" r:id="rId12"/>
    <p:sldId id="280" r:id="rId13"/>
    <p:sldId id="283" r:id="rId14"/>
    <p:sldId id="286" r:id="rId15"/>
    <p:sldId id="284" r:id="rId16"/>
    <p:sldId id="285" r:id="rId17"/>
    <p:sldId id="276" r:id="rId18"/>
    <p:sldId id="274" r:id="rId19"/>
    <p:sldId id="275" r:id="rId20"/>
    <p:sldId id="266" r:id="rId21"/>
    <p:sldId id="269" r:id="rId22"/>
    <p:sldId id="287" r:id="rId23"/>
    <p:sldId id="288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3A879-EEF1-4746-A2A4-2BE62BBEA55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06F0EFB-1753-432A-BCE1-7312ABDF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A879-EEF1-4746-A2A4-2BE62BBEA55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EFB-1753-432A-BCE1-7312ABDF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A879-EEF1-4746-A2A4-2BE62BBEA55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EFB-1753-432A-BCE1-7312ABDF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089B-C811-4A7A-9BDD-CDB2ECFCC3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10BD-2236-4821-8250-DF18B5B238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3A556-FA51-427C-BC1C-455C43FD1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1B3A879-EEF1-4746-A2A4-2BE62BBEA55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EFB-1753-432A-BCE1-7312ABDF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1B3A879-EEF1-4746-A2A4-2BE62BBEA55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06F0EFB-1753-432A-BCE1-7312ABDFAFD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B3A879-EEF1-4746-A2A4-2BE62BBEA55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6F0EFB-1753-432A-BCE1-7312ABDF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1B3A879-EEF1-4746-A2A4-2BE62BBEA55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06F0EFB-1753-432A-BCE1-7312ABDF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A879-EEF1-4746-A2A4-2BE62BBEA55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EFB-1753-432A-BCE1-7312ABDF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B3A879-EEF1-4746-A2A4-2BE62BBEA55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6F0EFB-1753-432A-BCE1-7312ABDF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1B3A879-EEF1-4746-A2A4-2BE62BBEA55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06F0EFB-1753-432A-BCE1-7312ABDF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1B3A879-EEF1-4746-A2A4-2BE62BBEA55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6F0EFB-1753-432A-BCE1-7312ABDF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1B3A879-EEF1-4746-A2A4-2BE62BBEA55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6F0EFB-1753-432A-BCE1-7312ABDF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art-prestige.ru/vaza27.php" TargetMode="External"/><Relationship Id="rId7" Type="http://schemas.openxmlformats.org/officeDocument/2006/relationships/hyperlink" Target="http://www.luchshie.ru/stena/19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hyperlink" Target="http://mogilewmuseum.iatp.by/etno/e-exp-zemlikrug.htm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Урок химии в 9 классе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Весеннинская ООШ </a:t>
            </a:r>
          </a:p>
          <a:p>
            <a:r>
              <a:rPr lang="ru-RU" dirty="0" smtClean="0"/>
              <a:t>Учитель 1 категории </a:t>
            </a:r>
          </a:p>
          <a:p>
            <a:r>
              <a:rPr lang="ru-RU" dirty="0" smtClean="0"/>
              <a:t>Бакаева Наталья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9144000" cy="21605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Один из типов природных соединений кремния – силикаты.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Среди них наиболее распространены алюмосиликаты. К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алюмосиликатам относятся гранит, глина, слюда.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К силикатам, не содержащим алюминий, относится асбест.</a:t>
            </a:r>
          </a:p>
        </p:txBody>
      </p:sp>
      <p:pic>
        <p:nvPicPr>
          <p:cNvPr id="9219" name="Picture 4" descr="ав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882" r="862" b="3232"/>
          <a:stretch>
            <a:fillRect/>
          </a:stretch>
        </p:blipFill>
        <p:spPr>
          <a:xfrm>
            <a:off x="428625" y="3500438"/>
            <a:ext cx="8135938" cy="2376487"/>
          </a:xfr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7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Название элемент получил от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SILISIUM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минерал (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silex-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означает кремень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).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Русское название «кремень» введено в 1834 году академиком Т.И. Тессом.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«кремнос» - утёс, скала.</a:t>
            </a:r>
          </a:p>
        </p:txBody>
      </p:sp>
      <p:pic>
        <p:nvPicPr>
          <p:cNvPr id="10243" name="Picture 8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213100"/>
            <a:ext cx="5256213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chemeClr val="tx1"/>
                </a:solidFill>
                <a:latin typeface="Arial" charset="0"/>
              </a:rPr>
              <a:t>Значение для живых организмов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Важнейшее соединение кремния – оксид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SiO</a:t>
            </a:r>
            <a:r>
              <a:rPr lang="en-US" baseline="-250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необходим для    жизни  растений  и  животных.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Он  придаёт  прочность стеблям  растений  и  защитным  покровам  животных.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Чешуя рыб, панцири насекомых, крылья бабочек, перья птиц и шерсть животных прочны, так как содержат кремнезем.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У человека кремний придаёт гладкость и прочность костям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Значение в жизни человека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9144000" cy="511175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sz="2400" dirty="0" smtClean="0"/>
              <a:t>Кремний применяют для полупроводниковых материалов, а</a:t>
            </a:r>
            <a:r>
              <a:rPr lang="en-US" sz="2400" dirty="0" smtClean="0"/>
              <a:t> </a:t>
            </a:r>
            <a:r>
              <a:rPr lang="ru-RU" sz="2400" dirty="0" smtClean="0"/>
              <a:t>также для кислотоупорных сплавов.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sz="2400" dirty="0" smtClean="0"/>
              <a:t>Из расплавленного кварца делают химическую посуду.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sz="2400" dirty="0" smtClean="0"/>
              <a:t>Из каолина и нефелина</a:t>
            </a:r>
            <a:r>
              <a:rPr lang="en-US" sz="2400" dirty="0" smtClean="0"/>
              <a:t> </a:t>
            </a:r>
            <a:r>
              <a:rPr lang="ru-RU" sz="2400" dirty="0" smtClean="0"/>
              <a:t>получают</a:t>
            </a:r>
            <a:r>
              <a:rPr lang="en-US" sz="2400" dirty="0" smtClean="0"/>
              <a:t> </a:t>
            </a:r>
            <a:r>
              <a:rPr lang="ru-RU" sz="2400" dirty="0" smtClean="0"/>
              <a:t>алюминий. Из глины делают цветочные горшки и</a:t>
            </a:r>
            <a:r>
              <a:rPr lang="en-US" sz="2400" dirty="0" smtClean="0"/>
              <a:t> </a:t>
            </a:r>
            <a:r>
              <a:rPr lang="ru-RU" sz="2400" dirty="0" smtClean="0"/>
              <a:t>посуду.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sz="2400" dirty="0" smtClean="0"/>
              <a:t>Из песка делают стекло. Не менее важным продуктом</a:t>
            </a:r>
            <a:r>
              <a:rPr lang="en-US" sz="2400" dirty="0" smtClean="0"/>
              <a:t> </a:t>
            </a:r>
            <a:r>
              <a:rPr lang="ru-RU" sz="2400" dirty="0" smtClean="0"/>
              <a:t>является цемент.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Arial" charset="0"/>
              </a:rPr>
              <a:t>Кремний используется в солнечных батареях.</a:t>
            </a:r>
          </a:p>
        </p:txBody>
      </p:sp>
      <p:pic>
        <p:nvPicPr>
          <p:cNvPr id="173060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868863"/>
            <a:ext cx="22320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1" name="Picture 5" descr="skovoro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857750"/>
            <a:ext cx="18288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2" name="Picture 6" descr="kastrul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941888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4813"/>
            <a:ext cx="8229600" cy="881047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chemeClr val="folHlink"/>
              </a:buClr>
              <a:buNone/>
              <a:defRPr/>
            </a:pP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Наиболее раннее применение кремния и его соединений</a:t>
            </a:r>
          </a:p>
        </p:txBody>
      </p:sp>
      <p:pic>
        <p:nvPicPr>
          <p:cNvPr id="25603" name="Picture 10" descr="пр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EDE9EA"/>
              </a:clrFrom>
              <a:clrTo>
                <a:srgbClr val="EDE9EA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>
          <a:xfrm>
            <a:off x="179388" y="1714489"/>
            <a:ext cx="2963852" cy="1857387"/>
          </a:xfrm>
          <a:noFill/>
        </p:spPr>
      </p:pic>
      <p:pic>
        <p:nvPicPr>
          <p:cNvPr id="25604" name="Picture 11" descr="is?PR9gAj7kngJ_h_09_fXJzdz5JrdcsoxbBy_Tot8q4S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52"/>
          <a:stretch>
            <a:fillRect/>
          </a:stretch>
        </p:blipFill>
        <p:spPr bwMode="auto">
          <a:xfrm>
            <a:off x="5429256" y="1714488"/>
            <a:ext cx="12969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2" descr="is?bVvI-tF8sqzoda99v01_qOYxWPT324y50S_tfpH9qeI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214818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3" descr="is?pjwuG7FqNbl_j2KmjwFE6w2O2YolB15pzHttQMFU_HM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4221163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42844" y="142852"/>
            <a:ext cx="7643868" cy="2643206"/>
            <a:chOff x="142844" y="142852"/>
            <a:chExt cx="7643868" cy="2643206"/>
          </a:xfrm>
        </p:grpSpPr>
        <p:grpSp>
          <p:nvGrpSpPr>
            <p:cNvPr id="7" name="Группа 1"/>
            <p:cNvGrpSpPr/>
            <p:nvPr/>
          </p:nvGrpSpPr>
          <p:grpSpPr>
            <a:xfrm>
              <a:off x="571472" y="142852"/>
              <a:ext cx="5072098" cy="932302"/>
              <a:chOff x="1483597" y="230"/>
              <a:chExt cx="5072098" cy="932302"/>
            </a:xfrm>
            <a:scene3d>
              <a:camera prst="orthographicFront"/>
              <a:lightRig rig="flat" dir="t"/>
            </a:scene3d>
          </p:grpSpPr>
          <p:sp>
            <p:nvSpPr>
              <p:cNvPr id="4" name="Пятиугольник 3"/>
              <p:cNvSpPr/>
              <p:nvPr/>
            </p:nvSpPr>
            <p:spPr>
              <a:xfrm rot="10800000">
                <a:off x="1483597" y="71668"/>
                <a:ext cx="5035664" cy="860864"/>
              </a:xfrm>
              <a:prstGeom prst="homePlat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" name="Пятиугольник 4"/>
              <p:cNvSpPr/>
              <p:nvPr/>
            </p:nvSpPr>
            <p:spPr>
              <a:xfrm>
                <a:off x="1698815" y="230"/>
                <a:ext cx="4856880" cy="8608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79617" tIns="91440" rIns="170688" bIns="91440" numCol="1" spcCol="1270" anchor="ctr" anchorCtr="0"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kern="12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Керамика: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Строительная; для быта; промышленная.</a:t>
                </a:r>
                <a:endParaRPr lang="ru-RU" sz="1800" b="1" kern="120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endParaRPr>
              </a:p>
            </p:txBody>
          </p:sp>
        </p:grpSp>
        <p:sp>
          <p:nvSpPr>
            <p:cNvPr id="3" name="Овал 2"/>
            <p:cNvSpPr/>
            <p:nvPr/>
          </p:nvSpPr>
          <p:spPr>
            <a:xfrm>
              <a:off x="142844" y="142852"/>
              <a:ext cx="860864" cy="860864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" name="Рисунок 5" descr="кремний16.bmp"/>
            <p:cNvPicPr>
              <a:picLocks noChangeAspect="1"/>
            </p:cNvPicPr>
            <p:nvPr/>
          </p:nvPicPr>
          <p:blipFill>
            <a:blip r:embed="rId3" cstate="print"/>
            <a:srcRect l="3371" t="11688" r="25842" b="54490"/>
            <a:stretch>
              <a:fillRect/>
            </a:stretch>
          </p:blipFill>
          <p:spPr>
            <a:xfrm>
              <a:off x="1785918" y="1071546"/>
              <a:ext cx="6000794" cy="1714512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  <p:grpSp>
        <p:nvGrpSpPr>
          <p:cNvPr id="11" name="Группа 6"/>
          <p:cNvGrpSpPr/>
          <p:nvPr/>
        </p:nvGrpSpPr>
        <p:grpSpPr>
          <a:xfrm>
            <a:off x="3500430" y="3714752"/>
            <a:ext cx="5035664" cy="860864"/>
            <a:chOff x="1450765" y="1070558"/>
            <a:chExt cx="5035664" cy="860864"/>
          </a:xfrm>
          <a:scene3d>
            <a:camera prst="orthographicFront"/>
            <a:lightRig rig="flat" dir="t"/>
          </a:scene3d>
        </p:grpSpPr>
        <p:sp>
          <p:nvSpPr>
            <p:cNvPr id="9" name="Пятиугольник 8"/>
            <p:cNvSpPr/>
            <p:nvPr/>
          </p:nvSpPr>
          <p:spPr>
            <a:xfrm rot="10800000">
              <a:off x="1450765" y="1070558"/>
              <a:ext cx="5035664" cy="860864"/>
            </a:xfrm>
            <a:prstGeom prst="homePlat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ятиугольник 4"/>
            <p:cNvSpPr/>
            <p:nvPr/>
          </p:nvSpPr>
          <p:spPr>
            <a:xfrm rot="21600000">
              <a:off x="1665983" y="1070558"/>
              <a:ext cx="4820446" cy="860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79617" tIns="137160" rIns="256032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Стекло</a:t>
              </a:r>
              <a:endParaRPr lang="ru-RU" sz="3600" b="1" kern="1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3000364" y="3571876"/>
            <a:ext cx="860864" cy="860864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Рисунок 11" descr="кремний17.bmp"/>
          <p:cNvPicPr>
            <a:picLocks noChangeAspect="1"/>
          </p:cNvPicPr>
          <p:nvPr/>
        </p:nvPicPr>
        <p:blipFill>
          <a:blip r:embed="rId5" cstate="print"/>
          <a:srcRect l="19540" t="13599" r="2299" b="49105"/>
          <a:stretch>
            <a:fillRect/>
          </a:stretch>
        </p:blipFill>
        <p:spPr>
          <a:xfrm>
            <a:off x="642910" y="4572008"/>
            <a:ext cx="6136148" cy="171451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43900" y="6143644"/>
            <a:ext cx="500066" cy="500066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857356" y="428604"/>
            <a:ext cx="5466096" cy="860864"/>
            <a:chOff x="1838952" y="2998568"/>
            <a:chExt cx="5466096" cy="860864"/>
          </a:xfrm>
        </p:grpSpPr>
        <p:grpSp>
          <p:nvGrpSpPr>
            <p:cNvPr id="6" name="Группа 1"/>
            <p:cNvGrpSpPr/>
            <p:nvPr/>
          </p:nvGrpSpPr>
          <p:grpSpPr>
            <a:xfrm>
              <a:off x="2269384" y="2998568"/>
              <a:ext cx="5035664" cy="860864"/>
              <a:chOff x="1483597" y="2235908"/>
              <a:chExt cx="5035664" cy="860864"/>
            </a:xfrm>
            <a:scene3d>
              <a:camera prst="orthographicFront"/>
              <a:lightRig rig="flat" dir="t"/>
            </a:scene3d>
          </p:grpSpPr>
          <p:sp>
            <p:nvSpPr>
              <p:cNvPr id="4" name="Пятиугольник 3"/>
              <p:cNvSpPr/>
              <p:nvPr/>
            </p:nvSpPr>
            <p:spPr>
              <a:xfrm rot="10800000">
                <a:off x="1483597" y="2235908"/>
                <a:ext cx="5035664" cy="860864"/>
              </a:xfrm>
              <a:prstGeom prst="homePlat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" name="Пятиугольник 4"/>
              <p:cNvSpPr/>
              <p:nvPr/>
            </p:nvSpPr>
            <p:spPr>
              <a:xfrm rot="21600000">
                <a:off x="1698815" y="2235908"/>
                <a:ext cx="4820446" cy="8608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79617" tIns="91440" rIns="170688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kern="1200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Строительные материалы: </a:t>
                </a:r>
                <a:r>
                  <a:rPr lang="ru-RU" sz="2200" kern="1200" dirty="0" smtClean="0"/>
                  <a:t>цемент, бетон, железобетон</a:t>
                </a:r>
                <a:endParaRPr lang="ru-RU" sz="2200" kern="1200" dirty="0"/>
              </a:p>
            </p:txBody>
          </p:sp>
        </p:grpSp>
        <p:sp>
          <p:nvSpPr>
            <p:cNvPr id="3" name="Овал 2"/>
            <p:cNvSpPr/>
            <p:nvPr/>
          </p:nvSpPr>
          <p:spPr>
            <a:xfrm>
              <a:off x="1838952" y="2998568"/>
              <a:ext cx="860864" cy="860864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7" name="Рисунок 6" descr="кремний18.bmp"/>
          <p:cNvPicPr>
            <a:picLocks noChangeAspect="1"/>
          </p:cNvPicPr>
          <p:nvPr/>
        </p:nvPicPr>
        <p:blipFill>
          <a:blip r:embed="rId3" cstate="print"/>
          <a:srcRect l="8532" t="39985" r="4927" b="28028"/>
          <a:stretch>
            <a:fillRect/>
          </a:stretch>
        </p:blipFill>
        <p:spPr>
          <a:xfrm>
            <a:off x="357158" y="1285860"/>
            <a:ext cx="6657129" cy="150019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8" name="Группа 16"/>
          <p:cNvGrpSpPr/>
          <p:nvPr/>
        </p:nvGrpSpPr>
        <p:grpSpPr>
          <a:xfrm>
            <a:off x="785786" y="4071942"/>
            <a:ext cx="5535730" cy="932302"/>
            <a:chOff x="785786" y="3786190"/>
            <a:chExt cx="5535730" cy="932302"/>
          </a:xfrm>
        </p:grpSpPr>
        <p:grpSp>
          <p:nvGrpSpPr>
            <p:cNvPr id="9" name="Группа 13"/>
            <p:cNvGrpSpPr/>
            <p:nvPr/>
          </p:nvGrpSpPr>
          <p:grpSpPr>
            <a:xfrm>
              <a:off x="1285852" y="3857628"/>
              <a:ext cx="5035664" cy="860864"/>
              <a:chOff x="1450765" y="1070558"/>
              <a:chExt cx="5035664" cy="860864"/>
            </a:xfrm>
            <a:scene3d>
              <a:camera prst="orthographicFront"/>
              <a:lightRig rig="flat" dir="t"/>
            </a:scene3d>
          </p:grpSpPr>
          <p:sp>
            <p:nvSpPr>
              <p:cNvPr id="15" name="Пятиугольник 14"/>
              <p:cNvSpPr/>
              <p:nvPr/>
            </p:nvSpPr>
            <p:spPr>
              <a:xfrm rot="10800000">
                <a:off x="1450765" y="1070558"/>
                <a:ext cx="5035664" cy="860864"/>
              </a:xfrm>
              <a:prstGeom prst="homePlat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6" name="Пятиугольник 4"/>
              <p:cNvSpPr/>
              <p:nvPr/>
            </p:nvSpPr>
            <p:spPr>
              <a:xfrm rot="21600000">
                <a:off x="1665983" y="1070558"/>
                <a:ext cx="4820446" cy="8608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79617" tIns="137160" rIns="256032" bIns="13716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600" b="1" kern="1200" cap="none" spc="0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785786" y="3786190"/>
              <a:ext cx="928694" cy="854398"/>
              <a:chOff x="2571753" y="1214462"/>
              <a:chExt cx="1851672" cy="1851672"/>
            </a:xfrm>
            <a:scene3d>
              <a:camera prst="orthographicFront"/>
              <a:lightRig rig="flat" dir="t"/>
            </a:scene3d>
          </p:grpSpPr>
          <p:sp>
            <p:nvSpPr>
              <p:cNvPr id="11" name="Овал 10"/>
              <p:cNvSpPr/>
              <p:nvPr/>
            </p:nvSpPr>
            <p:spPr>
              <a:xfrm>
                <a:off x="2571753" y="1214462"/>
                <a:ext cx="1851672" cy="18516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CC"/>
                  </a:gs>
                  <a:gs pos="35000">
                    <a:schemeClr val="accent1">
                      <a:hueOff val="0"/>
                      <a:satOff val="0"/>
                      <a:lumOff val="0"/>
                      <a:alphaOff val="0"/>
                      <a:tint val="37000"/>
                      <a:satMod val="30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tint val="15000"/>
                      <a:satMod val="350000"/>
                    </a:schemeClr>
                  </a:gs>
                </a:gsLst>
                <a:lin ang="16200000" scaled="0"/>
                <a:tileRect/>
              </a:gradFill>
              <a:ln w="19050">
                <a:solidFill>
                  <a:srgbClr val="006BBC"/>
                </a:solidFill>
              </a:ln>
              <a:effectLst>
                <a:innerShdw blurRad="114300">
                  <a:prstClr val="black"/>
                </a:innerShdw>
              </a:effectLst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12" name="Овал 4"/>
              <p:cNvSpPr/>
              <p:nvPr/>
            </p:nvSpPr>
            <p:spPr>
              <a:xfrm>
                <a:off x="2842924" y="1485633"/>
                <a:ext cx="1309330" cy="130933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4267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kern="1200" dirty="0" smtClean="0">
                    <a:ln w="19050">
                      <a:solidFill>
                        <a:srgbClr val="006BBC"/>
                      </a:solidFill>
                    </a:ln>
                    <a:solidFill>
                      <a:srgbClr val="FF7C80"/>
                    </a:solidFill>
                    <a:effectLst>
                      <a:glow rad="101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Si</a:t>
                </a:r>
                <a:endParaRPr lang="ru-RU" sz="3600" b="1" kern="1200" dirty="0">
                  <a:ln w="19050">
                    <a:solidFill>
                      <a:srgbClr val="006BBC"/>
                    </a:solidFill>
                  </a:ln>
                  <a:solidFill>
                    <a:srgbClr val="FF7C8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</p:grpSp>
      <p:grpSp>
        <p:nvGrpSpPr>
          <p:cNvPr id="13" name="Группа 23"/>
          <p:cNvGrpSpPr/>
          <p:nvPr/>
        </p:nvGrpSpPr>
        <p:grpSpPr>
          <a:xfrm>
            <a:off x="4786314" y="3286124"/>
            <a:ext cx="1785950" cy="1785950"/>
            <a:chOff x="1571604" y="2143116"/>
            <a:chExt cx="1785950" cy="1785950"/>
          </a:xfrm>
        </p:grpSpPr>
        <p:pic>
          <p:nvPicPr>
            <p:cNvPr id="25" name="Рисунок 24" descr="кремний19.bmp"/>
            <p:cNvPicPr>
              <a:picLocks noChangeAspect="1"/>
            </p:cNvPicPr>
            <p:nvPr/>
          </p:nvPicPr>
          <p:blipFill>
            <a:blip r:embed="rId4" cstate="print"/>
            <a:srcRect l="13221" t="14286" r="60336" b="34694"/>
            <a:stretch>
              <a:fillRect/>
            </a:stretch>
          </p:blipFill>
          <p:spPr>
            <a:xfrm>
              <a:off x="1643042" y="2143116"/>
              <a:ext cx="1571636" cy="178595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1571604" y="2143116"/>
              <a:ext cx="17859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Солнечные батареи</a:t>
              </a:r>
              <a:endParaRPr lang="ru-RU" sz="1400" b="1" dirty="0"/>
            </a:p>
          </p:txBody>
        </p:sp>
      </p:grpSp>
      <p:grpSp>
        <p:nvGrpSpPr>
          <p:cNvPr id="14" name="Группа 26"/>
          <p:cNvGrpSpPr/>
          <p:nvPr/>
        </p:nvGrpSpPr>
        <p:grpSpPr>
          <a:xfrm>
            <a:off x="3571868" y="3786190"/>
            <a:ext cx="1285884" cy="1890425"/>
            <a:chOff x="857224" y="4214818"/>
            <a:chExt cx="1285884" cy="1890425"/>
          </a:xfrm>
        </p:grpSpPr>
        <p:pic>
          <p:nvPicPr>
            <p:cNvPr id="28" name="Рисунок 27" descr="кремний19.bmp"/>
            <p:cNvPicPr>
              <a:picLocks noChangeAspect="1"/>
            </p:cNvPicPr>
            <p:nvPr/>
          </p:nvPicPr>
          <p:blipFill>
            <a:blip r:embed="rId4" cstate="print"/>
            <a:srcRect l="42068" t="14286" r="36297" b="34694"/>
            <a:stretch>
              <a:fillRect/>
            </a:stretch>
          </p:blipFill>
          <p:spPr>
            <a:xfrm>
              <a:off x="857224" y="4214818"/>
              <a:ext cx="1285884" cy="178595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857224" y="5643578"/>
              <a:ext cx="12144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Производство чугуна и стали</a:t>
              </a:r>
              <a:endParaRPr lang="ru-RU" sz="1200" b="1" dirty="0"/>
            </a:p>
          </p:txBody>
        </p:sp>
      </p:grpSp>
      <p:grpSp>
        <p:nvGrpSpPr>
          <p:cNvPr id="17" name="Группа 29"/>
          <p:cNvGrpSpPr/>
          <p:nvPr/>
        </p:nvGrpSpPr>
        <p:grpSpPr>
          <a:xfrm>
            <a:off x="1714480" y="4572008"/>
            <a:ext cx="1857388" cy="1853440"/>
            <a:chOff x="6643702" y="3500438"/>
            <a:chExt cx="1857388" cy="1853440"/>
          </a:xfrm>
        </p:grpSpPr>
        <p:pic>
          <p:nvPicPr>
            <p:cNvPr id="31" name="Рисунок 30" descr="кремний19.bmp"/>
            <p:cNvPicPr>
              <a:picLocks noChangeAspect="1"/>
            </p:cNvPicPr>
            <p:nvPr/>
          </p:nvPicPr>
          <p:blipFill>
            <a:blip r:embed="rId4" cstate="print"/>
            <a:srcRect l="64905" t="14286" r="3845" b="34694"/>
            <a:stretch>
              <a:fillRect/>
            </a:stretch>
          </p:blipFill>
          <p:spPr>
            <a:xfrm>
              <a:off x="6643702" y="3500438"/>
              <a:ext cx="1857388" cy="185344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6643702" y="3500438"/>
              <a:ext cx="1857388" cy="31940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Электротехника</a:t>
              </a:r>
              <a:endParaRPr lang="ru-RU" sz="14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85918" y="421481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Применение:</a:t>
            </a:r>
            <a:endParaRPr lang="ru-RU" dirty="0"/>
          </a:p>
        </p:txBody>
      </p:sp>
      <p:grpSp>
        <p:nvGrpSpPr>
          <p:cNvPr id="18" name="Группа 34"/>
          <p:cNvGrpSpPr/>
          <p:nvPr/>
        </p:nvGrpSpPr>
        <p:grpSpPr>
          <a:xfrm>
            <a:off x="7572396" y="857232"/>
            <a:ext cx="1357322" cy="357190"/>
            <a:chOff x="7072330" y="928670"/>
            <a:chExt cx="1357322" cy="357190"/>
          </a:xfrm>
        </p:grpSpPr>
        <p:sp>
          <p:nvSpPr>
            <p:cNvPr id="36" name="Пятиугольник 35"/>
            <p:cNvSpPr/>
            <p:nvPr/>
          </p:nvSpPr>
          <p:spPr>
            <a:xfrm>
              <a:off x="7072330" y="928670"/>
              <a:ext cx="1071570" cy="357190"/>
            </a:xfrm>
            <a:prstGeom prst="homePlat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hlinkClick r:id="" action="ppaction://noaction"/>
                </a:rPr>
                <a:t>главная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7" name="Нашивка 36"/>
            <p:cNvSpPr/>
            <p:nvPr/>
          </p:nvSpPr>
          <p:spPr>
            <a:xfrm>
              <a:off x="8072462" y="928670"/>
              <a:ext cx="357190" cy="357190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7615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Физкультминутка!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Верные ответы: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/>
                <a:gridCol w="2071702"/>
                <a:gridCol w="1843086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Кремний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1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7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Оксид кремния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6,8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Силикаты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9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Интересно…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1688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  Так как оксид кремния является кислотным, то ему соответствует кислота.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Каким способом можно получить кремниевую кислоту?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Может быть путём растворения оксида кремния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(IV)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в воде?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  Или как-то по-другому?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5189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>Тема урока: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Кремний. Строение атома. Природные соединения кремния. Свойства кремния и его соединений.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Применение кремния. Значение соединений кремния в живой и неживой природе.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Работа в лаборатории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Вам предлагается перейти в виртуальную лабораторию.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Найдите в ней лабораторную работу «Распознавание карбонатов и силикатов». Выполните те задания, которые Вам предлагаются.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Проверьте Ваш </a:t>
            </a:r>
            <a:r>
              <a:rPr lang="ru-RU" dirty="0" smtClean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тветы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 marL="578358" indent="-514350">
              <a:buAutoNum type="arabicPeriod"/>
            </a:pPr>
            <a:r>
              <a:rPr lang="ru-RU" dirty="0" smtClean="0"/>
              <a:t>а, в, д;</a:t>
            </a:r>
          </a:p>
          <a:p>
            <a:pPr marL="578358" indent="-514350">
              <a:buAutoNum type="arabicPeriod"/>
            </a:pPr>
            <a:r>
              <a:rPr lang="ru-RU" dirty="0" smtClean="0"/>
              <a:t>г</a:t>
            </a:r>
          </a:p>
          <a:p>
            <a:pPr marL="578358" indent="-514350">
              <a:buAutoNum type="arabicPeriod"/>
            </a:pPr>
            <a:r>
              <a:rPr lang="ru-RU" dirty="0" smtClean="0"/>
              <a:t>г</a:t>
            </a:r>
          </a:p>
          <a:p>
            <a:pPr marL="578358" indent="-514350">
              <a:buAutoNum type="arabicPeriod"/>
            </a:pPr>
            <a:r>
              <a:rPr lang="ru-RU" dirty="0" smtClean="0"/>
              <a:t>в</a:t>
            </a:r>
          </a:p>
          <a:p>
            <a:pPr marL="578358" indent="-514350">
              <a:buAutoNum type="arabicPeriod"/>
            </a:pPr>
            <a:r>
              <a:rPr lang="ru-RU" dirty="0" smtClean="0"/>
              <a:t>б</a:t>
            </a:r>
          </a:p>
          <a:p>
            <a:pPr marL="578358" indent="-514350">
              <a:buNone/>
            </a:pPr>
            <a:r>
              <a:rPr lang="ru-RU" dirty="0" smtClean="0"/>
              <a:t>Если у вас на данном этапе ошибки, то дома необходимо их проработать.</a:t>
            </a:r>
          </a:p>
          <a:p>
            <a:pPr marL="578358" indent="-514350">
              <a:buNone/>
            </a:pPr>
            <a:r>
              <a:rPr lang="ru-RU" dirty="0" smtClean="0"/>
              <a:t>А теперь оцените работу по тесту: если у вас 2 ошибки, то это «3», 1 ошибка – «4».</a:t>
            </a:r>
          </a:p>
          <a:p>
            <a:pPr marL="578358" indent="-514350">
              <a:buNone/>
            </a:pPr>
            <a:endParaRPr lang="ru-RU" dirty="0" smtClean="0"/>
          </a:p>
          <a:p>
            <a:pPr marL="578358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5189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>Тема урока: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Кремний. Строение атома. Природные соединения кремния. Свойства кремния и его соединений.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Применение кремния. Значение соединений кремния в живой и неживой природе.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Задачи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урока: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Рассмотреть формы существования кремния как химического элемента: атома, простого вещества, соединения, сравнить их с соответст- вующими формами  углерода;</a:t>
            </a:r>
          </a:p>
          <a:p>
            <a:r>
              <a:rPr lang="ru-RU" dirty="0" smtClean="0"/>
              <a:t>Показать значение кремния, оксида кремния </a:t>
            </a:r>
            <a:r>
              <a:rPr lang="en-US" dirty="0" smtClean="0"/>
              <a:t>(IV)</a:t>
            </a:r>
            <a:r>
              <a:rPr lang="ru-RU" dirty="0" smtClean="0"/>
              <a:t> и силикатов в природе и жизни человека;</a:t>
            </a:r>
          </a:p>
          <a:p>
            <a:r>
              <a:rPr lang="ru-RU" dirty="0" smtClean="0"/>
              <a:t>Формировать умения работы с разными источниками информации.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AutoNum type="arabicPeriod"/>
            </a:pPr>
            <a:r>
              <a:rPr lang="ru-RU" dirty="0" smtClean="0"/>
              <a:t>§ 31 (с. 178 – 182)</a:t>
            </a:r>
          </a:p>
          <a:p>
            <a:pPr marL="578358" indent="-514350">
              <a:buAutoNum type="arabicPeriod"/>
            </a:pPr>
            <a:r>
              <a:rPr lang="ru-RU" dirty="0" smtClean="0"/>
              <a:t>Упр. 4 (с. 185)</a:t>
            </a:r>
          </a:p>
          <a:p>
            <a:pPr marL="578358" indent="-514350">
              <a:buAutoNum type="arabicPeriod"/>
            </a:pPr>
            <a:r>
              <a:rPr lang="ru-RU" dirty="0" smtClean="0"/>
              <a:t>Доп. задание:  Поинтересоваться у родителей: </a:t>
            </a:r>
          </a:p>
          <a:p>
            <a:pPr marL="578358" indent="-514350">
              <a:buNone/>
            </a:pPr>
            <a:r>
              <a:rPr lang="ru-RU" smtClean="0"/>
              <a:t>а</a:t>
            </a:r>
            <a:r>
              <a:rPr lang="ru-RU" dirty="0" smtClean="0"/>
              <a:t>) Чем отличаются различные марки цемента и различные сорта кирпича</a:t>
            </a:r>
            <a:r>
              <a:rPr lang="ru-RU" smtClean="0"/>
              <a:t>; </a:t>
            </a:r>
          </a:p>
          <a:p>
            <a:pPr marL="578358" indent="-514350">
              <a:buNone/>
            </a:pPr>
            <a:r>
              <a:rPr lang="ru-RU" dirty="0" smtClean="0"/>
              <a:t>б) Как звенит хрусталь.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Задачи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урока: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Рассмотреть формы существования кремния как химического элемента: атома, простого вещества, соединения, сравнить их с соответст- вующими формами  углерода;</a:t>
            </a:r>
          </a:p>
          <a:p>
            <a:r>
              <a:rPr lang="ru-RU" dirty="0" smtClean="0"/>
              <a:t>Показать значение кремния, оксида кремния </a:t>
            </a:r>
            <a:r>
              <a:rPr lang="en-US" dirty="0" smtClean="0"/>
              <a:t>(IV)</a:t>
            </a:r>
            <a:r>
              <a:rPr lang="ru-RU" dirty="0" smtClean="0"/>
              <a:t> и силикатов в природе и жизни человека;</a:t>
            </a:r>
          </a:p>
          <a:p>
            <a:r>
              <a:rPr lang="ru-RU" dirty="0" smtClean="0"/>
              <a:t>Формировать умения работы с разными источниками информации.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Правильные ответы: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marL="578358" indent="-514350">
              <a:buAutoNum type="arabicPeriod"/>
            </a:pPr>
            <a:r>
              <a:rPr lang="ru-RU" dirty="0" smtClean="0"/>
              <a:t>б</a:t>
            </a:r>
          </a:p>
          <a:p>
            <a:pPr marL="578358" indent="-514350">
              <a:buAutoNum type="arabicPeriod"/>
            </a:pPr>
            <a:r>
              <a:rPr lang="ru-RU" dirty="0" smtClean="0"/>
              <a:t>в</a:t>
            </a:r>
          </a:p>
          <a:p>
            <a:pPr marL="578358" indent="-514350">
              <a:buAutoNum type="arabicPeriod"/>
            </a:pPr>
            <a:r>
              <a:rPr lang="ru-RU" dirty="0" smtClean="0"/>
              <a:t>а, д</a:t>
            </a:r>
          </a:p>
          <a:p>
            <a:pPr marL="578358" indent="-514350">
              <a:buAutoNum type="arabicPeriod"/>
            </a:pPr>
            <a:r>
              <a:rPr lang="ru-RU" dirty="0" smtClean="0"/>
              <a:t>б</a:t>
            </a:r>
          </a:p>
          <a:p>
            <a:pPr marL="578358" indent="-514350">
              <a:buAutoNum type="arabicPeriod"/>
            </a:pPr>
            <a:r>
              <a:rPr lang="ru-RU" dirty="0" smtClean="0"/>
              <a:t>в</a:t>
            </a:r>
          </a:p>
          <a:p>
            <a:pPr marL="578358" indent="-514350">
              <a:buNone/>
            </a:pPr>
            <a:r>
              <a:rPr lang="ru-RU" dirty="0" smtClean="0"/>
              <a:t>Ошибок быть не должно, но, если у вас 2 ошибки, то это «3», 1 ошибка – «4».</a:t>
            </a:r>
          </a:p>
          <a:p>
            <a:pPr marL="578358" indent="-514350">
              <a:buNone/>
            </a:pPr>
            <a:r>
              <a:rPr lang="ru-RU" dirty="0" smtClean="0"/>
              <a:t>Оцените Вашу работу на данном этапе.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План изучения нового материала 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8358" indent="-514350">
              <a:buNone/>
            </a:pPr>
            <a:r>
              <a:rPr lang="ru-RU" dirty="0" smtClean="0"/>
              <a:t>     1. Характеристика </a:t>
            </a:r>
            <a:r>
              <a:rPr lang="en-US" dirty="0" smtClean="0"/>
              <a:t>Si</a:t>
            </a:r>
            <a:r>
              <a:rPr lang="ru-RU" dirty="0" smtClean="0"/>
              <a:t> по положению в ПСХЭ </a:t>
            </a:r>
          </a:p>
          <a:p>
            <a:pPr marL="578358" indent="-514350">
              <a:buNone/>
            </a:pPr>
            <a:r>
              <a:rPr lang="ru-RU" dirty="0" smtClean="0"/>
              <a:t>     2. «Посещение»  минералогической выставки</a:t>
            </a:r>
          </a:p>
          <a:p>
            <a:pPr marL="578358" indent="-514350">
              <a:buNone/>
            </a:pPr>
            <a:r>
              <a:rPr lang="ru-RU" dirty="0" smtClean="0"/>
              <a:t>     3. Значение кремния и его соединений в природе и жизни человека</a:t>
            </a:r>
          </a:p>
          <a:p>
            <a:pPr marL="578358" indent="-514350">
              <a:buNone/>
            </a:pPr>
            <a:r>
              <a:rPr lang="ru-RU" dirty="0" smtClean="0"/>
              <a:t>     4. Физические и химические свойства кремния, его соединений</a:t>
            </a:r>
          </a:p>
          <a:p>
            <a:pPr marL="578358" indent="-514350">
              <a:buNone/>
            </a:pPr>
            <a:r>
              <a:rPr lang="ru-RU" dirty="0" smtClean="0"/>
              <a:t>     5. Работа в «лаборатории»</a:t>
            </a:r>
          </a:p>
          <a:p>
            <a:pPr marL="578358" indent="-514350">
              <a:buNone/>
            </a:pPr>
            <a:endParaRPr lang="ru-RU" dirty="0" smtClean="0"/>
          </a:p>
          <a:p>
            <a:pPr marL="578358" indent="-51435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Характеристика кремния по его положению в ПСХЭ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8358" indent="-514350">
              <a:buAutoNum type="arabicPeriod"/>
            </a:pPr>
            <a:r>
              <a:rPr lang="ru-RU" dirty="0" smtClean="0"/>
              <a:t>Группа, период, заряд ядра, радиус атома по сравнению с углеродом</a:t>
            </a:r>
          </a:p>
          <a:p>
            <a:pPr marL="578358" indent="-514350">
              <a:buAutoNum type="arabicPeriod"/>
            </a:pPr>
            <a:r>
              <a:rPr lang="ru-RU" dirty="0" smtClean="0"/>
              <a:t>Степени окисления (предположить)</a:t>
            </a:r>
          </a:p>
          <a:p>
            <a:pPr marL="578358" indent="-514350">
              <a:buAutoNum type="arabicPeriod"/>
            </a:pPr>
            <a:r>
              <a:rPr lang="ru-RU" dirty="0" smtClean="0"/>
              <a:t>Окислительно-восстановительные свойства простого вещества (сравнить с углеродом)</a:t>
            </a:r>
          </a:p>
          <a:p>
            <a:pPr marL="578358" indent="-514350">
              <a:buAutoNum type="arabicPeriod"/>
            </a:pPr>
            <a:r>
              <a:rPr lang="ru-RU" dirty="0" smtClean="0"/>
              <a:t>Состав и характер высшего соединения</a:t>
            </a:r>
          </a:p>
          <a:p>
            <a:pPr marL="578358" indent="-514350">
              <a:buFont typeface="Wingdings 2"/>
              <a:buAutoNum type="arabicPeriod"/>
            </a:pPr>
            <a:r>
              <a:rPr lang="ru-RU" dirty="0" smtClean="0"/>
              <a:t>Состав и характер гидроксида</a:t>
            </a:r>
          </a:p>
          <a:p>
            <a:pPr marL="578358" indent="-514350">
              <a:buFont typeface="Wingdings 2"/>
              <a:buAutoNum type="arabicPeriod"/>
            </a:pPr>
            <a:r>
              <a:rPr lang="ru-RU" dirty="0" smtClean="0"/>
              <a:t>Летучее водородное соединение.</a:t>
            </a:r>
          </a:p>
          <a:p>
            <a:pPr marL="578358" indent="-514350">
              <a:buAutoNum type="arabicPeriod"/>
            </a:pPr>
            <a:endParaRPr lang="ru-RU" dirty="0" smtClean="0"/>
          </a:p>
          <a:p>
            <a:pPr marL="578358" indent="-514350">
              <a:buAutoNum type="arabicPeriod"/>
            </a:pPr>
            <a:endParaRPr lang="ru-RU" dirty="0" smtClean="0"/>
          </a:p>
          <a:p>
            <a:pPr marL="578358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Минералогическая выставка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8358" indent="-514350">
              <a:buAutoNum type="arabicPeriod"/>
            </a:pPr>
            <a:r>
              <a:rPr lang="ru-RU" dirty="0" smtClean="0"/>
              <a:t>Какие же существуют  соединения кремния?</a:t>
            </a:r>
          </a:p>
          <a:p>
            <a:pPr marL="578358" indent="-514350">
              <a:buAutoNum type="arabicPeriod"/>
            </a:pPr>
            <a:r>
              <a:rPr lang="ru-RU" dirty="0" smtClean="0"/>
              <a:t>Сделайте вывод о распространён- ности кремния в природе.</a:t>
            </a:r>
          </a:p>
          <a:p>
            <a:pPr marL="578358" indent="-514350">
              <a:buAutoNum type="arabicPeriod"/>
            </a:pPr>
            <a:r>
              <a:rPr lang="ru-RU" dirty="0" smtClean="0"/>
              <a:t>Как вы думаете, почему на смену деревянным орудиям труда пришли кремниевые? Какие свойства кремня позволили сделать это?</a:t>
            </a:r>
          </a:p>
          <a:p>
            <a:pPr marL="578358" indent="-514350">
              <a:buAutoNum type="arabicPeriod"/>
            </a:pPr>
            <a:r>
              <a:rPr lang="ru-RU" dirty="0" smtClean="0"/>
              <a:t>Почему второе название асбеста «горный лён»?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761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Значение кремния и его соединений в природе и жизни человека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Кремний в природе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500188"/>
            <a:ext cx="7859713" cy="4691062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В свободном виде не встречается. Встречается,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    преимущественно, в виде диоксида кремния (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SiO</a:t>
            </a:r>
            <a:r>
              <a:rPr lang="en-US" sz="2400" baseline="-250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2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)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, другое его название 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кремнезем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В виде SiO</a:t>
            </a:r>
            <a:r>
              <a:rPr lang="ru-RU" sz="2400" baseline="-250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2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входит в состав растительных и животных организмов.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В природе образует минерал кварц, который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    имеет разновидности, такие, как горный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    хрусталь, агат, опал, яшма, халцедон, сердолик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.</a:t>
            </a:r>
          </a:p>
          <a:p>
            <a:pPr eaLnBrk="1" hangingPunct="1">
              <a:defRPr/>
            </a:pPr>
            <a:endParaRPr lang="ru-RU" sz="2400" dirty="0" smtClean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</p:txBody>
      </p:sp>
      <p:pic>
        <p:nvPicPr>
          <p:cNvPr id="6" name="Picture 5" descr="кремнезё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23574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/>
      <p:bldP spid="16179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418</TotalTime>
  <Words>753</Words>
  <Application>Microsoft Office PowerPoint</Application>
  <PresentationFormat>Экран (4:3)</PresentationFormat>
  <Paragraphs>128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Урок химии в 9 классе</vt:lpstr>
      <vt:lpstr> Тема урока: Кремний. Строение атома. Природные соединения кремния. Свойства кремния и его соединений. Применение кремния. Значение соединений кремния в живой и неживой природе. </vt:lpstr>
      <vt:lpstr>Задачи урока:</vt:lpstr>
      <vt:lpstr>Правильные ответы:</vt:lpstr>
      <vt:lpstr>План изучения нового материала :</vt:lpstr>
      <vt:lpstr>Характеристика кремния по его положению в ПСХЭ</vt:lpstr>
      <vt:lpstr>Минералогическая выставка</vt:lpstr>
      <vt:lpstr>Значение кремния и его соединений в природе и жизни человека</vt:lpstr>
      <vt:lpstr>Кремний в природе</vt:lpstr>
      <vt:lpstr>Слайд 10</vt:lpstr>
      <vt:lpstr>Слайд 11</vt:lpstr>
      <vt:lpstr>Значение для живых организмов</vt:lpstr>
      <vt:lpstr>Значение в жизни человека</vt:lpstr>
      <vt:lpstr>Слайд 14</vt:lpstr>
      <vt:lpstr>Слайд 15</vt:lpstr>
      <vt:lpstr>Слайд 16</vt:lpstr>
      <vt:lpstr>Физкультминутка!</vt:lpstr>
      <vt:lpstr>Верные ответы:</vt:lpstr>
      <vt:lpstr>Интересно…  </vt:lpstr>
      <vt:lpstr>Работа в лаборатории</vt:lpstr>
      <vt:lpstr>Проверьте Ваш ответы</vt:lpstr>
      <vt:lpstr> Тема урока: Кремний. Строение атома. Природные соединения кремния. Свойства кремния и его соединений. Применение кремния. Значение соединений кремния в живой и неживой природе. </vt:lpstr>
      <vt:lpstr>Задачи урока:</vt:lpstr>
      <vt:lpstr>Домашнее задание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химии в 9 классе</dc:title>
  <dc:creator>Biolog</dc:creator>
  <cp:lastModifiedBy>Samsung</cp:lastModifiedBy>
  <cp:revision>46</cp:revision>
  <dcterms:created xsi:type="dcterms:W3CDTF">2012-02-15T08:16:14Z</dcterms:created>
  <dcterms:modified xsi:type="dcterms:W3CDTF">2012-02-16T21:24:48Z</dcterms:modified>
</cp:coreProperties>
</file>