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4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7DE8F4-FC9B-40D4-B445-3FFB87F0D628}" type="datetimeFigureOut">
              <a:rPr lang="ru-RU" smtClean="0"/>
              <a:pPr/>
              <a:t>19.08.2012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ED5697-3D46-409B-A31B-6BBE5420DE6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3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ED5697-3D46-409B-A31B-6BBE5420DE6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90D2F-83FF-4F8E-A4FD-7EC0A010AADF}" type="datetimeFigureOut">
              <a:rPr lang="ru-RU" smtClean="0"/>
              <a:pPr/>
              <a:t>19.08.2012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A44473B-6B1A-458B-96FC-9F85E55623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90D2F-83FF-4F8E-A4FD-7EC0A010AADF}" type="datetimeFigureOut">
              <a:rPr lang="ru-RU" smtClean="0"/>
              <a:pPr/>
              <a:t>19.08.2012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4473B-6B1A-458B-96FC-9F85E55623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90D2F-83FF-4F8E-A4FD-7EC0A010AADF}" type="datetimeFigureOut">
              <a:rPr lang="ru-RU" smtClean="0"/>
              <a:pPr/>
              <a:t>19.08.2012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4473B-6B1A-458B-96FC-9F85E55623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90D2F-83FF-4F8E-A4FD-7EC0A010AADF}" type="datetimeFigureOut">
              <a:rPr lang="ru-RU" smtClean="0"/>
              <a:pPr/>
              <a:t>19.08.2012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4473B-6B1A-458B-96FC-9F85E55623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90D2F-83FF-4F8E-A4FD-7EC0A010AADF}" type="datetimeFigureOut">
              <a:rPr lang="ru-RU" smtClean="0"/>
              <a:pPr/>
              <a:t>19.08.2012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A44473B-6B1A-458B-96FC-9F85E55623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90D2F-83FF-4F8E-A4FD-7EC0A010AADF}" type="datetimeFigureOut">
              <a:rPr lang="ru-RU" smtClean="0"/>
              <a:pPr/>
              <a:t>19.08.2012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4473B-6B1A-458B-96FC-9F85E55623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90D2F-83FF-4F8E-A4FD-7EC0A010AADF}" type="datetimeFigureOut">
              <a:rPr lang="ru-RU" smtClean="0"/>
              <a:pPr/>
              <a:t>19.08.2012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4473B-6B1A-458B-96FC-9F85E55623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90D2F-83FF-4F8E-A4FD-7EC0A010AADF}" type="datetimeFigureOut">
              <a:rPr lang="ru-RU" smtClean="0"/>
              <a:pPr/>
              <a:t>19.08.2012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4473B-6B1A-458B-96FC-9F85E55623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90D2F-83FF-4F8E-A4FD-7EC0A010AADF}" type="datetimeFigureOut">
              <a:rPr lang="ru-RU" smtClean="0"/>
              <a:pPr/>
              <a:t>19.08.2012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4473B-6B1A-458B-96FC-9F85E55623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90D2F-83FF-4F8E-A4FD-7EC0A010AADF}" type="datetimeFigureOut">
              <a:rPr lang="ru-RU" smtClean="0"/>
              <a:pPr/>
              <a:t>19.08.2012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4473B-6B1A-458B-96FC-9F85E55623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90D2F-83FF-4F8E-A4FD-7EC0A010AADF}" type="datetimeFigureOut">
              <a:rPr lang="ru-RU" smtClean="0"/>
              <a:pPr/>
              <a:t>19.08.2012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A44473B-6B1A-458B-96FC-9F85E55623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4790D2F-83FF-4F8E-A4FD-7EC0A010AADF}" type="datetimeFigureOut">
              <a:rPr lang="ru-RU" smtClean="0"/>
              <a:pPr/>
              <a:t>19.08.2012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A44473B-6B1A-458B-96FC-9F85E55623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860" y="4643446"/>
            <a:ext cx="6400800" cy="1600200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ru-RU" dirty="0" smtClean="0"/>
              <a:t>Носик</a:t>
            </a:r>
          </a:p>
          <a:p>
            <a:pPr algn="r"/>
            <a:r>
              <a:rPr lang="ru-RU" dirty="0" smtClean="0"/>
              <a:t> Светлана Васильевна</a:t>
            </a:r>
          </a:p>
          <a:p>
            <a:pPr algn="r"/>
            <a:r>
              <a:rPr lang="ru-RU" dirty="0" smtClean="0"/>
              <a:t>Учитель химии ГБОУ СОШ №252,546</a:t>
            </a:r>
          </a:p>
          <a:p>
            <a:pPr algn="r"/>
            <a:r>
              <a:rPr lang="ru-RU" dirty="0" smtClean="0"/>
              <a:t>Красносельского района</a:t>
            </a:r>
          </a:p>
          <a:p>
            <a:pPr algn="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Классификация химических </a:t>
            </a:r>
            <a:br>
              <a:rPr lang="ru-RU" dirty="0" smtClean="0"/>
            </a:br>
            <a:r>
              <a:rPr lang="ru-RU" dirty="0" smtClean="0"/>
              <a:t>реакций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1368412"/>
          </a:xfrm>
        </p:spPr>
        <p:txBody>
          <a:bodyPr>
            <a:noAutofit/>
          </a:bodyPr>
          <a:lstStyle/>
          <a:p>
            <a:r>
              <a:rPr lang="ru-RU" sz="4400" dirty="0" smtClean="0"/>
              <a:t>Метод активного чтения       «</a:t>
            </a:r>
            <a:r>
              <a:rPr lang="ru-RU" sz="4400" dirty="0" err="1" smtClean="0"/>
              <a:t>инсерт</a:t>
            </a:r>
            <a:r>
              <a:rPr lang="ru-RU" sz="4400" dirty="0" smtClean="0"/>
              <a:t>»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85786" y="2286000"/>
            <a:ext cx="7643866" cy="3643330"/>
          </a:xfrm>
        </p:spPr>
        <p:txBody>
          <a:bodyPr>
            <a:normAutofit fontScale="92500" lnSpcReduction="20000"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«</a:t>
            </a:r>
            <a:r>
              <a:rPr lang="en-US" sz="3600" b="1" dirty="0" smtClean="0">
                <a:solidFill>
                  <a:srgbClr val="C00000"/>
                </a:solidFill>
              </a:rPr>
              <a:t>V</a:t>
            </a:r>
            <a:r>
              <a:rPr lang="ru-RU" sz="3600" b="1" dirty="0" smtClean="0">
                <a:solidFill>
                  <a:srgbClr val="C00000"/>
                </a:solidFill>
              </a:rPr>
              <a:t>»</a:t>
            </a:r>
            <a:r>
              <a:rPr lang="ru-RU" sz="3600" dirty="0" smtClean="0"/>
              <a:t>- уже знал</a:t>
            </a:r>
          </a:p>
          <a:p>
            <a:pPr>
              <a:buNone/>
            </a:pPr>
            <a:endParaRPr lang="ru-RU" sz="3600" dirty="0" smtClean="0"/>
          </a:p>
          <a:p>
            <a:r>
              <a:rPr lang="ru-RU" sz="3600" b="1" dirty="0" smtClean="0">
                <a:solidFill>
                  <a:srgbClr val="C00000"/>
                </a:solidFill>
              </a:rPr>
              <a:t>«+»</a:t>
            </a:r>
            <a:r>
              <a:rPr lang="ru-RU" sz="3600" dirty="0" smtClean="0"/>
              <a:t>- новое</a:t>
            </a:r>
          </a:p>
          <a:p>
            <a:pPr>
              <a:buNone/>
            </a:pPr>
            <a:endParaRPr lang="ru-RU" sz="3600" dirty="0" smtClean="0"/>
          </a:p>
          <a:p>
            <a:r>
              <a:rPr lang="ru-RU" sz="3600" b="1" dirty="0" smtClean="0">
                <a:solidFill>
                  <a:srgbClr val="C00000"/>
                </a:solidFill>
              </a:rPr>
              <a:t>«-»</a:t>
            </a:r>
            <a:r>
              <a:rPr lang="ru-RU" sz="3600" dirty="0" smtClean="0"/>
              <a:t>- думал иначе</a:t>
            </a:r>
          </a:p>
          <a:p>
            <a:pPr>
              <a:buNone/>
            </a:pPr>
            <a:endParaRPr lang="ru-RU" sz="3600" dirty="0" smtClean="0"/>
          </a:p>
          <a:p>
            <a:r>
              <a:rPr lang="ru-RU" sz="3600" b="1" dirty="0" smtClean="0">
                <a:solidFill>
                  <a:srgbClr val="C00000"/>
                </a:solidFill>
              </a:rPr>
              <a:t>«?»</a:t>
            </a:r>
            <a:r>
              <a:rPr lang="ru-RU" sz="3600" dirty="0" smtClean="0"/>
              <a:t>- не понял, есть вопросы</a:t>
            </a:r>
            <a:endParaRPr lang="ru-RU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7254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      Кластер</a:t>
            </a:r>
            <a:endParaRPr lang="ru-RU" dirty="0"/>
          </a:p>
        </p:txBody>
      </p:sp>
      <p:pic>
        <p:nvPicPr>
          <p:cNvPr id="5" name="Содержимое 4"/>
          <p:cNvPicPr>
            <a:picLocks noGrp="1"/>
          </p:cNvPicPr>
          <p:nvPr>
            <p:ph sz="quarter" idx="1"/>
          </p:nvPr>
        </p:nvPicPr>
        <p:blipFill>
          <a:blip r:embed="rId2" cstate="print"/>
          <a:srcRect l="19226" t="21779" r="18857" b="7804"/>
          <a:stretch>
            <a:fillRect/>
          </a:stretch>
        </p:blipFill>
        <p:spPr bwMode="auto">
          <a:xfrm>
            <a:off x="214282" y="1428736"/>
            <a:ext cx="8929718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Практическая часть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2000240"/>
            <a:ext cx="8686832" cy="4572000"/>
          </a:xfrm>
        </p:spPr>
        <p:txBody>
          <a:bodyPr/>
          <a:lstStyle/>
          <a:p>
            <a:r>
              <a:rPr lang="en-US" b="1" dirty="0" smtClean="0"/>
              <a:t>2Cu + O</a:t>
            </a:r>
            <a:r>
              <a:rPr lang="en-US" sz="2000" b="1" dirty="0" smtClean="0"/>
              <a:t>2</a:t>
            </a:r>
            <a:r>
              <a:rPr lang="en-US" b="1" dirty="0" smtClean="0"/>
              <a:t> =2CuO</a:t>
            </a:r>
            <a:r>
              <a:rPr lang="en-US" dirty="0" smtClean="0"/>
              <a:t>- </a:t>
            </a:r>
            <a:r>
              <a:rPr lang="ru-RU" i="1" dirty="0" smtClean="0">
                <a:solidFill>
                  <a:srgbClr val="C00000"/>
                </a:solidFill>
              </a:rPr>
              <a:t>реакция соединения</a:t>
            </a:r>
            <a:endParaRPr lang="en-US" i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dirty="0" smtClean="0"/>
          </a:p>
          <a:p>
            <a:r>
              <a:rPr lang="en-US" b="1" dirty="0" smtClean="0"/>
              <a:t>Zn + 2HCl = ZnCl</a:t>
            </a:r>
            <a:r>
              <a:rPr lang="en-US" sz="2000" b="1" dirty="0" smtClean="0"/>
              <a:t>2</a:t>
            </a:r>
            <a:r>
              <a:rPr lang="en-US" b="1" dirty="0" smtClean="0"/>
              <a:t> +H</a:t>
            </a:r>
            <a:r>
              <a:rPr lang="en-US" sz="2000" b="1" dirty="0" smtClean="0"/>
              <a:t>2</a:t>
            </a:r>
            <a:r>
              <a:rPr lang="en-US" dirty="0" smtClean="0"/>
              <a:t>- </a:t>
            </a:r>
            <a:r>
              <a:rPr lang="ru-RU" i="1" dirty="0" smtClean="0">
                <a:solidFill>
                  <a:srgbClr val="C00000"/>
                </a:solidFill>
              </a:rPr>
              <a:t>реакция замещения</a:t>
            </a:r>
            <a:endParaRPr lang="en-US" i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CuSO</a:t>
            </a:r>
            <a:r>
              <a:rPr lang="en-US" sz="2000" b="1" dirty="0" smtClean="0"/>
              <a:t>4</a:t>
            </a:r>
            <a:r>
              <a:rPr lang="en-US" b="1" dirty="0" smtClean="0"/>
              <a:t> +2NaOH =Cu(OH)</a:t>
            </a:r>
            <a:r>
              <a:rPr lang="en-US" sz="2000" b="1" dirty="0" smtClean="0"/>
              <a:t>2 </a:t>
            </a:r>
            <a:r>
              <a:rPr lang="en-US" b="1" dirty="0" smtClean="0"/>
              <a:t>+Na</a:t>
            </a:r>
            <a:r>
              <a:rPr lang="en-US" sz="2000" b="1" dirty="0" smtClean="0"/>
              <a:t>2</a:t>
            </a:r>
            <a:r>
              <a:rPr lang="en-US" b="1" dirty="0" smtClean="0"/>
              <a:t>SO</a:t>
            </a:r>
            <a:r>
              <a:rPr lang="en-US" sz="2000" b="1" dirty="0" smtClean="0"/>
              <a:t>4</a:t>
            </a:r>
            <a:r>
              <a:rPr lang="ru-RU" i="1" dirty="0" smtClean="0">
                <a:solidFill>
                  <a:srgbClr val="C00000"/>
                </a:solidFill>
              </a:rPr>
              <a:t>-реакция обмена</a:t>
            </a:r>
            <a:endParaRPr lang="en-US" i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Cu(OH)</a:t>
            </a:r>
            <a:r>
              <a:rPr lang="en-US" sz="2000" b="1" dirty="0" smtClean="0"/>
              <a:t>2 </a:t>
            </a:r>
            <a:r>
              <a:rPr lang="en-US" b="1" dirty="0" smtClean="0"/>
              <a:t>=</a:t>
            </a:r>
            <a:r>
              <a:rPr lang="en-US" b="1" dirty="0" err="1" smtClean="0"/>
              <a:t>CuO</a:t>
            </a:r>
            <a:r>
              <a:rPr lang="en-US" b="1" dirty="0" smtClean="0"/>
              <a:t> +H</a:t>
            </a:r>
            <a:r>
              <a:rPr lang="en-US" sz="2000" b="1" dirty="0" smtClean="0"/>
              <a:t>2</a:t>
            </a:r>
            <a:r>
              <a:rPr lang="en-US" b="1" dirty="0" smtClean="0"/>
              <a:t>O</a:t>
            </a:r>
            <a:r>
              <a:rPr lang="ru-RU" i="1" dirty="0" smtClean="0">
                <a:solidFill>
                  <a:srgbClr val="C00000"/>
                </a:solidFill>
              </a:rPr>
              <a:t>-реакция разложения</a:t>
            </a:r>
            <a:endParaRPr lang="ru-RU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Правила составления </a:t>
            </a:r>
            <a:r>
              <a:rPr lang="ru-RU" dirty="0" err="1" smtClean="0"/>
              <a:t>синквейна</a:t>
            </a:r>
            <a:r>
              <a:rPr lang="ru-RU" dirty="0" smtClean="0"/>
              <a:t> (пятистишие)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447800"/>
            <a:ext cx="8643998" cy="5124472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b="1" dirty="0" smtClean="0">
                <a:solidFill>
                  <a:srgbClr val="C00000"/>
                </a:solidFill>
              </a:rPr>
              <a:t>1 строка- </a:t>
            </a:r>
            <a:r>
              <a:rPr lang="ru-RU" b="1" i="1" dirty="0" smtClean="0"/>
              <a:t>имя существительное </a:t>
            </a:r>
            <a:r>
              <a:rPr lang="ru-RU" dirty="0" smtClean="0"/>
              <a:t>(тема)</a:t>
            </a:r>
          </a:p>
          <a:p>
            <a:pPr>
              <a:buNone/>
            </a:pPr>
            <a:endParaRPr lang="ru-RU" dirty="0" smtClean="0"/>
          </a:p>
          <a:p>
            <a:r>
              <a:rPr lang="ru-RU" b="1" dirty="0" smtClean="0">
                <a:solidFill>
                  <a:srgbClr val="C00000"/>
                </a:solidFill>
              </a:rPr>
              <a:t>2 строка- </a:t>
            </a:r>
            <a:r>
              <a:rPr lang="ru-RU" b="1" i="1" dirty="0" smtClean="0"/>
              <a:t>два прилагательных </a:t>
            </a:r>
            <a:r>
              <a:rPr lang="ru-RU" dirty="0" smtClean="0"/>
              <a:t>(раскрывающие тему)</a:t>
            </a:r>
          </a:p>
          <a:p>
            <a:pPr>
              <a:buNone/>
            </a:pPr>
            <a:endParaRPr lang="ru-RU" dirty="0" smtClean="0"/>
          </a:p>
          <a:p>
            <a:r>
              <a:rPr lang="ru-RU" b="1" dirty="0" smtClean="0">
                <a:solidFill>
                  <a:srgbClr val="C00000"/>
                </a:solidFill>
              </a:rPr>
              <a:t>3 строка- </a:t>
            </a:r>
            <a:r>
              <a:rPr lang="ru-RU" b="1" i="1" dirty="0" smtClean="0"/>
              <a:t>три глагола </a:t>
            </a:r>
            <a:r>
              <a:rPr lang="ru-RU" dirty="0" smtClean="0"/>
              <a:t>(описывают действие)</a:t>
            </a:r>
          </a:p>
          <a:p>
            <a:endParaRPr lang="ru-RU" dirty="0" smtClean="0"/>
          </a:p>
          <a:p>
            <a:r>
              <a:rPr lang="ru-RU" b="1" dirty="0" smtClean="0">
                <a:solidFill>
                  <a:srgbClr val="C00000"/>
                </a:solidFill>
              </a:rPr>
              <a:t>4 строка- </a:t>
            </a:r>
            <a:r>
              <a:rPr lang="ru-RU" b="1" i="1" dirty="0" smtClean="0"/>
              <a:t>фраза или предложение </a:t>
            </a:r>
            <a:r>
              <a:rPr lang="ru-RU" dirty="0" smtClean="0"/>
              <a:t>(высказывают свое отношение к теме)</a:t>
            </a:r>
          </a:p>
          <a:p>
            <a:endParaRPr lang="ru-RU" dirty="0" smtClean="0"/>
          </a:p>
          <a:p>
            <a:r>
              <a:rPr lang="ru-RU" b="1" dirty="0" smtClean="0">
                <a:solidFill>
                  <a:srgbClr val="C00000"/>
                </a:solidFill>
              </a:rPr>
              <a:t>5 строка- </a:t>
            </a:r>
            <a:r>
              <a:rPr lang="ru-RU" b="1" i="1" dirty="0" smtClean="0"/>
              <a:t>синоним</a:t>
            </a:r>
            <a:r>
              <a:rPr lang="ru-RU" dirty="0" smtClean="0"/>
              <a:t> ( слово-резюме)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2286000"/>
            <a:ext cx="7772400" cy="4572000"/>
          </a:xfrm>
        </p:spPr>
        <p:txBody>
          <a:bodyPr/>
          <a:lstStyle/>
          <a:p>
            <a:r>
              <a:rPr lang="en-US" dirty="0" smtClean="0"/>
              <a:t>&amp; 13-14</a:t>
            </a:r>
          </a:p>
          <a:p>
            <a:r>
              <a:rPr lang="ru-RU" dirty="0" smtClean="0"/>
              <a:t>Повторить определения</a:t>
            </a:r>
          </a:p>
          <a:p>
            <a:pPr lvl="0"/>
            <a:r>
              <a:rPr lang="ru-RU" dirty="0" smtClean="0"/>
              <a:t>дать характеристику по всем видам классификации:</a:t>
            </a:r>
          </a:p>
          <a:p>
            <a:r>
              <a:rPr lang="en-US" dirty="0" smtClean="0"/>
              <a:t>Fe</a:t>
            </a:r>
            <a:r>
              <a:rPr lang="en-US" baseline="-25000" dirty="0" smtClean="0"/>
              <a:t>3</a:t>
            </a:r>
            <a:r>
              <a:rPr lang="en-US" dirty="0" smtClean="0"/>
              <a:t>O</a:t>
            </a:r>
            <a:r>
              <a:rPr lang="en-US" baseline="-25000" dirty="0" smtClean="0"/>
              <a:t>4</a:t>
            </a:r>
            <a:r>
              <a:rPr lang="en-US" dirty="0" smtClean="0"/>
              <a:t> +Al      Fe+Al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3+</a:t>
            </a:r>
            <a:r>
              <a:rPr lang="en-US" dirty="0" smtClean="0"/>
              <a:t>Q</a:t>
            </a:r>
            <a:endParaRPr lang="ru-RU" dirty="0" smtClean="0"/>
          </a:p>
          <a:p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643174" y="4357694"/>
            <a:ext cx="64294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85786" y="5072074"/>
            <a:ext cx="7729566" cy="145740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cene3d>
              <a:camera prst="perspectiveRight"/>
              <a:lightRig rig="threePt" dir="t"/>
            </a:scene3d>
          </a:bodyPr>
          <a:lstStyle/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Спасибо за внимание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928662" y="5214950"/>
            <a:ext cx="7315200" cy="685800"/>
          </a:xfrm>
        </p:spPr>
        <p:txBody>
          <a:bodyPr/>
          <a:lstStyle/>
          <a:p>
            <a:pPr algn="ctr"/>
            <a:r>
              <a:rPr lang="ru-RU" dirty="0" smtClean="0"/>
              <a:t>    </a:t>
            </a:r>
            <a:endParaRPr lang="ru-RU" dirty="0"/>
          </a:p>
        </p:txBody>
      </p:sp>
      <p:pic>
        <p:nvPicPr>
          <p:cNvPr id="7" name="Рисунок 6" descr="laboratorium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3965" b="13965"/>
          <a:stretch>
            <a:fillRect/>
          </a:stretch>
        </p:blipFill>
        <p:spPr/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</TotalTime>
  <Words>141</Words>
  <Application>Microsoft Office PowerPoint</Application>
  <PresentationFormat>Экран (4:3)</PresentationFormat>
  <Paragraphs>41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Справедливость</vt:lpstr>
      <vt:lpstr>Классификация химических  реакций</vt:lpstr>
      <vt:lpstr>Метод активного чтения       «инсерт»</vt:lpstr>
      <vt:lpstr>                   Кластер</vt:lpstr>
      <vt:lpstr>Практическая часть</vt:lpstr>
      <vt:lpstr>Правила составления синквейна (пятистишие)</vt:lpstr>
      <vt:lpstr>Домашнее задание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Классификация химических  реакций</dc:title>
  <dc:creator>Гена</dc:creator>
  <cp:lastModifiedBy>Гена</cp:lastModifiedBy>
  <cp:revision>16</cp:revision>
  <dcterms:created xsi:type="dcterms:W3CDTF">2012-08-19T12:32:07Z</dcterms:created>
  <dcterms:modified xsi:type="dcterms:W3CDTF">2012-08-19T13:45:15Z</dcterms:modified>
</cp:coreProperties>
</file>