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24"/>
  </p:notesMasterIdLst>
  <p:sldIdLst>
    <p:sldId id="261" r:id="rId2"/>
    <p:sldId id="291" r:id="rId3"/>
    <p:sldId id="293" r:id="rId4"/>
    <p:sldId id="256" r:id="rId5"/>
    <p:sldId id="269" r:id="rId6"/>
    <p:sldId id="270" r:id="rId7"/>
    <p:sldId id="271" r:id="rId8"/>
    <p:sldId id="273" r:id="rId9"/>
    <p:sldId id="274" r:id="rId10"/>
    <p:sldId id="279" r:id="rId11"/>
    <p:sldId id="280" r:id="rId12"/>
    <p:sldId id="284" r:id="rId13"/>
    <p:sldId id="287" r:id="rId14"/>
    <p:sldId id="258" r:id="rId15"/>
    <p:sldId id="257" r:id="rId16"/>
    <p:sldId id="263" r:id="rId17"/>
    <p:sldId id="283" r:id="rId18"/>
    <p:sldId id="288" r:id="rId19"/>
    <p:sldId id="282" r:id="rId20"/>
    <p:sldId id="285" r:id="rId21"/>
    <p:sldId id="294" r:id="rId22"/>
    <p:sldId id="289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0000"/>
    <a:srgbClr val="FFCC66"/>
    <a:srgbClr val="000000"/>
    <a:srgbClr val="FF6600"/>
    <a:srgbClr val="008000"/>
    <a:srgbClr val="FFFF99"/>
    <a:srgbClr val="B6FF6D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249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3C0708F2-1ED9-47A2-8604-055EA9D64DB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D7659-E885-4BFB-B2B9-A60815EBE710}" type="slidenum">
              <a:rPr lang="ru-RU"/>
              <a:pPr/>
              <a:t>1</a:t>
            </a:fld>
            <a:endParaRPr lang="ru-RU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46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82947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82948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949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950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951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952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953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954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2955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56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57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58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59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60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82961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82962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963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964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965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82966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967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968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969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8297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97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97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973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82974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975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976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977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82978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979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980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2981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82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83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84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85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86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87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2988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298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2990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B259D4F-CF24-4E35-922C-A71FCF52373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2991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2992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2B51A-15AC-4232-8578-B1FCA74640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9B64C-E51F-44B7-9F54-C58005A521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9904D14-8816-44B7-9045-1F916E0EC1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D3768A7-C0F5-47E6-9EED-5683F72D2C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787BD01-8A4C-4F5F-BEB3-F4735CBCC3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D9E1D-B08D-4F68-8257-D233BB6841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0FA71-BA11-4B71-98EF-D1CC5F5BE7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A8A99-CD70-45DD-995F-404DA40F3F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B1A11-8FA9-4417-9D7E-03C3C6DB85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76BB4-BFCA-4048-A8FB-033C3B24B5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FAF60-4C48-4B7A-A603-6303E7CEAE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0D52B-3FA1-465C-8D0B-00F88F2779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980342-594E-47B9-A2B4-EE3B3A011B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2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81923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81924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81925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926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927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192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81929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81930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931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932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933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934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1935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81936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1937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1938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81939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81940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941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942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1943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81944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945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946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1947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81948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949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950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1951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1952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53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54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55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56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57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58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59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60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61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62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63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64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196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66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6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8196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8196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20DCDBB-C156-423F-BFF2-58387923D4F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slide" Target="slide19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slide" Target="slide18.xml"/><Relationship Id="rId5" Type="http://schemas.openxmlformats.org/officeDocument/2006/relationships/slide" Target="slide17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1524000" y="1143000"/>
            <a:ext cx="639921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6000">
                <a:solidFill>
                  <a:schemeClr val="tx2"/>
                </a:solidFill>
                <a:latin typeface="Times New Roman" pitchFamily="18" charset="0"/>
              </a:rPr>
              <a:t>Тема: </a:t>
            </a:r>
            <a:r>
              <a:rPr lang="ru-RU" sz="6000" u="sng">
                <a:solidFill>
                  <a:schemeClr val="tx2"/>
                </a:solidFill>
                <a:latin typeface="Times New Roman" pitchFamily="18" charset="0"/>
              </a:rPr>
              <a:t>Кислоты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5219700" y="3860800"/>
            <a:ext cx="208915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  <a:buFontTx/>
              <a:buChar char="•"/>
            </a:pPr>
            <a:r>
              <a:rPr lang="ru-RU" sz="3200">
                <a:latin typeface="Times New Roman" pitchFamily="18" charset="0"/>
                <a:cs typeface="Times New Roman" pitchFamily="18" charset="0"/>
              </a:rPr>
              <a:t>Класс: </a:t>
            </a:r>
            <a:r>
              <a:rPr lang="ru-RU" sz="3200">
                <a:latin typeface="Times New Roman" pitchFamily="18" charset="0"/>
              </a:rPr>
              <a:t>8</a:t>
            </a:r>
          </a:p>
        </p:txBody>
      </p:sp>
      <p:pic>
        <p:nvPicPr>
          <p:cNvPr id="61444" name="Picture 4" descr="химия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3573463"/>
            <a:ext cx="1219200" cy="2032000"/>
          </a:xfrm>
          <a:prstGeom prst="rect">
            <a:avLst/>
          </a:prstGeom>
          <a:noFill/>
        </p:spPr>
      </p:pic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4530776" y="5585252"/>
            <a:ext cx="45401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2400" dirty="0">
                <a:solidFill>
                  <a:schemeClr val="tx2"/>
                </a:solidFill>
                <a:latin typeface="Times New Roman" pitchFamily="18" charset="0"/>
              </a:rPr>
              <a:t>Учитель химии </a:t>
            </a:r>
          </a:p>
          <a:p>
            <a:pPr algn="ctr"/>
            <a:r>
              <a:rPr lang="ru-RU" sz="2400" i="1" dirty="0" smtClean="0">
                <a:latin typeface="Times New Roman" pitchFamily="18" charset="0"/>
              </a:rPr>
              <a:t>Голосеева Татьяна  Анатольевна</a:t>
            </a:r>
            <a:endParaRPr lang="ru-RU" sz="2400" i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5" name="Picture 3" descr="10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lum contrast="36000"/>
          </a:blip>
          <a:srcRect t="10620" r="2504"/>
          <a:stretch>
            <a:fillRect/>
          </a:stretch>
        </p:blipFill>
        <p:spPr>
          <a:xfrm>
            <a:off x="179388" y="2060575"/>
            <a:ext cx="4140200" cy="3860800"/>
          </a:xfrm>
          <a:noFill/>
          <a:ln/>
        </p:spPr>
      </p:pic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4572000" y="2133600"/>
            <a:ext cx="42481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3333CC"/>
                </a:solidFill>
                <a:latin typeface="Times New Roman" pitchFamily="18" charset="0"/>
              </a:rPr>
              <a:t>Что произойдет, если к сахару добавить концентрированную серную кислоту?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2" descr="8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4213" y="333375"/>
            <a:ext cx="4105275" cy="3887788"/>
          </a:xfrm>
          <a:noFill/>
          <a:ln/>
        </p:spPr>
      </p:pic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4932363" y="1341438"/>
            <a:ext cx="40322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>
                <a:solidFill>
                  <a:srgbClr val="3333CC"/>
                </a:solidFill>
                <a:latin typeface="Times New Roman" pitchFamily="18" charset="0"/>
              </a:rPr>
              <a:t>Концентрированная серная кислота </a:t>
            </a:r>
            <a:r>
              <a:rPr lang="ru-RU" sz="2800" b="1" i="1" u="sng">
                <a:solidFill>
                  <a:srgbClr val="3333CC"/>
                </a:solidFill>
                <a:latin typeface="Times New Roman" pitchFamily="18" charset="0"/>
              </a:rPr>
              <a:t>обугливает </a:t>
            </a:r>
            <a:r>
              <a:rPr lang="ru-RU" sz="2800" b="1" i="1">
                <a:solidFill>
                  <a:srgbClr val="3333CC"/>
                </a:solidFill>
                <a:latin typeface="Times New Roman" pitchFamily="18" charset="0"/>
              </a:rPr>
              <a:t>органические вещества.</a:t>
            </a: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539750" y="4173538"/>
            <a:ext cx="81438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400" b="1" u="sng">
                <a:solidFill>
                  <a:srgbClr val="FF0000"/>
                </a:solidFill>
                <a:latin typeface="Times New Roman" pitchFamily="18" charset="0"/>
              </a:rPr>
              <a:t>Правила техники безопасности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  <a:p>
            <a:pPr algn="ctr"/>
            <a:endParaRPr lang="ru-RU" sz="2400">
              <a:solidFill>
                <a:srgbClr val="FF0000"/>
              </a:solidFill>
              <a:latin typeface="Times New Roman" pitchFamily="18" charset="0"/>
            </a:endParaRPr>
          </a:p>
          <a:p>
            <a:pPr algn="ctr"/>
            <a:r>
              <a:rPr lang="ru-RU" sz="2400">
                <a:solidFill>
                  <a:srgbClr val="FF0000"/>
                </a:solidFill>
                <a:latin typeface="Times New Roman" pitchFamily="18" charset="0"/>
              </a:rPr>
              <a:t>     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Внимание! </a:t>
            </a:r>
          </a:p>
          <a:p>
            <a:pPr algn="ctr"/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Работать с кислотами необходимо аккуратно, так как можно получить ожог или отравление. При попадании кислоты на кожу надо смыть ее струей воды.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40" name="Rectangle 20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r>
              <a:rPr lang="ru-RU" sz="3200">
                <a:solidFill>
                  <a:srgbClr val="FF0066"/>
                </a:solidFill>
                <a:latin typeface="Times New Roman" pitchFamily="18" charset="0"/>
              </a:rPr>
              <a:t>ДЕЙСТВИЕ КИСЛОТ НА ИНДИКАТОРЫ</a:t>
            </a:r>
            <a:r>
              <a:rPr lang="ru-RU"/>
              <a:t> </a:t>
            </a:r>
          </a:p>
        </p:txBody>
      </p:sp>
      <p:graphicFrame>
        <p:nvGraphicFramePr>
          <p:cNvPr id="107672" name="Group 152"/>
          <p:cNvGraphicFramePr>
            <a:graphicFrameLocks noGrp="1"/>
          </p:cNvGraphicFramePr>
          <p:nvPr>
            <p:ph type="tbl" idx="1"/>
          </p:nvPr>
        </p:nvGraphicFramePr>
        <p:xfrm>
          <a:off x="323850" y="981075"/>
          <a:ext cx="8513763" cy="2931478"/>
        </p:xfrm>
        <a:graphic>
          <a:graphicData uri="http://schemas.openxmlformats.org/drawingml/2006/table">
            <a:tbl>
              <a:tblPr/>
              <a:tblGrid>
                <a:gridCol w="1819258"/>
                <a:gridCol w="2000264"/>
                <a:gridCol w="2357454"/>
                <a:gridCol w="2336787"/>
              </a:tblGrid>
              <a:tr h="1187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Индикатор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Окраска индикатора в воде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Окраска индикатора в растворе соляной кислоты 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HCl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Окраска индикатора в лимонной кислоте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Лакмус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фиолетовый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красный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красный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Фенолфталеин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бесцветная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бесцветная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бесцветная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Метилоранж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/>
                          <a:latin typeface="Verdana" pitchFamily="34" charset="0"/>
                        </a:rPr>
                        <a:t>оранжевая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красно-розовая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красно-розовая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7666" name="Rectangle 146"/>
          <p:cNvSpPr>
            <a:spLocks noChangeArrowheads="1"/>
          </p:cNvSpPr>
          <p:nvPr/>
        </p:nvSpPr>
        <p:spPr bwMode="auto">
          <a:xfrm>
            <a:off x="250825" y="4135438"/>
            <a:ext cx="8720138" cy="19272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400" b="1" u="sng">
                <a:solidFill>
                  <a:srgbClr val="D60093"/>
                </a:solidFill>
                <a:latin typeface="Times New Roman" pitchFamily="18" charset="0"/>
              </a:rPr>
              <a:t>Вывод</a:t>
            </a:r>
            <a:r>
              <a:rPr lang="ru-RU" sz="2400">
                <a:latin typeface="Times New Roman" pitchFamily="18" charset="0"/>
              </a:rPr>
              <a:t>: </a:t>
            </a:r>
            <a:r>
              <a:rPr lang="ru-RU" sz="2400" b="1">
                <a:latin typeface="Times New Roman" pitchFamily="18" charset="0"/>
              </a:rPr>
              <a:t>независимо от вида кислоты (органической или неорганической) индикаторы    изменяют свой цвет одинаково;</a:t>
            </a:r>
            <a:endParaRPr lang="ru-RU" sz="2400">
              <a:latin typeface="Times New Roman" pitchFamily="18" charset="0"/>
            </a:endParaRPr>
          </a:p>
          <a:p>
            <a:pPr algn="ctr"/>
            <a:r>
              <a:rPr lang="ru-RU" sz="2400" b="1">
                <a:latin typeface="Times New Roman" pitchFamily="18" charset="0"/>
              </a:rPr>
              <a:t>   а это  означает, что</a:t>
            </a:r>
            <a:r>
              <a:rPr lang="ru-RU" sz="2400">
                <a:latin typeface="Times New Roman" pitchFamily="18" charset="0"/>
              </a:rPr>
              <a:t> </a:t>
            </a:r>
            <a:r>
              <a:rPr lang="ru-RU" sz="2400" b="1">
                <a:solidFill>
                  <a:srgbClr val="D60093"/>
                </a:solidFill>
                <a:latin typeface="Times New Roman" pitchFamily="18" charset="0"/>
              </a:rPr>
              <a:t>все кислоты обладают сходными свойствами</a:t>
            </a:r>
            <a:r>
              <a:rPr lang="ru-RU" sz="2400" b="1">
                <a:latin typeface="Times New Roman" pitchFamily="18" charset="0"/>
              </a:rPr>
              <a:t>.</a:t>
            </a:r>
            <a:r>
              <a:rPr lang="ru-RU" sz="2400">
                <a:latin typeface="Times New Roman" pitchFamily="18" charset="0"/>
              </a:rPr>
              <a:t> </a:t>
            </a:r>
          </a:p>
        </p:txBody>
      </p:sp>
      <p:sp>
        <p:nvSpPr>
          <p:cNvPr id="107667" name="Rectangle 147"/>
          <p:cNvSpPr>
            <a:spLocks noChangeArrowheads="1"/>
          </p:cNvSpPr>
          <p:nvPr/>
        </p:nvSpPr>
        <p:spPr bwMode="auto">
          <a:xfrm>
            <a:off x="684213" y="6048375"/>
            <a:ext cx="7056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>
                <a:latin typeface="Times New Roman" pitchFamily="18" charset="0"/>
              </a:rPr>
              <a:t>С чем же это связано? Изучим их состав </a:t>
            </a:r>
          </a:p>
        </p:txBody>
      </p:sp>
      <p:sp>
        <p:nvSpPr>
          <p:cNvPr id="107670" name="AutoShape 150"/>
          <p:cNvSpPr>
            <a:spLocks noChangeArrowheads="1"/>
          </p:cNvSpPr>
          <p:nvPr/>
        </p:nvSpPr>
        <p:spPr bwMode="auto">
          <a:xfrm>
            <a:off x="6516688" y="6092825"/>
            <a:ext cx="976312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7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7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7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40" grpId="0"/>
      <p:bldP spid="107666" grpId="0" animBg="1"/>
      <p:bldP spid="10766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243888" cy="1439863"/>
          </a:xfrm>
        </p:spPr>
        <p:txBody>
          <a:bodyPr/>
          <a:lstStyle/>
          <a:p>
            <a:r>
              <a:rPr lang="ru-RU" sz="3200">
                <a:solidFill>
                  <a:srgbClr val="008000"/>
                </a:solidFill>
                <a:effectLst/>
                <a:latin typeface="Times New Roman" pitchFamily="18" charset="0"/>
              </a:rPr>
              <a:t>Прочитайте формулы кислот.</a:t>
            </a:r>
            <a:br>
              <a:rPr lang="ru-RU" sz="3200">
                <a:solidFill>
                  <a:srgbClr val="008000"/>
                </a:solidFill>
                <a:effectLst/>
                <a:latin typeface="Times New Roman" pitchFamily="18" charset="0"/>
              </a:rPr>
            </a:br>
            <a:r>
              <a:rPr lang="ru-RU" sz="3200">
                <a:solidFill>
                  <a:srgbClr val="008000"/>
                </a:solidFill>
                <a:effectLst/>
              </a:rPr>
              <a:t> </a:t>
            </a:r>
            <a:r>
              <a:rPr lang="en-US" sz="660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6600" u="sng">
                <a:latin typeface="Times New Roman" pitchFamily="18" charset="0"/>
              </a:rPr>
              <a:t>Cl</a:t>
            </a:r>
            <a:r>
              <a:rPr lang="ru-RU" sz="6600">
                <a:latin typeface="Times New Roman" pitchFamily="18" charset="0"/>
              </a:rPr>
              <a:t>, </a:t>
            </a:r>
            <a:r>
              <a:rPr lang="en-US" sz="660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ru-RU" sz="480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6600" u="sng">
                <a:latin typeface="Times New Roman" pitchFamily="18" charset="0"/>
              </a:rPr>
              <a:t>S</a:t>
            </a:r>
            <a:r>
              <a:rPr lang="en-US" sz="6600" u="sng">
                <a:solidFill>
                  <a:srgbClr val="008000"/>
                </a:solidFill>
                <a:latin typeface="Times New Roman" pitchFamily="18" charset="0"/>
              </a:rPr>
              <a:t>O</a:t>
            </a:r>
            <a:r>
              <a:rPr lang="ru-RU" sz="4800" u="sng">
                <a:solidFill>
                  <a:srgbClr val="008000"/>
                </a:solidFill>
                <a:latin typeface="Times New Roman" pitchFamily="18" charset="0"/>
              </a:rPr>
              <a:t>4</a:t>
            </a:r>
            <a:r>
              <a:rPr lang="ru-RU" sz="6600">
                <a:latin typeface="Times New Roman" pitchFamily="18" charset="0"/>
              </a:rPr>
              <a:t>, </a:t>
            </a:r>
            <a:r>
              <a:rPr lang="en-US" sz="660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ru-RU" sz="4800">
                <a:solidFill>
                  <a:srgbClr val="0000FF"/>
                </a:solidFill>
                <a:latin typeface="Times New Roman" pitchFamily="18" charset="0"/>
              </a:rPr>
              <a:t>3</a:t>
            </a:r>
            <a:r>
              <a:rPr lang="en-US" sz="6600" u="sng">
                <a:latin typeface="Times New Roman" pitchFamily="18" charset="0"/>
              </a:rPr>
              <a:t>P</a:t>
            </a:r>
            <a:r>
              <a:rPr lang="en-US" sz="6600" u="sng">
                <a:solidFill>
                  <a:srgbClr val="008000"/>
                </a:solidFill>
                <a:latin typeface="Times New Roman" pitchFamily="18" charset="0"/>
              </a:rPr>
              <a:t>O</a:t>
            </a:r>
            <a:r>
              <a:rPr lang="ru-RU" sz="4800" u="sng">
                <a:solidFill>
                  <a:srgbClr val="008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16113"/>
            <a:ext cx="8229600" cy="73025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ru-RU" sz="1000" u="sng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1258888" y="3644900"/>
            <a:ext cx="669607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u="sng">
                <a:solidFill>
                  <a:srgbClr val="FF0000"/>
                </a:solidFill>
                <a:latin typeface="Times New Roman" pitchFamily="18" charset="0"/>
              </a:rPr>
              <a:t>Кислоты</a:t>
            </a:r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3200" b="1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sz="3200" b="1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sz="3200">
                <a:solidFill>
                  <a:srgbClr val="000000"/>
                </a:solidFill>
                <a:latin typeface="Times New Roman" pitchFamily="18" charset="0"/>
              </a:rPr>
              <a:t>– это сложные вещества, состоящие из ионов водорода и кислотного остатка.</a:t>
            </a:r>
          </a:p>
        </p:txBody>
      </p:sp>
      <p:sp>
        <p:nvSpPr>
          <p:cNvPr id="115719" name="Rectangle 7"/>
          <p:cNvSpPr>
            <a:spLocks noChangeArrowheads="1"/>
          </p:cNvSpPr>
          <p:nvPr/>
        </p:nvSpPr>
        <p:spPr bwMode="auto">
          <a:xfrm>
            <a:off x="2195513" y="1728788"/>
            <a:ext cx="4951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>
                <a:latin typeface="Times New Roman" pitchFamily="18" charset="0"/>
              </a:rPr>
              <a:t>Что общего во всех этих формулах?</a:t>
            </a:r>
            <a:r>
              <a:rPr lang="ru-RU"/>
              <a:t> </a:t>
            </a:r>
          </a:p>
        </p:txBody>
      </p:sp>
      <p:sp>
        <p:nvSpPr>
          <p:cNvPr id="115721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835150" y="5876925"/>
            <a:ext cx="914400" cy="609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66667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FF0000"/>
                </a:solidFill>
              </a:rPr>
              <a:t>Н</a:t>
            </a:r>
          </a:p>
        </p:txBody>
      </p:sp>
      <p:sp>
        <p:nvSpPr>
          <p:cNvPr id="115722" name="AutoShap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101013" y="5661025"/>
            <a:ext cx="609600" cy="91440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/>
              <a:t>О</a:t>
            </a:r>
          </a:p>
        </p:txBody>
      </p:sp>
      <p:sp>
        <p:nvSpPr>
          <p:cNvPr id="115723" name="Rectangle 11"/>
          <p:cNvSpPr>
            <a:spLocks noChangeArrowheads="1"/>
          </p:cNvSpPr>
          <p:nvPr/>
        </p:nvSpPr>
        <p:spPr bwMode="auto">
          <a:xfrm>
            <a:off x="2084388" y="5343525"/>
            <a:ext cx="5178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2000">
                <a:latin typeface="Times New Roman" pitchFamily="18" charset="0"/>
              </a:rPr>
              <a:t>А чем ещё кроме разных кислотных остатков </a:t>
            </a:r>
          </a:p>
          <a:p>
            <a:pPr algn="ctr"/>
            <a:r>
              <a:rPr lang="ru-RU" sz="2000">
                <a:latin typeface="Times New Roman" pitchFamily="18" charset="0"/>
              </a:rPr>
              <a:t>отличаются формулы кислот?</a:t>
            </a:r>
          </a:p>
        </p:txBody>
      </p:sp>
      <p:sp>
        <p:nvSpPr>
          <p:cNvPr id="115724" name="Rectangle 12"/>
          <p:cNvSpPr>
            <a:spLocks noChangeArrowheads="1"/>
          </p:cNvSpPr>
          <p:nvPr/>
        </p:nvSpPr>
        <p:spPr bwMode="auto">
          <a:xfrm>
            <a:off x="1692275" y="2160588"/>
            <a:ext cx="59817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000">
                <a:solidFill>
                  <a:schemeClr val="hlink"/>
                </a:solidFill>
                <a:latin typeface="Times New Roman" pitchFamily="18" charset="0"/>
              </a:rPr>
              <a:t>все общие свойства кислот, </a:t>
            </a:r>
          </a:p>
          <a:p>
            <a:pPr algn="ctr"/>
            <a:r>
              <a:rPr lang="ru-RU" sz="2000">
                <a:solidFill>
                  <a:schemeClr val="hlink"/>
                </a:solidFill>
                <a:latin typeface="Times New Roman" pitchFamily="18" charset="0"/>
              </a:rPr>
              <a:t>в том числе изменение окраски индикаторов,  </a:t>
            </a:r>
          </a:p>
          <a:p>
            <a:pPr algn="ctr"/>
            <a:r>
              <a:rPr lang="ru-RU" sz="2000">
                <a:solidFill>
                  <a:schemeClr val="hlink"/>
                </a:solidFill>
                <a:latin typeface="Times New Roman" pitchFamily="18" charset="0"/>
              </a:rPr>
              <a:t>связаны с элементом водородом.</a:t>
            </a:r>
          </a:p>
        </p:txBody>
      </p:sp>
      <p:sp>
        <p:nvSpPr>
          <p:cNvPr id="115726" name="Rectangle 14"/>
          <p:cNvSpPr>
            <a:spLocks noChangeArrowheads="1"/>
          </p:cNvSpPr>
          <p:nvPr/>
        </p:nvSpPr>
        <p:spPr bwMode="auto">
          <a:xfrm>
            <a:off x="827088" y="3168650"/>
            <a:ext cx="836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>
                <a:latin typeface="Times New Roman" pitchFamily="18" charset="0"/>
              </a:rPr>
              <a:t>Остальная часть молекулы называется </a:t>
            </a:r>
            <a:r>
              <a:rPr lang="ru-RU" sz="2400" b="1" u="sng">
                <a:latin typeface="Times New Roman" pitchFamily="18" charset="0"/>
              </a:rPr>
              <a:t>кислотным остатком</a:t>
            </a:r>
            <a:r>
              <a:rPr lang="ru-RU" sz="2400" b="1">
                <a:latin typeface="Times New Roman" pitchFamily="18" charset="0"/>
              </a:rPr>
              <a:t>.</a:t>
            </a:r>
            <a:r>
              <a:rPr lang="ru-RU" sz="24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5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5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5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5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5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5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/>
      <p:bldP spid="115716" grpId="0"/>
      <p:bldP spid="115719" grpId="0"/>
      <p:bldP spid="115723" grpId="0"/>
      <p:bldP spid="1157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43887" cy="879475"/>
          </a:xfrm>
        </p:spPr>
        <p:txBody>
          <a:bodyPr/>
          <a:lstStyle/>
          <a:p>
            <a:r>
              <a:rPr lang="ru-RU" sz="4000" b="1" i="1">
                <a:solidFill>
                  <a:srgbClr val="D60093"/>
                </a:solidFill>
                <a:effectLst/>
                <a:latin typeface="Times New Roman" pitchFamily="18" charset="0"/>
              </a:rPr>
              <a:t>КЛАССИФИКАЦИЯ КИСЛОТ.</a:t>
            </a:r>
          </a:p>
        </p:txBody>
      </p:sp>
      <p:sp>
        <p:nvSpPr>
          <p:cNvPr id="58375" name="WordArt 7"/>
          <p:cNvSpPr>
            <a:spLocks noChangeArrowheads="1" noChangeShapeType="1" noTextEdit="1"/>
          </p:cNvSpPr>
          <p:nvPr/>
        </p:nvSpPr>
        <p:spPr bwMode="auto">
          <a:xfrm rot="5400000">
            <a:off x="3244850" y="3171826"/>
            <a:ext cx="2592387" cy="1090612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ru-RU" kern="10">
                <a:solidFill>
                  <a:srgbClr val="FF0066"/>
                </a:solidFill>
                <a:effectLst>
                  <a:outerShdw dist="99190" dir="7788334" algn="ctr" rotWithShape="0">
                    <a:srgbClr val="000080">
                      <a:alpha val="80000"/>
                    </a:srgbClr>
                  </a:outerShdw>
                </a:effectLst>
                <a:latin typeface="Arial"/>
                <a:cs typeface="Arial"/>
              </a:rPr>
              <a:t>кислоты</a:t>
            </a:r>
          </a:p>
        </p:txBody>
      </p:sp>
      <p:sp>
        <p:nvSpPr>
          <p:cNvPr id="58376" name="AutoShape 8"/>
          <p:cNvSpPr>
            <a:spLocks noChangeArrowheads="1"/>
          </p:cNvSpPr>
          <p:nvPr/>
        </p:nvSpPr>
        <p:spPr bwMode="auto">
          <a:xfrm flipV="1">
            <a:off x="5148263" y="3644900"/>
            <a:ext cx="719137" cy="360363"/>
          </a:xfrm>
          <a:prstGeom prst="chevron">
            <a:avLst>
              <a:gd name="adj" fmla="val 498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58377" name="AutoShape 9"/>
          <p:cNvSpPr>
            <a:spLocks noChangeArrowheads="1"/>
          </p:cNvSpPr>
          <p:nvPr/>
        </p:nvSpPr>
        <p:spPr bwMode="auto">
          <a:xfrm rot="10800000">
            <a:off x="3203575" y="2852738"/>
            <a:ext cx="719138" cy="360362"/>
          </a:xfrm>
          <a:prstGeom prst="chevron">
            <a:avLst>
              <a:gd name="adj" fmla="val 498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58378" name="AutoShape 10"/>
          <p:cNvSpPr>
            <a:spLocks noChangeArrowheads="1"/>
          </p:cNvSpPr>
          <p:nvPr/>
        </p:nvSpPr>
        <p:spPr bwMode="auto">
          <a:xfrm rot="5278141">
            <a:off x="4266407" y="5247481"/>
            <a:ext cx="539750" cy="360363"/>
          </a:xfrm>
          <a:prstGeom prst="chevron">
            <a:avLst>
              <a:gd name="adj" fmla="val 374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755650" y="2276475"/>
            <a:ext cx="2286000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b="1" i="1">
                <a:solidFill>
                  <a:srgbClr val="6600CC"/>
                </a:solidFill>
                <a:latin typeface="Times New Roman" pitchFamily="18" charset="0"/>
              </a:rPr>
              <a:t>одноосновные</a:t>
            </a:r>
          </a:p>
          <a:p>
            <a:pPr algn="ctr"/>
            <a:endParaRPr lang="ru-RU" sz="2400" b="1" i="1">
              <a:solidFill>
                <a:srgbClr val="6600CC"/>
              </a:solidFill>
              <a:latin typeface="Times New Roman" pitchFamily="18" charset="0"/>
            </a:endParaRPr>
          </a:p>
          <a:p>
            <a:pPr algn="ctr"/>
            <a:r>
              <a:rPr lang="en-US" sz="2400" b="1" i="1">
                <a:solidFill>
                  <a:srgbClr val="CC3300"/>
                </a:solidFill>
                <a:latin typeface="Times New Roman" pitchFamily="18" charset="0"/>
              </a:rPr>
              <a:t>H</a:t>
            </a:r>
            <a:r>
              <a:rPr lang="en-US" sz="2400" b="1" i="1">
                <a:latin typeface="Times New Roman" pitchFamily="18" charset="0"/>
              </a:rPr>
              <a:t>Cl</a:t>
            </a:r>
          </a:p>
          <a:p>
            <a:pPr algn="ctr"/>
            <a:r>
              <a:rPr lang="en-US" sz="2400" b="1" i="1">
                <a:solidFill>
                  <a:srgbClr val="CC3300"/>
                </a:solidFill>
                <a:latin typeface="Times New Roman" pitchFamily="18" charset="0"/>
              </a:rPr>
              <a:t>H</a:t>
            </a:r>
            <a:r>
              <a:rPr lang="en-US" sz="2400" b="1" i="1">
                <a:latin typeface="Times New Roman" pitchFamily="18" charset="0"/>
              </a:rPr>
              <a:t>NO</a:t>
            </a:r>
            <a:r>
              <a:rPr lang="en-US" b="1" i="1">
                <a:latin typeface="Times New Roman" pitchFamily="18" charset="0"/>
              </a:rPr>
              <a:t>3</a:t>
            </a:r>
            <a:endParaRPr lang="ru-RU" b="1" i="1">
              <a:latin typeface="Times New Roman" pitchFamily="18" charset="0"/>
            </a:endParaRPr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6156325" y="3141663"/>
            <a:ext cx="2016125" cy="192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b="1" i="1">
                <a:solidFill>
                  <a:srgbClr val="6600CC"/>
                </a:solidFill>
                <a:latin typeface="Times New Roman" pitchFamily="18" charset="0"/>
              </a:rPr>
              <a:t>двух-</a:t>
            </a:r>
          </a:p>
          <a:p>
            <a:pPr algn="ctr"/>
            <a:r>
              <a:rPr lang="ru-RU" sz="2400" b="1" i="1">
                <a:solidFill>
                  <a:srgbClr val="6600CC"/>
                </a:solidFill>
                <a:latin typeface="Times New Roman" pitchFamily="18" charset="0"/>
              </a:rPr>
              <a:t>основные</a:t>
            </a:r>
          </a:p>
          <a:p>
            <a:pPr algn="ctr"/>
            <a:endParaRPr lang="ru-RU" sz="2400" b="1" i="1">
              <a:solidFill>
                <a:srgbClr val="6600CC"/>
              </a:solidFill>
              <a:latin typeface="Times New Roman" pitchFamily="18" charset="0"/>
            </a:endParaRPr>
          </a:p>
          <a:p>
            <a:pPr algn="ctr"/>
            <a:r>
              <a:rPr lang="en-US" sz="2400" b="1" i="1">
                <a:solidFill>
                  <a:srgbClr val="CC3300"/>
                </a:solidFill>
                <a:latin typeface="Times New Roman" pitchFamily="18" charset="0"/>
              </a:rPr>
              <a:t>H</a:t>
            </a:r>
            <a:r>
              <a:rPr lang="en-US" b="1" i="1">
                <a:solidFill>
                  <a:srgbClr val="CC3300"/>
                </a:solidFill>
                <a:latin typeface="Times New Roman" pitchFamily="18" charset="0"/>
              </a:rPr>
              <a:t>2</a:t>
            </a:r>
            <a:r>
              <a:rPr lang="en-US" sz="2400" b="1" i="1">
                <a:latin typeface="Times New Roman" pitchFamily="18" charset="0"/>
              </a:rPr>
              <a:t>S</a:t>
            </a:r>
          </a:p>
          <a:p>
            <a:pPr algn="ctr"/>
            <a:r>
              <a:rPr lang="en-US" sz="2400" b="1" i="1">
                <a:solidFill>
                  <a:srgbClr val="CC3300"/>
                </a:solidFill>
                <a:latin typeface="Times New Roman" pitchFamily="18" charset="0"/>
              </a:rPr>
              <a:t>H</a:t>
            </a:r>
            <a:r>
              <a:rPr lang="en-US" b="1" i="1">
                <a:solidFill>
                  <a:srgbClr val="CC3300"/>
                </a:solidFill>
                <a:latin typeface="Times New Roman" pitchFamily="18" charset="0"/>
              </a:rPr>
              <a:t>2</a:t>
            </a:r>
            <a:r>
              <a:rPr lang="en-US" sz="2400" b="1" i="1">
                <a:latin typeface="Times New Roman" pitchFamily="18" charset="0"/>
              </a:rPr>
              <a:t>SO</a:t>
            </a:r>
            <a:r>
              <a:rPr lang="en-US" b="1" i="1">
                <a:latin typeface="Times New Roman" pitchFamily="18" charset="0"/>
              </a:rPr>
              <a:t>4</a:t>
            </a:r>
            <a:endParaRPr lang="ru-RU" b="1" i="1">
              <a:latin typeface="Times New Roman" pitchFamily="18" charset="0"/>
            </a:endParaRPr>
          </a:p>
        </p:txBody>
      </p:sp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3132138" y="5734050"/>
            <a:ext cx="2879725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b="1" i="1">
                <a:solidFill>
                  <a:srgbClr val="6600CC"/>
                </a:solidFill>
                <a:latin typeface="Times New Roman" pitchFamily="18" charset="0"/>
              </a:rPr>
              <a:t>трехосновные</a:t>
            </a:r>
          </a:p>
          <a:p>
            <a:pPr algn="ctr"/>
            <a:r>
              <a:rPr lang="en-US" sz="2400" b="1" i="1">
                <a:solidFill>
                  <a:srgbClr val="CC3300"/>
                </a:solidFill>
                <a:latin typeface="Times New Roman" pitchFamily="18" charset="0"/>
              </a:rPr>
              <a:t>H</a:t>
            </a:r>
            <a:r>
              <a:rPr lang="en-US" b="1" i="1">
                <a:solidFill>
                  <a:srgbClr val="CC3300"/>
                </a:solidFill>
                <a:latin typeface="Times New Roman" pitchFamily="18" charset="0"/>
              </a:rPr>
              <a:t>3</a:t>
            </a:r>
            <a:r>
              <a:rPr lang="en-US" sz="2400" b="1" i="1">
                <a:latin typeface="Times New Roman" pitchFamily="18" charset="0"/>
              </a:rPr>
              <a:t>PO</a:t>
            </a:r>
            <a:r>
              <a:rPr lang="en-US" b="1" i="1">
                <a:latin typeface="Times New Roman" pitchFamily="18" charset="0"/>
              </a:rPr>
              <a:t>4</a:t>
            </a:r>
            <a:endParaRPr lang="ru-RU" b="1" i="1">
              <a:latin typeface="Times New Roman" pitchFamily="18" charset="0"/>
            </a:endParaRPr>
          </a:p>
        </p:txBody>
      </p:sp>
      <p:sp>
        <p:nvSpPr>
          <p:cNvPr id="58382" name="Rectangle 14"/>
          <p:cNvSpPr>
            <a:spLocks noChangeArrowheads="1"/>
          </p:cNvSpPr>
          <p:nvPr/>
        </p:nvSpPr>
        <p:spPr bwMode="auto">
          <a:xfrm>
            <a:off x="1692275" y="1341438"/>
            <a:ext cx="62642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 u="sng">
                <a:solidFill>
                  <a:srgbClr val="3333FF"/>
                </a:solidFill>
                <a:latin typeface="Times New Roman" pitchFamily="18" charset="0"/>
              </a:rPr>
              <a:t>По количеству атомов водорода.</a:t>
            </a:r>
          </a:p>
        </p:txBody>
      </p: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7956550" y="60213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8385" name="Rectangle 17"/>
          <p:cNvSpPr>
            <a:spLocks noChangeArrowheads="1"/>
          </p:cNvSpPr>
          <p:nvPr/>
        </p:nvSpPr>
        <p:spPr bwMode="auto">
          <a:xfrm>
            <a:off x="7956550" y="6092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8386" name="Rectangle 18"/>
          <p:cNvSpPr>
            <a:spLocks noChangeArrowheads="1"/>
          </p:cNvSpPr>
          <p:nvPr/>
        </p:nvSpPr>
        <p:spPr bwMode="auto">
          <a:xfrm>
            <a:off x="3289300" y="3246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8388" name="AutoShape 2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5661025"/>
            <a:ext cx="611188" cy="576263"/>
          </a:xfrm>
          <a:prstGeom prst="actionButtonReturn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4705350" cy="1314450"/>
          </a:xfrm>
        </p:spPr>
        <p:txBody>
          <a:bodyPr/>
          <a:lstStyle/>
          <a:p>
            <a:r>
              <a:rPr lang="ru-RU" sz="4000" b="1" i="1">
                <a:solidFill>
                  <a:srgbClr val="3333FF"/>
                </a:solidFill>
                <a:latin typeface="Times New Roman" pitchFamily="18" charset="0"/>
              </a:rPr>
              <a:t>По содержанию кислорода.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ru-RU" sz="2800" b="1" i="1">
                <a:solidFill>
                  <a:srgbClr val="3333FF"/>
                </a:solidFill>
              </a:rPr>
              <a:t> </a:t>
            </a:r>
          </a:p>
          <a:p>
            <a:pPr>
              <a:buFontTx/>
              <a:buNone/>
            </a:pPr>
            <a:endParaRPr lang="ru-RU" sz="2800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395288" y="2492375"/>
            <a:ext cx="2881312" cy="3082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6600CC"/>
                </a:solidFill>
                <a:latin typeface="Times New Roman" pitchFamily="18" charset="0"/>
              </a:rPr>
              <a:t>Бескислородные</a:t>
            </a:r>
          </a:p>
          <a:p>
            <a:pPr algn="ctr"/>
            <a:endParaRPr lang="ru-RU" sz="2400" b="1">
              <a:solidFill>
                <a:srgbClr val="6600CC"/>
              </a:solidFill>
              <a:latin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6600CC"/>
                </a:solidFill>
                <a:latin typeface="Times New Roman" pitchFamily="18" charset="0"/>
              </a:rPr>
              <a:t> </a:t>
            </a:r>
            <a:r>
              <a:rPr lang="en-US" sz="2400" b="1" i="1">
                <a:latin typeface="Times New Roman" pitchFamily="18" charset="0"/>
              </a:rPr>
              <a:t>HF </a:t>
            </a:r>
            <a:endParaRPr lang="ru-RU" sz="2400" b="1" i="1">
              <a:latin typeface="Times New Roman" pitchFamily="18" charset="0"/>
            </a:endParaRPr>
          </a:p>
          <a:p>
            <a:pPr algn="ctr"/>
            <a:r>
              <a:rPr lang="en-US" sz="2400" b="1" i="1">
                <a:latin typeface="Times New Roman" pitchFamily="18" charset="0"/>
              </a:rPr>
              <a:t>HCl</a:t>
            </a:r>
            <a:endParaRPr lang="ru-RU" sz="2400" b="1" i="1">
              <a:latin typeface="Times New Roman" pitchFamily="18" charset="0"/>
            </a:endParaRPr>
          </a:p>
          <a:p>
            <a:pPr algn="ctr"/>
            <a:r>
              <a:rPr lang="en-US" sz="2400" b="1" i="1">
                <a:latin typeface="Times New Roman" pitchFamily="18" charset="0"/>
              </a:rPr>
              <a:t>HBr </a:t>
            </a:r>
            <a:endParaRPr lang="ru-RU" sz="2400" b="1" i="1">
              <a:latin typeface="Times New Roman" pitchFamily="18" charset="0"/>
            </a:endParaRPr>
          </a:p>
          <a:p>
            <a:pPr algn="ctr"/>
            <a:r>
              <a:rPr lang="en-US" sz="2400" b="1" i="1">
                <a:latin typeface="Times New Roman" pitchFamily="18" charset="0"/>
              </a:rPr>
              <a:t>HI  </a:t>
            </a:r>
            <a:r>
              <a:rPr lang="ru-RU" sz="2400" b="1" i="1">
                <a:latin typeface="Times New Roman" pitchFamily="18" charset="0"/>
              </a:rPr>
              <a:t> </a:t>
            </a:r>
          </a:p>
          <a:p>
            <a:pPr algn="ctr"/>
            <a:r>
              <a:rPr lang="en-US" sz="2400" b="1" i="1">
                <a:latin typeface="Times New Roman" pitchFamily="18" charset="0"/>
              </a:rPr>
              <a:t>H</a:t>
            </a:r>
            <a:r>
              <a:rPr lang="en-US" b="1" i="1">
                <a:latin typeface="Times New Roman" pitchFamily="18" charset="0"/>
              </a:rPr>
              <a:t>2</a:t>
            </a:r>
            <a:r>
              <a:rPr lang="en-US" sz="2400" b="1" i="1">
                <a:latin typeface="Times New Roman" pitchFamily="18" charset="0"/>
              </a:rPr>
              <a:t>S</a:t>
            </a:r>
            <a:endParaRPr lang="ru-RU" sz="2400" b="1" i="1">
              <a:latin typeface="Times New Roman" pitchFamily="18" charset="0"/>
            </a:endParaRPr>
          </a:p>
          <a:p>
            <a:pPr algn="ctr"/>
            <a:endParaRPr lang="ru-RU" sz="1400" b="1" i="1">
              <a:solidFill>
                <a:srgbClr val="D60093"/>
              </a:solidFill>
              <a:latin typeface="Times New Roman" pitchFamily="18" charset="0"/>
            </a:endParaRPr>
          </a:p>
          <a:p>
            <a:pPr algn="ctr"/>
            <a:endParaRPr lang="ru-RU" sz="1400" b="1" i="1">
              <a:solidFill>
                <a:srgbClr val="D60093"/>
              </a:solidFill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580063" y="260350"/>
            <a:ext cx="3024187" cy="4941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ru-RU" sz="2400" b="1">
              <a:solidFill>
                <a:srgbClr val="6600CC"/>
              </a:solidFill>
            </a:endParaRPr>
          </a:p>
          <a:p>
            <a:pPr algn="ctr"/>
            <a:r>
              <a:rPr lang="ru-RU" sz="2400" b="1">
                <a:solidFill>
                  <a:srgbClr val="6600CC"/>
                </a:solidFill>
                <a:latin typeface="Times New Roman" pitchFamily="18" charset="0"/>
              </a:rPr>
              <a:t>Кислород-</a:t>
            </a:r>
          </a:p>
          <a:p>
            <a:pPr algn="ctr"/>
            <a:r>
              <a:rPr lang="ru-RU" sz="2400" b="1">
                <a:solidFill>
                  <a:srgbClr val="6600CC"/>
                </a:solidFill>
                <a:latin typeface="Times New Roman" pitchFamily="18" charset="0"/>
              </a:rPr>
              <a:t>содержащие</a:t>
            </a:r>
          </a:p>
          <a:p>
            <a:pPr algn="ctr"/>
            <a:endParaRPr lang="ru-RU" sz="2400" b="1">
              <a:solidFill>
                <a:srgbClr val="6600CC"/>
              </a:solidFill>
              <a:latin typeface="Times New Roman" pitchFamily="18" charset="0"/>
            </a:endParaRPr>
          </a:p>
          <a:p>
            <a:pPr algn="ctr"/>
            <a:r>
              <a:rPr lang="en-US" sz="2400" b="1" i="1">
                <a:latin typeface="Times New Roman" pitchFamily="18" charset="0"/>
              </a:rPr>
              <a:t>HN</a:t>
            </a:r>
            <a:r>
              <a:rPr lang="en-US" sz="2400" b="1" i="1">
                <a:solidFill>
                  <a:srgbClr val="FF0066"/>
                </a:solidFill>
                <a:latin typeface="Times New Roman" pitchFamily="18" charset="0"/>
              </a:rPr>
              <a:t>O</a:t>
            </a:r>
            <a:r>
              <a:rPr lang="en-US" b="1" i="1">
                <a:latin typeface="Times New Roman" pitchFamily="18" charset="0"/>
              </a:rPr>
              <a:t>3</a:t>
            </a:r>
            <a:r>
              <a:rPr lang="en-US" sz="2400" b="1" i="1">
                <a:latin typeface="Times New Roman" pitchFamily="18" charset="0"/>
              </a:rPr>
              <a:t> </a:t>
            </a:r>
          </a:p>
          <a:p>
            <a:pPr algn="ctr"/>
            <a:r>
              <a:rPr lang="en-US" sz="2400" b="1" i="1">
                <a:latin typeface="Times New Roman" pitchFamily="18" charset="0"/>
              </a:rPr>
              <a:t>HN</a:t>
            </a:r>
            <a:r>
              <a:rPr lang="en-US" sz="2400" b="1" i="1">
                <a:solidFill>
                  <a:srgbClr val="D60093"/>
                </a:solidFill>
                <a:latin typeface="Times New Roman" pitchFamily="18" charset="0"/>
              </a:rPr>
              <a:t>O</a:t>
            </a:r>
            <a:r>
              <a:rPr lang="en-US" b="1" i="1">
                <a:latin typeface="Times New Roman" pitchFamily="18" charset="0"/>
              </a:rPr>
              <a:t>2</a:t>
            </a:r>
            <a:endParaRPr lang="ru-RU" sz="2400" b="1" i="1">
              <a:latin typeface="Times New Roman" pitchFamily="18" charset="0"/>
            </a:endParaRPr>
          </a:p>
          <a:p>
            <a:pPr algn="ctr"/>
            <a:r>
              <a:rPr lang="en-US" sz="2400" b="1" i="1">
                <a:latin typeface="Times New Roman" pitchFamily="18" charset="0"/>
              </a:rPr>
              <a:t>H</a:t>
            </a:r>
            <a:r>
              <a:rPr lang="en-US" b="1" i="1">
                <a:latin typeface="Times New Roman" pitchFamily="18" charset="0"/>
              </a:rPr>
              <a:t>2</a:t>
            </a:r>
            <a:r>
              <a:rPr lang="en-US" sz="2400" b="1" i="1">
                <a:latin typeface="Times New Roman" pitchFamily="18" charset="0"/>
              </a:rPr>
              <a:t>S</a:t>
            </a:r>
            <a:r>
              <a:rPr lang="en-US" sz="2400" b="1" i="1">
                <a:solidFill>
                  <a:srgbClr val="FF0066"/>
                </a:solidFill>
                <a:latin typeface="Times New Roman" pitchFamily="18" charset="0"/>
              </a:rPr>
              <a:t>O</a:t>
            </a:r>
            <a:r>
              <a:rPr lang="en-US" b="1" i="1">
                <a:latin typeface="Times New Roman" pitchFamily="18" charset="0"/>
              </a:rPr>
              <a:t>4</a:t>
            </a:r>
            <a:endParaRPr lang="ru-RU" b="1" i="1">
              <a:latin typeface="Times New Roman" pitchFamily="18" charset="0"/>
            </a:endParaRPr>
          </a:p>
          <a:p>
            <a:pPr algn="ctr"/>
            <a:r>
              <a:rPr lang="en-US" sz="2400" b="1" i="1">
                <a:latin typeface="Times New Roman" pitchFamily="18" charset="0"/>
              </a:rPr>
              <a:t>H</a:t>
            </a:r>
            <a:r>
              <a:rPr lang="en-US" b="1" i="1">
                <a:latin typeface="Times New Roman" pitchFamily="18" charset="0"/>
              </a:rPr>
              <a:t>2</a:t>
            </a:r>
            <a:r>
              <a:rPr lang="en-US" sz="2400" b="1" i="1">
                <a:latin typeface="Times New Roman" pitchFamily="18" charset="0"/>
              </a:rPr>
              <a:t>S</a:t>
            </a:r>
            <a:r>
              <a:rPr lang="en-US" sz="2400" b="1" i="1">
                <a:solidFill>
                  <a:srgbClr val="D60093"/>
                </a:solidFill>
                <a:latin typeface="Times New Roman" pitchFamily="18" charset="0"/>
              </a:rPr>
              <a:t>O</a:t>
            </a:r>
            <a:r>
              <a:rPr lang="en-US" b="1" i="1">
                <a:latin typeface="Times New Roman" pitchFamily="18" charset="0"/>
              </a:rPr>
              <a:t>3</a:t>
            </a:r>
            <a:endParaRPr lang="ru-RU" b="1" i="1">
              <a:latin typeface="Times New Roman" pitchFamily="18" charset="0"/>
            </a:endParaRPr>
          </a:p>
          <a:p>
            <a:pPr algn="ctr"/>
            <a:r>
              <a:rPr lang="en-US" sz="2400" b="1" i="1">
                <a:latin typeface="Times New Roman" pitchFamily="18" charset="0"/>
              </a:rPr>
              <a:t>HCl</a:t>
            </a:r>
            <a:r>
              <a:rPr lang="en-US" sz="2400" b="1" i="1">
                <a:solidFill>
                  <a:srgbClr val="FF0066"/>
                </a:solidFill>
                <a:latin typeface="Times New Roman" pitchFamily="18" charset="0"/>
              </a:rPr>
              <a:t>O</a:t>
            </a:r>
            <a:r>
              <a:rPr lang="en-US" b="1" i="1">
                <a:latin typeface="Times New Roman" pitchFamily="18" charset="0"/>
              </a:rPr>
              <a:t>4</a:t>
            </a:r>
            <a:r>
              <a:rPr lang="en-US" sz="2400" b="1" i="1">
                <a:latin typeface="Times New Roman" pitchFamily="18" charset="0"/>
              </a:rPr>
              <a:t> </a:t>
            </a:r>
            <a:endParaRPr lang="ru-RU" sz="2400" b="1" i="1">
              <a:latin typeface="Times New Roman" pitchFamily="18" charset="0"/>
            </a:endParaRPr>
          </a:p>
          <a:p>
            <a:pPr algn="ctr"/>
            <a:r>
              <a:rPr lang="en-US" sz="2400" b="1" i="1">
                <a:latin typeface="Times New Roman" pitchFamily="18" charset="0"/>
              </a:rPr>
              <a:t>H</a:t>
            </a:r>
            <a:r>
              <a:rPr lang="en-US" b="1" i="1">
                <a:latin typeface="Times New Roman" pitchFamily="18" charset="0"/>
              </a:rPr>
              <a:t>2</a:t>
            </a:r>
            <a:r>
              <a:rPr lang="en-US" sz="2400" b="1" i="1">
                <a:latin typeface="Times New Roman" pitchFamily="18" charset="0"/>
              </a:rPr>
              <a:t>Si</a:t>
            </a:r>
            <a:r>
              <a:rPr lang="en-US" sz="2400" b="1" i="1">
                <a:solidFill>
                  <a:srgbClr val="FF0000"/>
                </a:solidFill>
                <a:latin typeface="Times New Roman" pitchFamily="18" charset="0"/>
              </a:rPr>
              <a:t>O</a:t>
            </a:r>
            <a:r>
              <a:rPr lang="en-US" b="1" i="1">
                <a:latin typeface="Times New Roman" pitchFamily="18" charset="0"/>
              </a:rPr>
              <a:t>3</a:t>
            </a:r>
            <a:endParaRPr lang="ru-RU" b="1" i="1">
              <a:latin typeface="Times New Roman" pitchFamily="18" charset="0"/>
            </a:endParaRPr>
          </a:p>
          <a:p>
            <a:pPr algn="ctr"/>
            <a:r>
              <a:rPr lang="en-US" sz="2400" b="1" i="1">
                <a:latin typeface="Times New Roman" pitchFamily="18" charset="0"/>
              </a:rPr>
              <a:t>H</a:t>
            </a:r>
            <a:r>
              <a:rPr lang="en-US" b="1" i="1">
                <a:latin typeface="Times New Roman" pitchFamily="18" charset="0"/>
              </a:rPr>
              <a:t>3</a:t>
            </a:r>
            <a:r>
              <a:rPr lang="en-US" sz="2400" b="1" i="1">
                <a:latin typeface="Times New Roman" pitchFamily="18" charset="0"/>
              </a:rPr>
              <a:t>P</a:t>
            </a:r>
            <a:r>
              <a:rPr lang="en-US" sz="2400" b="1" i="1">
                <a:solidFill>
                  <a:srgbClr val="FF0066"/>
                </a:solidFill>
                <a:latin typeface="Times New Roman" pitchFamily="18" charset="0"/>
              </a:rPr>
              <a:t>O</a:t>
            </a:r>
            <a:r>
              <a:rPr lang="ru-RU" b="1" i="1">
                <a:latin typeface="Times New Roman" pitchFamily="18" charset="0"/>
              </a:rPr>
              <a:t>4</a:t>
            </a:r>
          </a:p>
          <a:p>
            <a:pPr algn="ctr"/>
            <a:endParaRPr lang="ru-RU" b="1" i="1">
              <a:latin typeface="Times New Roman" pitchFamily="18" charset="0"/>
            </a:endParaRPr>
          </a:p>
          <a:p>
            <a:pPr algn="ctr"/>
            <a:endParaRPr lang="ru-RU" b="1" i="1">
              <a:latin typeface="Times New Roman" pitchFamily="18" charset="0"/>
            </a:endParaRPr>
          </a:p>
          <a:p>
            <a:pPr algn="ctr"/>
            <a:endParaRPr lang="ru-RU" b="1" i="1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 flipH="1">
            <a:off x="1835150" y="1412875"/>
            <a:ext cx="576263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2411413" y="1412875"/>
            <a:ext cx="316865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5143" name="Object 23"/>
          <p:cNvGraphicFramePr>
            <a:graphicFrameLocks noChangeAspect="1"/>
          </p:cNvGraphicFramePr>
          <p:nvPr>
            <p:ph sz="half" idx="2"/>
          </p:nvPr>
        </p:nvGraphicFramePr>
        <p:xfrm>
          <a:off x="3348038" y="2924175"/>
          <a:ext cx="2016125" cy="2305050"/>
        </p:xfrm>
        <a:graphic>
          <a:graphicData uri="http://schemas.openxmlformats.org/presentationml/2006/ole">
            <p:oleObj spid="_x0000_s5143" name="Фотография Photo Editor" r:id="rId3" imgW="866896" imgH="866896" progId="">
              <p:embed/>
            </p:oleObj>
          </a:graphicData>
        </a:graphic>
      </p:graphicFrame>
      <p:sp>
        <p:nvSpPr>
          <p:cNvPr id="5145" name="AutoShape 2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55650" y="5516563"/>
            <a:ext cx="2159000" cy="720725"/>
          </a:xfrm>
          <a:prstGeom prst="downArrowCallout">
            <a:avLst>
              <a:gd name="adj1" fmla="val 74890"/>
              <a:gd name="adj2" fmla="val 74890"/>
              <a:gd name="adj3" fmla="val 16667"/>
              <a:gd name="adj4" fmla="val 6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номенклатура</a:t>
            </a:r>
          </a:p>
        </p:txBody>
      </p:sp>
      <p:sp>
        <p:nvSpPr>
          <p:cNvPr id="5146" name="AutoShape 2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084888" y="4724400"/>
            <a:ext cx="2159000" cy="720725"/>
          </a:xfrm>
          <a:prstGeom prst="downArrowCallout">
            <a:avLst>
              <a:gd name="adj1" fmla="val 74890"/>
              <a:gd name="adj2" fmla="val 74890"/>
              <a:gd name="adj3" fmla="val 16667"/>
              <a:gd name="adj4" fmla="val 6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номенклатура</a:t>
            </a:r>
          </a:p>
        </p:txBody>
      </p:sp>
      <p:sp>
        <p:nvSpPr>
          <p:cNvPr id="5155" name="Rectangle 35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1042988" y="6207125"/>
            <a:ext cx="1590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800" b="1" i="1" u="sng">
                <a:solidFill>
                  <a:srgbClr val="FF0000"/>
                </a:solidFill>
                <a:latin typeface="Times New Roman" pitchFamily="18" charset="0"/>
              </a:rPr>
              <a:t>проверка</a:t>
            </a:r>
          </a:p>
        </p:txBody>
      </p:sp>
      <p:sp>
        <p:nvSpPr>
          <p:cNvPr id="5156" name="Rectangle 3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372225" y="5661025"/>
            <a:ext cx="1590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800" b="1" i="1" u="sng">
                <a:solidFill>
                  <a:srgbClr val="FF0000"/>
                </a:solidFill>
                <a:latin typeface="Times New Roman" pitchFamily="18" charset="0"/>
              </a:rPr>
              <a:t>проверка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765175"/>
            <a:ext cx="7772400" cy="533400"/>
          </a:xfrm>
        </p:spPr>
        <p:txBody>
          <a:bodyPr/>
          <a:lstStyle/>
          <a:p>
            <a:r>
              <a:rPr lang="ru-RU" sz="3600" b="1">
                <a:solidFill>
                  <a:srgbClr val="008000"/>
                </a:solidFill>
                <a:latin typeface="Times New Roman" pitchFamily="18" charset="0"/>
              </a:rPr>
              <a:t>НОМЕНКЛАТУРА КИСЛОТ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351837" cy="338455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4000" b="1">
                <a:solidFill>
                  <a:srgbClr val="000099"/>
                </a:solidFill>
                <a:latin typeface="Times New Roman" pitchFamily="18" charset="0"/>
              </a:rPr>
              <a:t>Бескислородные кислоты: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3600"/>
              <a:t>    </a:t>
            </a:r>
            <a:r>
              <a:rPr lang="ru-RU" b="1">
                <a:solidFill>
                  <a:srgbClr val="663300"/>
                </a:solidFill>
                <a:latin typeface="Times New Roman" pitchFamily="18" charset="0"/>
              </a:rPr>
              <a:t>К названию кислотообразующего элемента добавляют гласную «</a:t>
            </a:r>
            <a:r>
              <a:rPr lang="ru-RU" b="1">
                <a:solidFill>
                  <a:srgbClr val="FF0066"/>
                </a:solidFill>
                <a:latin typeface="Times New Roman" pitchFamily="18" charset="0"/>
              </a:rPr>
              <a:t>о</a:t>
            </a:r>
            <a:r>
              <a:rPr lang="ru-RU" b="1">
                <a:solidFill>
                  <a:srgbClr val="663300"/>
                </a:solidFill>
                <a:latin typeface="Times New Roman" pitchFamily="18" charset="0"/>
              </a:rPr>
              <a:t>»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b="1">
                <a:solidFill>
                  <a:srgbClr val="663300"/>
                </a:solidFill>
                <a:latin typeface="Times New Roman" pitchFamily="18" charset="0"/>
              </a:rPr>
              <a:t>    и слова «</a:t>
            </a:r>
            <a:r>
              <a:rPr lang="ru-RU" b="1">
                <a:solidFill>
                  <a:srgbClr val="FF0066"/>
                </a:solidFill>
                <a:latin typeface="Times New Roman" pitchFamily="18" charset="0"/>
              </a:rPr>
              <a:t>водородная кислота</a:t>
            </a:r>
            <a:r>
              <a:rPr lang="ru-RU" b="1">
                <a:solidFill>
                  <a:srgbClr val="663300"/>
                </a:solidFill>
                <a:latin typeface="Times New Roman" pitchFamily="18" charset="0"/>
              </a:rPr>
              <a:t>»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4000" b="1">
                <a:solidFill>
                  <a:srgbClr val="663300"/>
                </a:solidFill>
                <a:latin typeface="Times New Roman" pitchFamily="18" charset="0"/>
              </a:rPr>
              <a:t>H</a:t>
            </a:r>
            <a:r>
              <a:rPr lang="en-US" sz="4000" b="1">
                <a:solidFill>
                  <a:schemeClr val="hlink"/>
                </a:solidFill>
                <a:latin typeface="Times New Roman" pitchFamily="18" charset="0"/>
              </a:rPr>
              <a:t>Cl</a:t>
            </a:r>
            <a:r>
              <a:rPr lang="ru-RU" sz="4000" b="1">
                <a:solidFill>
                  <a:srgbClr val="663300"/>
                </a:solidFill>
                <a:latin typeface="Times New Roman" pitchFamily="18" charset="0"/>
              </a:rPr>
              <a:t> – хлор</a:t>
            </a:r>
            <a:r>
              <a:rPr lang="ru-RU" sz="4000" b="1">
                <a:solidFill>
                  <a:srgbClr val="FF0066"/>
                </a:solidFill>
                <a:latin typeface="Times New Roman" pitchFamily="18" charset="0"/>
              </a:rPr>
              <a:t>о</a:t>
            </a:r>
            <a:r>
              <a:rPr lang="ru-RU" sz="4000" b="1">
                <a:solidFill>
                  <a:srgbClr val="663300"/>
                </a:solidFill>
                <a:latin typeface="Times New Roman" pitchFamily="18" charset="0"/>
              </a:rPr>
              <a:t>водородная кислота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 b="1" baseline="-25000">
                <a:solidFill>
                  <a:srgbClr val="663300"/>
                </a:solidFill>
                <a:latin typeface="Times New Roman" pitchFamily="18" charset="0"/>
              </a:rPr>
              <a:t>                                                                </a:t>
            </a:r>
            <a:r>
              <a:rPr lang="en-US" b="1" baseline="-25000">
                <a:solidFill>
                  <a:srgbClr val="663300"/>
                </a:solidFill>
                <a:latin typeface="Times New Roman" pitchFamily="18" charset="0"/>
              </a:rPr>
              <a:t>                                                                                        </a:t>
            </a:r>
            <a:r>
              <a:rPr lang="ru-RU" b="1" baseline="-25000">
                <a:solidFill>
                  <a:srgbClr val="663300"/>
                </a:solidFill>
                <a:latin typeface="Times New Roman" pitchFamily="18" charset="0"/>
              </a:rPr>
              <a:t>                                                                           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b="1" baseline="-25000">
              <a:solidFill>
                <a:srgbClr val="663300"/>
              </a:solidFill>
              <a:latin typeface="Times New Roman" pitchFamily="18" charset="0"/>
            </a:endParaRPr>
          </a:p>
        </p:txBody>
      </p:sp>
      <p:sp>
        <p:nvSpPr>
          <p:cNvPr id="6349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67625" y="5805488"/>
            <a:ext cx="755650" cy="863600"/>
          </a:xfrm>
          <a:prstGeom prst="actionButtonReturn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>
                <a:solidFill>
                  <a:srgbClr val="000099"/>
                </a:solidFill>
                <a:latin typeface="Times New Roman" pitchFamily="18" charset="0"/>
              </a:rPr>
              <a:t>Кислородсодержащие кислоты: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b="1">
                <a:solidFill>
                  <a:srgbClr val="663300"/>
                </a:solidFill>
                <a:latin typeface="Times New Roman" pitchFamily="18" charset="0"/>
              </a:rPr>
              <a:t>К русскому</a:t>
            </a:r>
            <a:r>
              <a:rPr lang="en-US" sz="2800" b="1">
                <a:solidFill>
                  <a:srgbClr val="663300"/>
                </a:solidFill>
                <a:latin typeface="Times New Roman" pitchFamily="18" charset="0"/>
              </a:rPr>
              <a:t> </a:t>
            </a:r>
            <a:r>
              <a:rPr lang="ru-RU" sz="2800" b="1">
                <a:solidFill>
                  <a:srgbClr val="663300"/>
                </a:solidFill>
                <a:latin typeface="Times New Roman" pitchFamily="18" charset="0"/>
              </a:rPr>
              <a:t>названию кислотообразующего элемента добавляют суффикс</a:t>
            </a:r>
            <a:r>
              <a:rPr lang="en-US" sz="2800" b="1">
                <a:solidFill>
                  <a:srgbClr val="663300"/>
                </a:solidFill>
                <a:latin typeface="Times New Roman" pitchFamily="18" charset="0"/>
              </a:rPr>
              <a:t>:</a:t>
            </a:r>
            <a:endParaRPr lang="ru-RU" sz="2800" b="1">
              <a:solidFill>
                <a:srgbClr val="663300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>
                <a:solidFill>
                  <a:srgbClr val="663300"/>
                </a:solidFill>
                <a:latin typeface="Times New Roman" pitchFamily="18" charset="0"/>
              </a:rPr>
              <a:t>Если элемент проявляет </a:t>
            </a:r>
            <a:r>
              <a:rPr lang="ru-RU" sz="2800" b="1" i="1" u="sng">
                <a:solidFill>
                  <a:srgbClr val="663300"/>
                </a:solidFill>
                <a:latin typeface="Times New Roman" pitchFamily="18" charset="0"/>
              </a:rPr>
              <a:t>высшую</a:t>
            </a:r>
            <a:r>
              <a:rPr lang="ru-RU" sz="2800" b="1">
                <a:solidFill>
                  <a:srgbClr val="663300"/>
                </a:solidFill>
                <a:latin typeface="Times New Roman" pitchFamily="18" charset="0"/>
              </a:rPr>
              <a:t> СО</a:t>
            </a:r>
            <a:r>
              <a:rPr lang="en-US" sz="2800" b="1">
                <a:solidFill>
                  <a:srgbClr val="663300"/>
                </a:solidFill>
                <a:latin typeface="Times New Roman" pitchFamily="18" charset="0"/>
              </a:rPr>
              <a:t> </a:t>
            </a:r>
            <a:r>
              <a:rPr lang="en-US" sz="1800" i="1">
                <a:solidFill>
                  <a:srgbClr val="663300"/>
                </a:solidFill>
                <a:latin typeface="Times New Roman" pitchFamily="18" charset="0"/>
              </a:rPr>
              <a:t>(</a:t>
            </a:r>
            <a:r>
              <a:rPr lang="ru-RU" sz="1800" i="1">
                <a:solidFill>
                  <a:srgbClr val="663300"/>
                </a:solidFill>
                <a:latin typeface="Times New Roman" pitchFamily="18" charset="0"/>
              </a:rPr>
              <a:t>равную № группы) </a:t>
            </a:r>
            <a:endParaRPr lang="en-US" sz="1800" i="1">
              <a:solidFill>
                <a:srgbClr val="663300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>
                <a:solidFill>
                  <a:srgbClr val="663300"/>
                </a:solidFill>
                <a:latin typeface="Times New Roman" pitchFamily="18" charset="0"/>
              </a:rPr>
              <a:t>                                                                            </a:t>
            </a:r>
            <a:r>
              <a:rPr lang="en-US" sz="2000" b="1" i="1">
                <a:solidFill>
                  <a:srgbClr val="FF0066"/>
                </a:solidFill>
              </a:rPr>
              <a:t>+</a:t>
            </a:r>
            <a:r>
              <a:rPr lang="ru-RU" sz="2000" b="1" i="1">
                <a:solidFill>
                  <a:srgbClr val="FF0066"/>
                </a:solidFill>
              </a:rPr>
              <a:t>6</a:t>
            </a:r>
            <a:endParaRPr lang="en-US" sz="2800" b="1" i="1">
              <a:solidFill>
                <a:srgbClr val="FF0066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>
                <a:solidFill>
                  <a:srgbClr val="663300"/>
                </a:solidFill>
                <a:latin typeface="Times New Roman" pitchFamily="18" charset="0"/>
              </a:rPr>
              <a:t>                  </a:t>
            </a:r>
            <a:r>
              <a:rPr lang="en-US" sz="2800" b="1">
                <a:solidFill>
                  <a:srgbClr val="663300"/>
                </a:solidFill>
                <a:latin typeface="Times New Roman" pitchFamily="18" charset="0"/>
              </a:rPr>
              <a:t>                                       </a:t>
            </a:r>
            <a:r>
              <a:rPr lang="ru-RU" sz="2800" b="1">
                <a:solidFill>
                  <a:srgbClr val="663300"/>
                </a:solidFill>
                <a:latin typeface="Times New Roman" pitchFamily="18" charset="0"/>
              </a:rPr>
              <a:t>– «-ная»: </a:t>
            </a:r>
            <a:r>
              <a:rPr lang="en-US" sz="2800" b="1">
                <a:solidFill>
                  <a:srgbClr val="663300"/>
                </a:solidFill>
                <a:latin typeface="Times New Roman" pitchFamily="18" charset="0"/>
              </a:rPr>
              <a:t>H</a:t>
            </a:r>
            <a:r>
              <a:rPr lang="ru-RU" sz="2000" b="1">
                <a:solidFill>
                  <a:srgbClr val="663300"/>
                </a:solidFill>
                <a:latin typeface="Times New Roman" pitchFamily="18" charset="0"/>
              </a:rPr>
              <a:t>2</a:t>
            </a:r>
            <a:r>
              <a:rPr lang="en-US" sz="2800" b="1">
                <a:solidFill>
                  <a:srgbClr val="663300"/>
                </a:solidFill>
                <a:latin typeface="Times New Roman" pitchFamily="18" charset="0"/>
              </a:rPr>
              <a:t>SO</a:t>
            </a:r>
            <a:r>
              <a:rPr lang="en-US" sz="2000" b="1">
                <a:solidFill>
                  <a:srgbClr val="663300"/>
                </a:solidFill>
                <a:latin typeface="Times New Roman" pitchFamily="18" charset="0"/>
              </a:rPr>
              <a:t>4  </a:t>
            </a:r>
            <a:endParaRPr lang="ru-RU" sz="2000" b="1">
              <a:solidFill>
                <a:srgbClr val="663300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i="1">
                <a:solidFill>
                  <a:schemeClr val="tx2"/>
                </a:solidFill>
                <a:latin typeface="Times New Roman" pitchFamily="18" charset="0"/>
              </a:rPr>
              <a:t>                                                           сер</a:t>
            </a:r>
            <a:r>
              <a:rPr lang="ru-RU" sz="2800" b="1" i="1">
                <a:solidFill>
                  <a:srgbClr val="FF0066"/>
                </a:solidFill>
                <a:latin typeface="Times New Roman" pitchFamily="18" charset="0"/>
              </a:rPr>
              <a:t>ная</a:t>
            </a:r>
            <a:r>
              <a:rPr lang="ru-RU" sz="2800" b="1" i="1">
                <a:solidFill>
                  <a:srgbClr val="663300"/>
                </a:solidFill>
                <a:latin typeface="Times New Roman" pitchFamily="18" charset="0"/>
              </a:rPr>
              <a:t> кислота</a:t>
            </a:r>
            <a:r>
              <a:rPr lang="en-US" sz="2800" b="1">
                <a:solidFill>
                  <a:srgbClr val="663300"/>
                </a:solidFill>
              </a:rPr>
              <a:t>                                              </a:t>
            </a:r>
            <a:endParaRPr lang="ru-RU" sz="2800" b="1">
              <a:solidFill>
                <a:srgbClr val="6633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>
                <a:solidFill>
                  <a:srgbClr val="663300"/>
                </a:solidFill>
                <a:latin typeface="Times New Roman" pitchFamily="18" charset="0"/>
              </a:rPr>
              <a:t>Если СО элемента</a:t>
            </a:r>
            <a:r>
              <a:rPr lang="ru-RU" sz="2800" b="1" u="sng">
                <a:solidFill>
                  <a:srgbClr val="663300"/>
                </a:solidFill>
                <a:latin typeface="Times New Roman" pitchFamily="18" charset="0"/>
              </a:rPr>
              <a:t> </a:t>
            </a:r>
            <a:r>
              <a:rPr lang="ru-RU" sz="2800" b="1" i="1" u="sng">
                <a:solidFill>
                  <a:srgbClr val="663300"/>
                </a:solidFill>
                <a:latin typeface="Times New Roman" pitchFamily="18" charset="0"/>
              </a:rPr>
              <a:t>ниже</a:t>
            </a:r>
            <a:r>
              <a:rPr lang="ru-RU" sz="2800" b="1" i="1">
                <a:solidFill>
                  <a:srgbClr val="663300"/>
                </a:solidFill>
                <a:latin typeface="Times New Roman" pitchFamily="18" charset="0"/>
              </a:rPr>
              <a:t> высшей</a:t>
            </a:r>
            <a:r>
              <a:rPr lang="ru-RU" sz="2800" b="1">
                <a:solidFill>
                  <a:srgbClr val="663300"/>
                </a:solidFill>
                <a:latin typeface="Times New Roman" pitchFamily="18" charset="0"/>
              </a:rPr>
              <a:t>                     </a:t>
            </a:r>
            <a:r>
              <a:rPr lang="ru-RU" sz="2000" b="1" i="1">
                <a:solidFill>
                  <a:srgbClr val="FF0066"/>
                </a:solidFill>
              </a:rPr>
              <a:t>+</a:t>
            </a:r>
            <a:r>
              <a:rPr lang="en-US" sz="2000" b="1" i="1">
                <a:solidFill>
                  <a:srgbClr val="FF0066"/>
                </a:solidFill>
              </a:rPr>
              <a:t>4</a:t>
            </a:r>
            <a:endParaRPr lang="ru-RU" sz="2000" b="1" i="1">
              <a:solidFill>
                <a:srgbClr val="FF0066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>
                <a:solidFill>
                  <a:srgbClr val="663300"/>
                </a:solidFill>
                <a:latin typeface="Times New Roman" pitchFamily="18" charset="0"/>
              </a:rPr>
              <a:t>                                                         – «-истая»: </a:t>
            </a:r>
            <a:r>
              <a:rPr lang="en-US" sz="2800" b="1">
                <a:solidFill>
                  <a:srgbClr val="663300"/>
                </a:solidFill>
                <a:latin typeface="Times New Roman" pitchFamily="18" charset="0"/>
              </a:rPr>
              <a:t>H</a:t>
            </a:r>
            <a:r>
              <a:rPr lang="ru-RU" sz="2000" b="1">
                <a:solidFill>
                  <a:srgbClr val="663300"/>
                </a:solidFill>
                <a:latin typeface="Times New Roman" pitchFamily="18" charset="0"/>
              </a:rPr>
              <a:t>2</a:t>
            </a:r>
            <a:r>
              <a:rPr lang="en-US" sz="2800" b="1">
                <a:solidFill>
                  <a:srgbClr val="663300"/>
                </a:solidFill>
                <a:latin typeface="Times New Roman" pitchFamily="18" charset="0"/>
              </a:rPr>
              <a:t>SO</a:t>
            </a:r>
            <a:r>
              <a:rPr lang="en-US" sz="2000" b="1">
                <a:solidFill>
                  <a:srgbClr val="663300"/>
                </a:solidFill>
                <a:latin typeface="Times New Roman" pitchFamily="18" charset="0"/>
              </a:rPr>
              <a:t>3</a:t>
            </a:r>
            <a:endParaRPr lang="ru-RU" sz="2000" b="1">
              <a:solidFill>
                <a:srgbClr val="663300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>
                <a:solidFill>
                  <a:srgbClr val="663300"/>
                </a:solidFill>
                <a:latin typeface="Times New Roman" pitchFamily="18" charset="0"/>
              </a:rPr>
              <a:t>                                                                          </a:t>
            </a:r>
            <a:r>
              <a:rPr lang="ru-RU" sz="2800" b="1" i="1">
                <a:solidFill>
                  <a:schemeClr val="tx2"/>
                </a:solidFill>
                <a:latin typeface="Times New Roman" pitchFamily="18" charset="0"/>
              </a:rPr>
              <a:t>сер</a:t>
            </a:r>
            <a:r>
              <a:rPr lang="ru-RU" sz="2800" b="1" i="1">
                <a:latin typeface="Times New Roman" pitchFamily="18" charset="0"/>
              </a:rPr>
              <a:t>н</a:t>
            </a:r>
            <a:r>
              <a:rPr lang="ru-RU" sz="2800" b="1" i="1">
                <a:solidFill>
                  <a:srgbClr val="FF0066"/>
                </a:solidFill>
                <a:latin typeface="Times New Roman" pitchFamily="18" charset="0"/>
              </a:rPr>
              <a:t>истая</a:t>
            </a:r>
            <a:r>
              <a:rPr lang="ru-RU" sz="2800" b="1" i="1">
                <a:solidFill>
                  <a:srgbClr val="663300"/>
                </a:solidFill>
                <a:latin typeface="Times New Roman" pitchFamily="18" charset="0"/>
              </a:rPr>
              <a:t> кислота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="1" i="1">
              <a:solidFill>
                <a:srgbClr val="663300"/>
              </a:solidFill>
              <a:latin typeface="Times New Roman" pitchFamily="18" charset="0"/>
            </a:endParaRPr>
          </a:p>
          <a:p>
            <a:pPr algn="r">
              <a:lnSpc>
                <a:spcPct val="90000"/>
              </a:lnSpc>
              <a:buFontTx/>
              <a:buNone/>
            </a:pPr>
            <a:endParaRPr lang="ru-RU" sz="2800"/>
          </a:p>
        </p:txBody>
      </p:sp>
      <p:sp>
        <p:nvSpPr>
          <p:cNvPr id="10650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5876925"/>
            <a:ext cx="1042988" cy="720725"/>
          </a:xfrm>
          <a:prstGeom prst="actionButtonReturn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7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Кислоты  </a:t>
            </a:r>
            <a:r>
              <a:rPr lang="ru-RU" dirty="0" err="1" smtClean="0"/>
              <a:t>бескислородные</a:t>
            </a:r>
            <a:endParaRPr lang="ru-RU" dirty="0"/>
          </a:p>
        </p:txBody>
      </p:sp>
      <p:graphicFrame>
        <p:nvGraphicFramePr>
          <p:cNvPr id="121931" name="Group 75"/>
          <p:cNvGraphicFramePr>
            <a:graphicFrameLocks noGrp="1"/>
          </p:cNvGraphicFramePr>
          <p:nvPr>
            <p:ph idx="1"/>
          </p:nvPr>
        </p:nvGraphicFramePr>
        <p:xfrm>
          <a:off x="558800" y="1500174"/>
          <a:ext cx="8585200" cy="4115435"/>
        </p:xfrm>
        <a:graphic>
          <a:graphicData uri="http://schemas.openxmlformats.org/drawingml/2006/table">
            <a:tbl>
              <a:tblPr/>
              <a:tblGrid>
                <a:gridCol w="2298700"/>
                <a:gridCol w="6286500"/>
              </a:tblGrid>
              <a:tr h="1114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Формула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Название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HF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Фтор</a:t>
                      </a: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о</a:t>
                      </a: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водородная </a:t>
                      </a: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(плавиковая)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HCL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Хлор</a:t>
                      </a: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о</a:t>
                      </a: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водородная </a:t>
                      </a: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(соляная)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HBr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Бром</a:t>
                      </a: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о</a:t>
                      </a: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водородная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Йод</a:t>
                      </a: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о</a:t>
                      </a: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водородная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Сер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о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водородная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1930" name="AutoShape 7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4300" y="5876925"/>
            <a:ext cx="1042988" cy="720725"/>
          </a:xfrm>
          <a:prstGeom prst="actionButtonReturn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7543800" cy="73025"/>
          </a:xfrm>
        </p:spPr>
        <p:txBody>
          <a:bodyPr/>
          <a:lstStyle/>
          <a:p>
            <a:endParaRPr lang="ru-RU" sz="4000"/>
          </a:p>
        </p:txBody>
      </p:sp>
      <p:graphicFrame>
        <p:nvGraphicFramePr>
          <p:cNvPr id="103513" name="Group 89"/>
          <p:cNvGraphicFramePr>
            <a:graphicFrameLocks noGrp="1"/>
          </p:cNvGraphicFramePr>
          <p:nvPr>
            <p:ph idx="1"/>
          </p:nvPr>
        </p:nvGraphicFramePr>
        <p:xfrm>
          <a:off x="323850" y="981075"/>
          <a:ext cx="8445500" cy="4632960"/>
        </p:xfrm>
        <a:graphic>
          <a:graphicData uri="http://schemas.openxmlformats.org/drawingml/2006/table">
            <a:tbl>
              <a:tblPr/>
              <a:tblGrid>
                <a:gridCol w="3095625"/>
                <a:gridCol w="5349875"/>
              </a:tblGrid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Формула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Название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HNO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ru-RU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Азот</a:t>
                      </a: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HNO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ru-RU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Азот</a:t>
                      </a: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истая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ru-RU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Сер</a:t>
                      </a: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ru-RU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Серн</a:t>
                      </a: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истая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HClO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Хлор</a:t>
                      </a: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SiO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ru-RU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Кремниевая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ru-RU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Фосфор</a:t>
                      </a: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685800" y="609600"/>
            <a:ext cx="815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6000">
              <a:latin typeface="Times New Roman" pitchFamily="18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xfrm>
            <a:off x="611188" y="1196975"/>
            <a:ext cx="8007350" cy="1168400"/>
          </a:xfrm>
          <a:solidFill>
            <a:schemeClr val="bg2"/>
          </a:solidFill>
        </p:spPr>
        <p:txBody>
          <a:bodyPr/>
          <a:lstStyle/>
          <a:p>
            <a:r>
              <a:rPr lang="ru-RU" sz="40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Распределите эти формулы</a:t>
            </a:r>
            <a:br>
              <a:rPr lang="ru-RU" sz="40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sz="40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по классам в таблицу</a:t>
            </a:r>
          </a:p>
        </p:txBody>
      </p:sp>
      <p:graphicFrame>
        <p:nvGraphicFramePr>
          <p:cNvPr id="60448" name="Group 32"/>
          <p:cNvGraphicFramePr>
            <a:graphicFrameLocks noGrp="1"/>
          </p:cNvGraphicFramePr>
          <p:nvPr>
            <p:ph type="tbl" idx="1"/>
          </p:nvPr>
        </p:nvGraphicFramePr>
        <p:xfrm>
          <a:off x="1835150" y="2492375"/>
          <a:ext cx="5486400" cy="1420813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</a:tblGrid>
              <a:tr h="668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</a:rPr>
                        <a:t>оксиды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</a:rPr>
                        <a:t>основания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434" name="Rectangle 18"/>
          <p:cNvSpPr>
            <a:spLocks noChangeArrowheads="1"/>
          </p:cNvSpPr>
          <p:nvPr/>
        </p:nvSpPr>
        <p:spPr bwMode="auto">
          <a:xfrm>
            <a:off x="685800" y="3657600"/>
            <a:ext cx="7772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rgbClr val="FF0066"/>
                </a:solidFill>
                <a:latin typeface="Times New Roman" pitchFamily="18" charset="0"/>
              </a:rPr>
              <a:t>HCl,     HNO</a:t>
            </a:r>
            <a:r>
              <a:rPr lang="en-US" sz="4400" baseline="-25000">
                <a:solidFill>
                  <a:srgbClr val="FF0066"/>
                </a:solidFill>
                <a:latin typeface="Times New Roman" pitchFamily="18" charset="0"/>
              </a:rPr>
              <a:t>3</a:t>
            </a:r>
            <a:r>
              <a:rPr lang="en-US" sz="4400">
                <a:solidFill>
                  <a:srgbClr val="FF0066"/>
                </a:solidFill>
                <a:latin typeface="Times New Roman" pitchFamily="18" charset="0"/>
              </a:rPr>
              <a:t>,     H</a:t>
            </a:r>
            <a:r>
              <a:rPr lang="en-US" sz="4400" baseline="-25000">
                <a:solidFill>
                  <a:srgbClr val="FF0066"/>
                </a:solidFill>
                <a:latin typeface="Times New Roman" pitchFamily="18" charset="0"/>
              </a:rPr>
              <a:t>2</a:t>
            </a:r>
            <a:r>
              <a:rPr lang="en-US" sz="4400">
                <a:solidFill>
                  <a:srgbClr val="FF0066"/>
                </a:solidFill>
                <a:latin typeface="Times New Roman" pitchFamily="18" charset="0"/>
              </a:rPr>
              <a:t>SO</a:t>
            </a:r>
            <a:r>
              <a:rPr lang="en-US" sz="4400" baseline="-25000">
                <a:solidFill>
                  <a:srgbClr val="FF0066"/>
                </a:solidFill>
                <a:latin typeface="Times New Roman" pitchFamily="18" charset="0"/>
              </a:rPr>
              <a:t>4</a:t>
            </a:r>
            <a:r>
              <a:rPr lang="en-US" sz="4400">
                <a:solidFill>
                  <a:srgbClr val="FF0066"/>
                </a:solidFill>
                <a:latin typeface="Times New Roman" pitchFamily="18" charset="0"/>
              </a:rPr>
              <a:t>, Ca(OH)</a:t>
            </a:r>
            <a:r>
              <a:rPr lang="en-US" sz="4400" baseline="-25000">
                <a:solidFill>
                  <a:srgbClr val="FF0066"/>
                </a:solidFill>
                <a:latin typeface="Times New Roman" pitchFamily="18" charset="0"/>
              </a:rPr>
              <a:t>2</a:t>
            </a:r>
            <a:r>
              <a:rPr lang="en-US" sz="4400">
                <a:solidFill>
                  <a:srgbClr val="FF0066"/>
                </a:solidFill>
                <a:latin typeface="Times New Roman" pitchFamily="18" charset="0"/>
              </a:rPr>
              <a:t>,     K</a:t>
            </a:r>
            <a:r>
              <a:rPr lang="en-US" sz="4400" baseline="-25000">
                <a:solidFill>
                  <a:srgbClr val="FF0066"/>
                </a:solidFill>
                <a:latin typeface="Times New Roman" pitchFamily="18" charset="0"/>
              </a:rPr>
              <a:t>2</a:t>
            </a:r>
            <a:r>
              <a:rPr lang="en-US" sz="4400">
                <a:solidFill>
                  <a:srgbClr val="FF0066"/>
                </a:solidFill>
                <a:latin typeface="Times New Roman" pitchFamily="18" charset="0"/>
              </a:rPr>
              <a:t>O,     Na</a:t>
            </a:r>
            <a:r>
              <a:rPr lang="en-US" sz="4400" baseline="-25000">
                <a:solidFill>
                  <a:srgbClr val="FF0066"/>
                </a:solidFill>
                <a:latin typeface="Times New Roman" pitchFamily="18" charset="0"/>
              </a:rPr>
              <a:t>2</a:t>
            </a:r>
            <a:r>
              <a:rPr lang="en-US" sz="4400">
                <a:solidFill>
                  <a:srgbClr val="FF0066"/>
                </a:solidFill>
                <a:latin typeface="Times New Roman" pitchFamily="18" charset="0"/>
              </a:rPr>
              <a:t>O,   Al</a:t>
            </a:r>
            <a:r>
              <a:rPr lang="en-US" sz="4400" baseline="-25000">
                <a:solidFill>
                  <a:srgbClr val="FF0066"/>
                </a:solidFill>
                <a:latin typeface="Times New Roman" pitchFamily="18" charset="0"/>
              </a:rPr>
              <a:t>2</a:t>
            </a:r>
            <a:r>
              <a:rPr lang="en-US" sz="4400">
                <a:solidFill>
                  <a:srgbClr val="FF0066"/>
                </a:solidFill>
                <a:latin typeface="Times New Roman" pitchFamily="18" charset="0"/>
              </a:rPr>
              <a:t>O</a:t>
            </a:r>
            <a:r>
              <a:rPr lang="en-US" sz="4400" baseline="-25000">
                <a:solidFill>
                  <a:srgbClr val="FF0066"/>
                </a:solidFill>
                <a:latin typeface="Times New Roman" pitchFamily="18" charset="0"/>
              </a:rPr>
              <a:t>3</a:t>
            </a:r>
            <a:r>
              <a:rPr lang="en-US" sz="4400">
                <a:solidFill>
                  <a:srgbClr val="FF0066"/>
                </a:solidFill>
                <a:latin typeface="Times New Roman" pitchFamily="18" charset="0"/>
              </a:rPr>
              <a:t>,     Zn(OH)</a:t>
            </a:r>
            <a:r>
              <a:rPr lang="en-US" sz="4400" baseline="-25000">
                <a:solidFill>
                  <a:srgbClr val="FF0066"/>
                </a:solidFill>
                <a:latin typeface="Times New Roman" pitchFamily="18" charset="0"/>
              </a:rPr>
              <a:t>2</a:t>
            </a:r>
            <a:r>
              <a:rPr lang="en-US" sz="4400">
                <a:solidFill>
                  <a:srgbClr val="FF0066"/>
                </a:solidFill>
                <a:latin typeface="Times New Roman" pitchFamily="18" charset="0"/>
              </a:rPr>
              <a:t>,     Fe(OH)</a:t>
            </a:r>
            <a:r>
              <a:rPr lang="en-US" sz="4400" baseline="-25000">
                <a:solidFill>
                  <a:srgbClr val="FF0066"/>
                </a:solidFill>
                <a:latin typeface="Times New Roman" pitchFamily="18" charset="0"/>
              </a:rPr>
              <a:t>3</a:t>
            </a:r>
            <a:endParaRPr lang="ru-RU" sz="4400" baseline="-2500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6043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72200" y="6096000"/>
            <a:ext cx="17526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dirty="0">
                <a:latin typeface="Times New Roman" pitchFamily="18" charset="0"/>
                <a:hlinkClick r:id="rId2" action="ppaction://hlinksldjump"/>
              </a:rPr>
              <a:t>ответ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60449" name="Rectangle 33"/>
          <p:cNvSpPr>
            <a:spLocks noChangeArrowheads="1"/>
          </p:cNvSpPr>
          <p:nvPr/>
        </p:nvSpPr>
        <p:spPr bwMode="auto">
          <a:xfrm>
            <a:off x="2195513" y="427038"/>
            <a:ext cx="4864100" cy="4667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 dirty="0">
                <a:latin typeface="Times New Roman" pitchFamily="18" charset="0"/>
              </a:rPr>
              <a:t>Проверка знаний, умений, навыков.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Times New Roman" pitchFamily="18" charset="0"/>
              </a:rPr>
              <a:t>Составление формулы оксида соответствующего кислоте.</a:t>
            </a:r>
            <a:r>
              <a:rPr lang="ru-RU"/>
              <a:t>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>
                <a:solidFill>
                  <a:srgbClr val="FF0000"/>
                </a:solidFill>
                <a:latin typeface="Times New Roman" pitchFamily="18" charset="0"/>
              </a:rPr>
              <a:t>Кислота</a:t>
            </a:r>
          </a:p>
          <a:p>
            <a:pPr>
              <a:buFontTx/>
              <a:buNone/>
            </a:pPr>
            <a:r>
              <a:rPr lang="en-US">
                <a:latin typeface="Times New Roman" pitchFamily="18" charset="0"/>
              </a:rPr>
              <a:t>        </a:t>
            </a:r>
            <a:r>
              <a:rPr lang="ru-RU">
                <a:latin typeface="Times New Roman" pitchFamily="18" charset="0"/>
              </a:rPr>
              <a:t>            </a:t>
            </a:r>
            <a:r>
              <a:rPr lang="en-US">
                <a:latin typeface="Times New Roman" pitchFamily="18" charset="0"/>
              </a:rPr>
              <a:t>+5        </a:t>
            </a:r>
            <a:endParaRPr lang="ru-RU">
              <a:latin typeface="Times New Roman" pitchFamily="18" charset="0"/>
            </a:endParaRPr>
          </a:p>
          <a:p>
            <a:pPr algn="ctr">
              <a:buFontTx/>
              <a:buNone/>
            </a:pPr>
            <a:r>
              <a:rPr lang="en-US">
                <a:latin typeface="Times New Roman" pitchFamily="18" charset="0"/>
              </a:rPr>
              <a:t>   </a:t>
            </a:r>
            <a:r>
              <a:rPr lang="en-US" sz="6600">
                <a:latin typeface="Times New Roman" pitchFamily="18" charset="0"/>
              </a:rPr>
              <a:t>HNO</a:t>
            </a:r>
            <a:r>
              <a:rPr lang="en-US" sz="4800">
                <a:latin typeface="Times New Roman" pitchFamily="18" charset="0"/>
              </a:rPr>
              <a:t>3</a:t>
            </a:r>
            <a:r>
              <a:rPr lang="ru-RU" sz="4800">
                <a:latin typeface="Times New Roman" pitchFamily="18" charset="0"/>
              </a:rPr>
              <a:t> </a:t>
            </a:r>
          </a:p>
          <a:p>
            <a:pPr algn="ctr">
              <a:lnSpc>
                <a:spcPct val="0"/>
              </a:lnSpc>
              <a:buFontTx/>
              <a:buNone/>
            </a:pPr>
            <a:endParaRPr lang="en-US" sz="4800"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i="1">
                <a:latin typeface="Times New Roman" pitchFamily="18" charset="0"/>
              </a:rPr>
              <a:t>Азотная</a:t>
            </a:r>
          </a:p>
          <a:p>
            <a:pPr algn="ctr">
              <a:lnSpc>
                <a:spcPct val="40000"/>
              </a:lnSpc>
              <a:buFontTx/>
              <a:buNone/>
            </a:pPr>
            <a:r>
              <a:rPr lang="ru-RU" i="1">
                <a:latin typeface="Times New Roman" pitchFamily="18" charset="0"/>
              </a:rPr>
              <a:t>кислота</a:t>
            </a:r>
            <a:r>
              <a:rPr lang="en-US" sz="4800">
                <a:latin typeface="Times New Roman" pitchFamily="18" charset="0"/>
              </a:rPr>
              <a:t>  </a:t>
            </a:r>
            <a:endParaRPr lang="ru-RU" sz="4800">
              <a:latin typeface="Times New Roman" pitchFamily="18" charset="0"/>
            </a:endParaRPr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>
                <a:solidFill>
                  <a:srgbClr val="FF0000"/>
                </a:solidFill>
                <a:latin typeface="Times New Roman" pitchFamily="18" charset="0"/>
              </a:rPr>
              <a:t>Оксид</a:t>
            </a:r>
          </a:p>
          <a:p>
            <a:pPr algn="ctr">
              <a:buFontTx/>
              <a:buNone/>
            </a:pPr>
            <a:endParaRPr lang="en-US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ru-RU">
                <a:latin typeface="Times New Roman" pitchFamily="18" charset="0"/>
              </a:rPr>
              <a:t>      </a:t>
            </a:r>
            <a:r>
              <a:rPr lang="en-US">
                <a:latin typeface="Times New Roman" pitchFamily="18" charset="0"/>
              </a:rPr>
              <a:t>        </a:t>
            </a:r>
            <a:r>
              <a:rPr lang="ru-RU">
                <a:latin typeface="Times New Roman" pitchFamily="18" charset="0"/>
              </a:rPr>
              <a:t>+5 </a:t>
            </a:r>
            <a:r>
              <a:rPr lang="en-US">
                <a:latin typeface="Times New Roman" pitchFamily="18" charset="0"/>
              </a:rPr>
              <a:t>     </a:t>
            </a:r>
            <a:r>
              <a:rPr lang="ru-RU">
                <a:latin typeface="Times New Roman" pitchFamily="18" charset="0"/>
              </a:rPr>
              <a:t>-2</a:t>
            </a:r>
          </a:p>
          <a:p>
            <a:pPr>
              <a:buFontTx/>
              <a:buNone/>
            </a:pPr>
            <a:r>
              <a:rPr lang="ru-RU">
                <a:latin typeface="Times New Roman" pitchFamily="18" charset="0"/>
              </a:rPr>
              <a:t>             </a:t>
            </a:r>
            <a:r>
              <a:rPr lang="en-US" sz="6600">
                <a:latin typeface="Times New Roman" pitchFamily="18" charset="0"/>
              </a:rPr>
              <a:t>N</a:t>
            </a:r>
            <a:r>
              <a:rPr lang="ru-RU">
                <a:latin typeface="Times New Roman" pitchFamily="18" charset="0"/>
              </a:rPr>
              <a:t>   </a:t>
            </a:r>
            <a:r>
              <a:rPr lang="en-US" sz="6600">
                <a:latin typeface="Times New Roman" pitchFamily="18" charset="0"/>
              </a:rPr>
              <a:t>O</a:t>
            </a:r>
            <a:r>
              <a:rPr lang="ru-RU">
                <a:latin typeface="Times New Roman" pitchFamily="18" charset="0"/>
              </a:rPr>
              <a:t> </a:t>
            </a:r>
            <a:endParaRPr lang="ru-RU" sz="4800">
              <a:latin typeface="Times New Roman" pitchFamily="18" charset="0"/>
            </a:endParaRPr>
          </a:p>
          <a:p>
            <a:pPr algn="ctr">
              <a:buFontTx/>
              <a:buNone/>
            </a:pPr>
            <a:r>
              <a:rPr lang="ru-RU">
                <a:latin typeface="Times New Roman" pitchFamily="18" charset="0"/>
              </a:rPr>
              <a:t>Оксид азота (</a:t>
            </a:r>
            <a:r>
              <a:rPr lang="en-US">
                <a:latin typeface="Times New Roman" pitchFamily="18" charset="0"/>
              </a:rPr>
              <a:t>V)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112648" name="Oval 8"/>
          <p:cNvSpPr>
            <a:spLocks noChangeArrowheads="1"/>
          </p:cNvSpPr>
          <p:nvPr/>
        </p:nvSpPr>
        <p:spPr bwMode="auto">
          <a:xfrm>
            <a:off x="6372225" y="2205038"/>
            <a:ext cx="576263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10</a:t>
            </a:r>
          </a:p>
        </p:txBody>
      </p:sp>
      <p:sp>
        <p:nvSpPr>
          <p:cNvPr id="112649" name="AutoShape 9"/>
          <p:cNvSpPr>
            <a:spLocks noChangeArrowheads="1"/>
          </p:cNvSpPr>
          <p:nvPr/>
        </p:nvSpPr>
        <p:spPr bwMode="auto">
          <a:xfrm>
            <a:off x="4140200" y="32131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650" name="Text Box 10"/>
          <p:cNvSpPr txBox="1">
            <a:spLocks noChangeArrowheads="1"/>
          </p:cNvSpPr>
          <p:nvPr/>
        </p:nvSpPr>
        <p:spPr bwMode="auto">
          <a:xfrm>
            <a:off x="5508625" y="3213100"/>
            <a:ext cx="2592388" cy="12588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7200">
                <a:latin typeface="Times New Roman" pitchFamily="18" charset="0"/>
              </a:rPr>
              <a:t> N</a:t>
            </a:r>
            <a:r>
              <a:rPr lang="ru-RU" sz="7200" baseline="-25000">
                <a:latin typeface="Times New Roman" pitchFamily="18" charset="0"/>
              </a:rPr>
              <a:t>2</a:t>
            </a:r>
            <a:r>
              <a:rPr lang="ru-RU" sz="7200">
                <a:latin typeface="Times New Roman" pitchFamily="18" charset="0"/>
              </a:rPr>
              <a:t>O</a:t>
            </a:r>
            <a:r>
              <a:rPr lang="ru-RU" sz="7200" baseline="-25000">
                <a:latin typeface="Times New Roman" pitchFamily="18" charset="0"/>
              </a:rPr>
              <a:t>5</a:t>
            </a:r>
            <a:endParaRPr lang="ru-RU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6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6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26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26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uiExpand="1" build="p"/>
      <p:bldP spid="112647" grpId="0" uiExpand="1" build="p"/>
      <p:bldP spid="112648" grpId="0" animBg="1"/>
      <p:bldP spid="11265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Д/З: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О.С.Габриелян Химия 8 </a:t>
            </a:r>
            <a:r>
              <a:rPr lang="en-US" dirty="0" smtClean="0"/>
              <a:t>&amp;</a:t>
            </a:r>
            <a:r>
              <a:rPr lang="ru-RU" dirty="0" smtClean="0"/>
              <a:t>20,</a:t>
            </a:r>
          </a:p>
          <a:p>
            <a:pPr>
              <a:buNone/>
            </a:pPr>
            <a:r>
              <a:rPr lang="ru-RU" dirty="0" smtClean="0"/>
              <a:t>упр.1,3,4 стр.107.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915816" y="0"/>
            <a:ext cx="29482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КОНЕЦ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9144000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496" name="Group 32"/>
          <p:cNvGraphicFramePr>
            <a:graphicFrameLocks noGrp="1"/>
          </p:cNvGraphicFramePr>
          <p:nvPr/>
        </p:nvGraphicFramePr>
        <p:xfrm>
          <a:off x="1331913" y="1196975"/>
          <a:ext cx="7056437" cy="4547680"/>
        </p:xfrm>
        <a:graphic>
          <a:graphicData uri="http://schemas.openxmlformats.org/drawingml/2006/table">
            <a:tbl>
              <a:tblPr/>
              <a:tblGrid>
                <a:gridCol w="3529012"/>
                <a:gridCol w="3527425"/>
              </a:tblGrid>
              <a:tr h="163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</a:rPr>
                        <a:t>Оксиды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</a:rPr>
                        <a:t>Основания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289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4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O    </a:t>
                      </a: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Na</a:t>
                      </a:r>
                      <a:r>
                        <a:rPr kumimoji="0" lang="en-US" sz="4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O </a:t>
                      </a: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Al</a:t>
                      </a:r>
                      <a:r>
                        <a:rPr kumimoji="0" lang="en-US" sz="4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4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ru-RU" sz="4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Ca(OH)</a:t>
                      </a:r>
                      <a:r>
                        <a:rPr kumimoji="0" lang="en-US" sz="4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 Zn(OH)</a:t>
                      </a:r>
                      <a:r>
                        <a:rPr kumimoji="0" lang="en-US" sz="4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     Fe(OH)</a:t>
                      </a:r>
                      <a:r>
                        <a:rPr kumimoji="0" lang="en-US" sz="4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ru-RU" sz="4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0066"/>
                </a:solidFill>
                <a:latin typeface="Times New Roman" pitchFamily="18" charset="0"/>
              </a:rPr>
              <a:t>Что должны узнать на уроке: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 dirty="0">
                <a:solidFill>
                  <a:srgbClr val="008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dirty="0">
                <a:solidFill>
                  <a:srgbClr val="008000"/>
                </a:solidFill>
                <a:latin typeface="Times New Roman" pitchFamily="18" charset="0"/>
              </a:rPr>
              <a:t>какие бывают </a:t>
            </a:r>
            <a:r>
              <a:rPr lang="ru-RU" dirty="0" smtClean="0">
                <a:solidFill>
                  <a:srgbClr val="008000"/>
                </a:solidFill>
                <a:latin typeface="Times New Roman" pitchFamily="18" charset="0"/>
              </a:rPr>
              <a:t>кислоты по происхождению</a:t>
            </a:r>
            <a:endParaRPr lang="ru-RU" dirty="0">
              <a:solidFill>
                <a:srgbClr val="00800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rgbClr val="008000"/>
                </a:solidFill>
                <a:latin typeface="Times New Roman" pitchFamily="18" charset="0"/>
              </a:rPr>
              <a:t> применение кислот  </a:t>
            </a:r>
            <a:endParaRPr lang="ru-RU" dirty="0">
              <a:solidFill>
                <a:srgbClr val="00800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dirty="0">
                <a:solidFill>
                  <a:srgbClr val="008000"/>
                </a:solidFill>
                <a:latin typeface="Times New Roman" pitchFamily="18" charset="0"/>
              </a:rPr>
              <a:t>как их </a:t>
            </a:r>
            <a:r>
              <a:rPr lang="ru-RU" dirty="0" smtClean="0">
                <a:solidFill>
                  <a:srgbClr val="008000"/>
                </a:solidFill>
                <a:latin typeface="Times New Roman" pitchFamily="18" charset="0"/>
              </a:rPr>
              <a:t>классифицируют </a:t>
            </a:r>
            <a:endParaRPr lang="ru-RU" dirty="0">
              <a:solidFill>
                <a:srgbClr val="00800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dirty="0">
                <a:solidFill>
                  <a:srgbClr val="008000"/>
                </a:solidFill>
                <a:latin typeface="Times New Roman" pitchFamily="18" charset="0"/>
              </a:rPr>
              <a:t>как составляют </a:t>
            </a:r>
            <a:r>
              <a:rPr lang="ru-RU" dirty="0" smtClean="0">
                <a:solidFill>
                  <a:srgbClr val="008000"/>
                </a:solidFill>
                <a:latin typeface="Times New Roman" pitchFamily="18" charset="0"/>
              </a:rPr>
              <a:t>название </a:t>
            </a:r>
            <a:endParaRPr lang="ru-RU" dirty="0">
              <a:solidFill>
                <a:srgbClr val="00800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ru-RU" smtClean="0">
                <a:solidFill>
                  <a:srgbClr val="008000"/>
                </a:solidFill>
                <a:latin typeface="Times New Roman" pitchFamily="18" charset="0"/>
              </a:rPr>
              <a:t>умение </a:t>
            </a:r>
            <a:r>
              <a:rPr lang="ru-RU" dirty="0">
                <a:solidFill>
                  <a:srgbClr val="008000"/>
                </a:solidFill>
                <a:latin typeface="Times New Roman" pitchFamily="18" charset="0"/>
              </a:rPr>
              <a:t>распознавать кислоты среди других </a:t>
            </a:r>
            <a:r>
              <a:rPr lang="ru-RU" dirty="0" smtClean="0">
                <a:solidFill>
                  <a:srgbClr val="008000"/>
                </a:solidFill>
                <a:latin typeface="Times New Roman" pitchFamily="18" charset="0"/>
              </a:rPr>
              <a:t>соединений </a:t>
            </a:r>
            <a:endParaRPr lang="ru-RU" dirty="0">
              <a:solidFill>
                <a:srgbClr val="00800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dirty="0">
                <a:solidFill>
                  <a:srgbClr val="008000"/>
                </a:solidFill>
                <a:latin typeface="Times New Roman" pitchFamily="18" charset="0"/>
              </a:rPr>
              <a:t>знать правила техники безопасности при работе с кислотами.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539750" y="908050"/>
            <a:ext cx="8208963" cy="1647825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>
                <a:solidFill>
                  <a:srgbClr val="FF0000"/>
                </a:solidFill>
                <a:latin typeface="Times New Roman" pitchFamily="18" charset="0"/>
              </a:rPr>
              <a:t>ОРГАНИЧЕСКИЕ </a:t>
            </a:r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– </a:t>
            </a:r>
          </a:p>
          <a:p>
            <a:pPr algn="ctr">
              <a:spcBef>
                <a:spcPct val="50000"/>
              </a:spcBef>
            </a:pPr>
            <a:r>
              <a:rPr lang="ru-RU" sz="2800" b="1" i="1">
                <a:solidFill>
                  <a:srgbClr val="D60093"/>
                </a:solidFill>
                <a:latin typeface="Times New Roman" pitchFamily="18" charset="0"/>
              </a:rPr>
              <a:t>ЛИМОННАЯ, ЯБЛОЧНАЯ, УКСУСНАЯ, ЩАВЕЛЕВАЯ, МУРАВЬИНАЯ.</a:t>
            </a:r>
            <a:r>
              <a:rPr lang="ru-RU" sz="2800" b="1">
                <a:solidFill>
                  <a:srgbClr val="D60093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title"/>
          </p:nvPr>
        </p:nvSpPr>
        <p:spPr>
          <a:xfrm>
            <a:off x="490538" y="117475"/>
            <a:ext cx="8258175" cy="747713"/>
          </a:xfrm>
        </p:spPr>
        <p:txBody>
          <a:bodyPr/>
          <a:lstStyle/>
          <a:p>
            <a:pPr algn="l"/>
            <a:r>
              <a:rPr lang="ru-RU" sz="3600" b="1" i="1">
                <a:solidFill>
                  <a:srgbClr val="3333FF"/>
                </a:solidFill>
                <a:latin typeface="Times New Roman" pitchFamily="18" charset="0"/>
              </a:rPr>
              <a:t>По происхождению кислоты бывают</a:t>
            </a:r>
          </a:p>
        </p:txBody>
      </p:sp>
      <p:pic>
        <p:nvPicPr>
          <p:cNvPr id="90116" name="Picture 4" descr="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2681288"/>
            <a:ext cx="8280400" cy="4176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179388" y="2636838"/>
            <a:ext cx="4608512" cy="2074862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>
                <a:solidFill>
                  <a:srgbClr val="FF0000"/>
                </a:solidFill>
                <a:latin typeface="Times New Roman" pitchFamily="18" charset="0"/>
              </a:rPr>
              <a:t>НЕОРГАНИЧЕСКИЕ-</a:t>
            </a:r>
            <a:r>
              <a:rPr lang="ru-RU" sz="2800" b="1" i="1">
                <a:solidFill>
                  <a:srgbClr val="D60093"/>
                </a:solidFill>
                <a:latin typeface="Times New Roman" pitchFamily="18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ru-RU" sz="2800" b="1" i="1">
                <a:solidFill>
                  <a:srgbClr val="D60093"/>
                </a:solidFill>
                <a:latin typeface="Times New Roman" pitchFamily="18" charset="0"/>
              </a:rPr>
              <a:t>СЕРНАЯ, СОЛЯНАЯ, ПЛАВИКОВАЯ, ФОСФОРНАЯ, АЗОТНАЯ.</a:t>
            </a:r>
          </a:p>
        </p:txBody>
      </p:sp>
      <p:pic>
        <p:nvPicPr>
          <p:cNvPr id="91139" name="Picture 3" descr="men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781245" flipV="1">
            <a:off x="4932363" y="1989138"/>
            <a:ext cx="4035425" cy="464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140" name="Picture 4" descr="J02868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60350"/>
            <a:ext cx="2020888" cy="1635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 descr="Пергамент"/>
          <p:cNvSpPr txBox="1">
            <a:spLocks noChangeArrowheads="1"/>
          </p:cNvSpPr>
          <p:nvPr/>
        </p:nvSpPr>
        <p:spPr bwMode="auto">
          <a:xfrm>
            <a:off x="468313" y="4508500"/>
            <a:ext cx="52197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u="sng">
                <a:solidFill>
                  <a:srgbClr val="006600"/>
                </a:solidFill>
                <a:latin typeface="Times New Roman" pitchFamily="18" charset="0"/>
              </a:rPr>
              <a:t>Соляная кислота,</a:t>
            </a:r>
            <a:r>
              <a:rPr lang="ru-RU" sz="2800" b="1" i="1">
                <a:solidFill>
                  <a:srgbClr val="006600"/>
                </a:solidFill>
                <a:latin typeface="Times New Roman" pitchFamily="18" charset="0"/>
              </a:rPr>
              <a:t> находящаяся в желудке, помогает переваривать пищу.</a:t>
            </a:r>
          </a:p>
        </p:txBody>
      </p:sp>
      <p:sp>
        <p:nvSpPr>
          <p:cNvPr id="92163" name="Text Box 3" descr="Пергамент"/>
          <p:cNvSpPr txBox="1">
            <a:spLocks noChangeArrowheads="1"/>
          </p:cNvSpPr>
          <p:nvPr/>
        </p:nvSpPr>
        <p:spPr bwMode="auto">
          <a:xfrm>
            <a:off x="3455988" y="1484313"/>
            <a:ext cx="5437187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ru-RU" sz="3200" b="1" i="1" u="sng">
                <a:solidFill>
                  <a:srgbClr val="CC0066"/>
                </a:solidFill>
                <a:latin typeface="Times New Roman" pitchFamily="18" charset="0"/>
              </a:rPr>
              <a:t>Молочная кислота </a:t>
            </a:r>
          </a:p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ru-RU" sz="3200" b="1" i="1">
                <a:solidFill>
                  <a:srgbClr val="CC0066"/>
                </a:solidFill>
                <a:latin typeface="Times New Roman" pitchFamily="18" charset="0"/>
              </a:rPr>
              <a:t>образуется в мышцах при физической нагрузке.</a:t>
            </a:r>
          </a:p>
        </p:txBody>
      </p:sp>
      <p:pic>
        <p:nvPicPr>
          <p:cNvPr id="92164" name="Picture 4" descr="PE0198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341438"/>
            <a:ext cx="3178175" cy="3024187"/>
          </a:xfrm>
          <a:prstGeom prst="rect">
            <a:avLst/>
          </a:prstGeom>
          <a:noFill/>
        </p:spPr>
      </p:pic>
      <p:pic>
        <p:nvPicPr>
          <p:cNvPr id="92165" name="Picture 5" descr="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063" y="3789363"/>
            <a:ext cx="3209925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66" name="Rectangle 6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989887" cy="1143000"/>
          </a:xfrm>
        </p:spPr>
        <p:txBody>
          <a:bodyPr/>
          <a:lstStyle/>
          <a:p>
            <a:r>
              <a:rPr lang="ru-RU" sz="3200" b="1" i="1">
                <a:solidFill>
                  <a:srgbClr val="3333FF"/>
                </a:solidFill>
                <a:latin typeface="Times New Roman" pitchFamily="18" charset="0"/>
              </a:rPr>
              <a:t>КИСЛОТЫ СОДЕРЖАТСЯ В ОРГАНИЗМАХ ЖИВОТНЫХ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7596187" cy="1143000"/>
          </a:xfrm>
        </p:spPr>
        <p:txBody>
          <a:bodyPr/>
          <a:lstStyle/>
          <a:p>
            <a:r>
              <a:rPr lang="ru-RU" sz="3200" b="1" i="1">
                <a:solidFill>
                  <a:srgbClr val="3333FF"/>
                </a:solidFill>
                <a:latin typeface="Times New Roman" pitchFamily="18" charset="0"/>
              </a:rPr>
              <a:t>КИСЛОТЫ                            ПРИМЕНЯЮТСЯ  В МЕДИЦИНЕ.</a:t>
            </a:r>
          </a:p>
        </p:txBody>
      </p:sp>
      <p:pic>
        <p:nvPicPr>
          <p:cNvPr id="94211" name="Picture 3" descr="P10406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916113"/>
            <a:ext cx="4679950" cy="4248150"/>
          </a:xfrm>
          <a:prstGeom prst="rect">
            <a:avLst/>
          </a:prstGeom>
          <a:noFill/>
        </p:spPr>
      </p:pic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5003800" y="2492375"/>
            <a:ext cx="3960813" cy="344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ru-RU" sz="3600" b="1" i="1">
                <a:solidFill>
                  <a:srgbClr val="33CC33"/>
                </a:solidFill>
                <a:latin typeface="Times New Roman" pitchFamily="18" charset="0"/>
              </a:rPr>
              <a:t>Аскорбиновая, 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ru-RU" sz="3600" b="1" i="1">
                <a:solidFill>
                  <a:srgbClr val="33CC33"/>
                </a:solidFill>
                <a:latin typeface="Times New Roman" pitchFamily="18" charset="0"/>
              </a:rPr>
              <a:t>фолиевая,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ru-RU" sz="3600" b="1" i="1">
                <a:solidFill>
                  <a:srgbClr val="33CC33"/>
                </a:solidFill>
                <a:latin typeface="Times New Roman" pitchFamily="18" charset="0"/>
              </a:rPr>
              <a:t>липоевая,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ru-RU" sz="3600" b="1" i="1">
                <a:solidFill>
                  <a:srgbClr val="33CC33"/>
                </a:solidFill>
                <a:latin typeface="Times New Roman" pitchFamily="18" charset="0"/>
              </a:rPr>
              <a:t>ацетил-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ru-RU" sz="3600" b="1" i="1">
                <a:solidFill>
                  <a:srgbClr val="33CC33"/>
                </a:solidFill>
                <a:latin typeface="Times New Roman" pitchFamily="18" charset="0"/>
              </a:rPr>
              <a:t>салициловая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ru-RU" sz="3600" b="1" i="1">
                <a:solidFill>
                  <a:srgbClr val="33CC33"/>
                </a:solidFill>
                <a:latin typeface="Times New Roman" pitchFamily="18" charset="0"/>
              </a:rPr>
              <a:t>и другие</a:t>
            </a:r>
          </a:p>
        </p:txBody>
      </p:sp>
      <p:pic>
        <p:nvPicPr>
          <p:cNvPr id="94213" name="Picture 5" descr="J028685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260350"/>
            <a:ext cx="1979613" cy="1774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 descr="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825" y="1341438"/>
            <a:ext cx="3719513" cy="5040312"/>
          </a:xfrm>
          <a:prstGeom prst="rect">
            <a:avLst/>
          </a:prstGeom>
          <a:noFill/>
        </p:spPr>
      </p:pic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893175" cy="1079500"/>
          </a:xfrm>
        </p:spPr>
        <p:txBody>
          <a:bodyPr/>
          <a:lstStyle/>
          <a:p>
            <a:r>
              <a:rPr lang="ru-RU" sz="3600" b="1" i="1">
                <a:solidFill>
                  <a:srgbClr val="3333FF"/>
                </a:solidFill>
                <a:latin typeface="Times New Roman" pitchFamily="18" charset="0"/>
              </a:rPr>
              <a:t>КИСЛОТЫ ПРИМЕНЯЮТСЯ В КУЛИНАРИИ .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395288" y="2708275"/>
            <a:ext cx="42481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>
                <a:solidFill>
                  <a:srgbClr val="006600"/>
                </a:solidFill>
                <a:latin typeface="Times New Roman" pitchFamily="18" charset="0"/>
              </a:rPr>
              <a:t>Уксусная и </a:t>
            </a:r>
          </a:p>
          <a:p>
            <a:pPr algn="ctr">
              <a:spcBef>
                <a:spcPct val="50000"/>
              </a:spcBef>
            </a:pPr>
            <a:r>
              <a:rPr lang="ru-RU" sz="3200" b="1" i="1">
                <a:solidFill>
                  <a:srgbClr val="006600"/>
                </a:solidFill>
                <a:latin typeface="Times New Roman" pitchFamily="18" charset="0"/>
              </a:rPr>
              <a:t>лимонная кислоты.</a:t>
            </a:r>
          </a:p>
        </p:txBody>
      </p:sp>
      <p:pic>
        <p:nvPicPr>
          <p:cNvPr id="95237" name="Picture 5" descr="J025447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4652963"/>
            <a:ext cx="2087563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ры">
  <a:themeElements>
    <a:clrScheme name="Шары 10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FF0066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10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FF0066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1146</TotalTime>
  <Words>543</Words>
  <Application>Microsoft Office PowerPoint</Application>
  <PresentationFormat>Экран (4:3)</PresentationFormat>
  <Paragraphs>185</Paragraphs>
  <Slides>22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Шары</vt:lpstr>
      <vt:lpstr>Фотография Photo Editor</vt:lpstr>
      <vt:lpstr>Слайд 1</vt:lpstr>
      <vt:lpstr>Распределите эти формулы  по классам в таблицу</vt:lpstr>
      <vt:lpstr>Слайд 3</vt:lpstr>
      <vt:lpstr>Что должны узнать на уроке:</vt:lpstr>
      <vt:lpstr>По происхождению кислоты бывают</vt:lpstr>
      <vt:lpstr>Слайд 6</vt:lpstr>
      <vt:lpstr>КИСЛОТЫ СОДЕРЖАТСЯ В ОРГАНИЗМАХ ЖИВОТНЫХ</vt:lpstr>
      <vt:lpstr>КИСЛОТЫ                            ПРИМЕНЯЮТСЯ  В МЕДИЦИНЕ.</vt:lpstr>
      <vt:lpstr>КИСЛОТЫ ПРИМЕНЯЮТСЯ В КУЛИНАРИИ .</vt:lpstr>
      <vt:lpstr>Слайд 10</vt:lpstr>
      <vt:lpstr>Слайд 11</vt:lpstr>
      <vt:lpstr>ДЕЙСТВИЕ КИСЛОТ НА ИНДИКАТОРЫ </vt:lpstr>
      <vt:lpstr>Прочитайте формулы кислот.  HCl, H2SO4, H3PO4</vt:lpstr>
      <vt:lpstr>КЛАССИФИКАЦИЯ КИСЛОТ.</vt:lpstr>
      <vt:lpstr>По содержанию кислорода.</vt:lpstr>
      <vt:lpstr>НОМЕНКЛАТУРА КИСЛОТ</vt:lpstr>
      <vt:lpstr>Кислородсодержащие кислоты:</vt:lpstr>
      <vt:lpstr>Кислоты  бескислородные</vt:lpstr>
      <vt:lpstr>Слайд 19</vt:lpstr>
      <vt:lpstr>Составление формулы оксида соответствующего кислоте. </vt:lpstr>
      <vt:lpstr>Д/З:</vt:lpstr>
      <vt:lpstr>Слайд 22</vt:lpstr>
    </vt:vector>
  </TitlesOfParts>
  <Company>Сехново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Мудровы</dc:creator>
  <cp:lastModifiedBy>FuckYouBill</cp:lastModifiedBy>
  <cp:revision>32</cp:revision>
  <dcterms:created xsi:type="dcterms:W3CDTF">2008-12-15T14:31:37Z</dcterms:created>
  <dcterms:modified xsi:type="dcterms:W3CDTF">2012-08-08T11:05:55Z</dcterms:modified>
</cp:coreProperties>
</file>