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5" r:id="rId9"/>
    <p:sldId id="264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7" r:id="rId19"/>
    <p:sldId id="27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90" autoAdjust="0"/>
  </p:normalViewPr>
  <p:slideViewPr>
    <p:cSldViewPr>
      <p:cViewPr varScale="1">
        <p:scale>
          <a:sx n="76" d="100"/>
          <a:sy n="76" d="100"/>
        </p:scale>
        <p:origin x="-11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24D90-4438-4581-AAA7-2EB6CC663903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6959A-F864-4FF3-8ED4-136EE35C6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0018F-D36D-4E41-BAA4-AD3048FD31BB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61536-72CF-4A94-8099-46091968F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AD0C5-5887-4DD6-98B7-E0156C292AF6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4573E-8E85-49C4-8360-24B480586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314C9C7-559C-481A-A247-7D0CF6607E53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316CC0-A6CA-4235-B5B7-807B3AA41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D873-C33B-4D53-AD72-9189BA18A1DB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2979E-B06A-4360-94E1-5865F2C61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FCAA9-1A36-42FC-A826-A77CA5DEBF51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B7377-2587-40C3-9B46-BC6D98736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8E443-3C1D-4010-982B-998F87128EBD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2CFD6-DFE3-4523-983E-E47D662F12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6C7BD5-2CF1-4A70-9A05-9731B0C38F70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77E43F1-1FC7-4767-BDA7-3660A7268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D452F-8575-48F9-BE43-FAE1F15C719A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9D97A-450E-461A-8AD9-044DBCFE32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B839E1C-E743-4C7A-BD5E-F5AB9B2FB7A8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7A2999-2F12-4A4F-AF25-EB8C72227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A3609B-4CE3-4EBC-A0FE-AE71CE3E9B07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AE19AD-54E3-4658-A210-9C7EFC36F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E2A05AC-24A2-4E4E-A7CF-A1FDEC318A36}" type="datetimeFigureOut">
              <a:rPr lang="ru-RU"/>
              <a:pPr>
                <a:defRPr/>
              </a:pPr>
              <a:t>01.01.2012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5732F6B-4F22-4A0B-B49E-30A742C35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9" r:id="rId4"/>
    <p:sldLayoutId id="2147483718" r:id="rId5"/>
    <p:sldLayoutId id="2147483723" r:id="rId6"/>
    <p:sldLayoutId id="2147483717" r:id="rId7"/>
    <p:sldLayoutId id="2147483724" r:id="rId8"/>
    <p:sldLayoutId id="2147483725" r:id="rId9"/>
    <p:sldLayoutId id="2147483716" r:id="rId10"/>
    <p:sldLayoutId id="21474837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88" y="1857375"/>
            <a:ext cx="6457950" cy="18938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РЕШЕНИЕ РАСЧЕТНЫХ ЗАДАЧ ПО ХИМИИ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38" y="3857625"/>
            <a:ext cx="6172200" cy="8572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«НА ВЫХОД ПРОДУКТА ОТ ТЕОРЕТИЧЕСКИ ВОЗМОЖНОГО»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216650" y="5357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1785938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1)</a:t>
            </a:r>
            <a:r>
              <a:rPr lang="ru-RU" b="1" dirty="0" smtClean="0"/>
              <a:t> Прочитай внимательно условие задачи</a:t>
            </a:r>
          </a:p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2) </a:t>
            </a:r>
            <a:r>
              <a:rPr lang="ru-RU" b="1" dirty="0" smtClean="0"/>
              <a:t>Запиши: «Дано» и «Найти».</a:t>
            </a:r>
          </a:p>
          <a:p>
            <a:pPr marL="342900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3) </a:t>
            </a:r>
            <a:r>
              <a:rPr lang="ru-RU" b="1" dirty="0" smtClean="0"/>
              <a:t>Составь уравнение реакции (не забудь расставить коэффициенты).</a:t>
            </a:r>
            <a:br>
              <a:rPr lang="ru-RU" b="1" dirty="0" smtClean="0"/>
            </a:br>
            <a:endParaRPr lang="ru-RU" b="1" dirty="0" smtClean="0"/>
          </a:p>
          <a:p>
            <a:pPr marL="342900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4) </a:t>
            </a:r>
            <a:r>
              <a:rPr lang="ru-RU" b="1" dirty="0" smtClean="0"/>
              <a:t>Вычисли массу теоретическую продукта реакции, по уравнению реакции. </a:t>
            </a:r>
            <a:br>
              <a:rPr lang="ru-RU" b="1" dirty="0" smtClean="0"/>
            </a:br>
            <a:endParaRPr lang="ru-RU" b="1" dirty="0" smtClean="0"/>
          </a:p>
          <a:p>
            <a:pPr marL="342900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5) </a:t>
            </a:r>
            <a:r>
              <a:rPr lang="ru-RU" b="1" dirty="0" smtClean="0"/>
              <a:t>Вычисли массу практическую продукта реакции, воспользовавшись обратной формулой (умножь массу теоретическую на долю выхода)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8294258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Алгоритм решения задач второго типа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813" y="928688"/>
            <a:ext cx="6562725" cy="892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itchFamily="18" charset="0"/>
              </a:rPr>
              <a:t>(</a:t>
            </a:r>
            <a:r>
              <a:rPr lang="ru-RU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itchFamily="18" charset="0"/>
              </a:rPr>
              <a:t>найдите «массу продукта реакции») </a:t>
            </a:r>
            <a:br>
              <a:rPr lang="ru-RU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itchFamily="18" charset="0"/>
              </a:rPr>
            </a:br>
            <a:r>
              <a:rPr lang="ru-RU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itchFamily="18" charset="0"/>
              </a:rPr>
              <a:t>(практическую)</a:t>
            </a:r>
            <a:endParaRPr lang="ru-RU" sz="2800" b="1" i="1" dirty="0">
              <a:solidFill>
                <a:schemeClr val="tx1">
                  <a:lumMod val="85000"/>
                  <a:lumOff val="15000"/>
                </a:schemeClr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071563"/>
            <a:ext cx="8429625" cy="1357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Определите массу оксида алюминия, которая может быть получена из 23,4 г гидроксида алюминия, если выход реакции составляет 92% от теоретически возможного.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" y="3163888"/>
            <a:ext cx="7286625" cy="3570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</a:rPr>
              <a:t>Дано: 			Решение:	</a:t>
            </a:r>
            <a:br>
              <a:rPr lang="ru-RU" sz="2400" b="1" dirty="0">
                <a:solidFill>
                  <a:srgbClr val="0070C0"/>
                </a:solidFill>
                <a:latin typeface="+mn-lt"/>
              </a:rPr>
            </a:br>
            <a:r>
              <a:rPr lang="en-US" sz="2400" b="1" dirty="0">
                <a:solidFill>
                  <a:srgbClr val="0070C0"/>
                </a:solidFill>
                <a:latin typeface="+mn-lt"/>
              </a:rPr>
              <a:t>m (Al(OH)</a:t>
            </a:r>
            <a:r>
              <a:rPr lang="en-US" sz="2400" b="1" baseline="-25000" dirty="0">
                <a:solidFill>
                  <a:srgbClr val="0070C0"/>
                </a:solidFill>
                <a:latin typeface="+mn-lt"/>
              </a:rPr>
              <a:t>3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)= 23,4 </a:t>
            </a:r>
            <a:r>
              <a:rPr lang="ru-RU" sz="2400" b="1" dirty="0">
                <a:solidFill>
                  <a:srgbClr val="0070C0"/>
                </a:solidFill>
                <a:latin typeface="+mn-lt"/>
              </a:rPr>
              <a:t>г</a:t>
            </a:r>
            <a:br>
              <a:rPr lang="ru-RU" sz="2400" b="1" dirty="0">
                <a:solidFill>
                  <a:srgbClr val="0070C0"/>
                </a:solidFill>
                <a:latin typeface="+mn-lt"/>
              </a:rPr>
            </a:br>
            <a:r>
              <a:rPr lang="el-GR" sz="2400" b="1" dirty="0">
                <a:solidFill>
                  <a:srgbClr val="0070C0"/>
                </a:solidFill>
                <a:latin typeface="+mn-lt"/>
              </a:rPr>
              <a:t>ω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400" b="1" baseline="-25000" dirty="0" err="1">
                <a:solidFill>
                  <a:srgbClr val="0070C0"/>
                </a:solidFill>
                <a:latin typeface="+mn-lt"/>
              </a:rPr>
              <a:t>вых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 (Al</a:t>
            </a:r>
            <a:r>
              <a:rPr lang="en-US" sz="2400" b="1" baseline="-25000" dirty="0">
                <a:solidFill>
                  <a:srgbClr val="0070C0"/>
                </a:solidFill>
                <a:latin typeface="+mn-lt"/>
              </a:rPr>
              <a:t>2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O</a:t>
            </a:r>
            <a:r>
              <a:rPr lang="en-US" sz="2400" b="1" baseline="-25000" dirty="0">
                <a:solidFill>
                  <a:srgbClr val="0070C0"/>
                </a:solidFill>
                <a:latin typeface="+mn-lt"/>
              </a:rPr>
              <a:t>3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) = 92%</a:t>
            </a:r>
            <a:endParaRPr lang="ru-RU" sz="2400" b="1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</a:rPr>
              <a:t>Найти:</a:t>
            </a:r>
            <a:endParaRPr lang="en-US" sz="2400" b="1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+mn-lt"/>
              </a:rPr>
              <a:t>m</a:t>
            </a:r>
            <a:r>
              <a:rPr lang="ru-RU" sz="24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400" b="1" baseline="-25000" dirty="0" err="1">
                <a:solidFill>
                  <a:srgbClr val="0070C0"/>
                </a:solidFill>
                <a:latin typeface="+mn-lt"/>
              </a:rPr>
              <a:t>пр</a:t>
            </a:r>
            <a:r>
              <a:rPr lang="ru-RU" sz="2400" b="1" dirty="0">
                <a:solidFill>
                  <a:srgbClr val="0070C0"/>
                </a:solidFill>
                <a:latin typeface="+mn-lt"/>
              </a:rPr>
              <a:t> (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Al</a:t>
            </a:r>
            <a:r>
              <a:rPr lang="en-US" sz="2400" b="1" baseline="-25000" dirty="0">
                <a:solidFill>
                  <a:srgbClr val="0070C0"/>
                </a:solidFill>
                <a:latin typeface="+mn-lt"/>
              </a:rPr>
              <a:t>2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O</a:t>
            </a:r>
            <a:r>
              <a:rPr lang="en-US" sz="2400" b="1" baseline="-25000" dirty="0">
                <a:solidFill>
                  <a:srgbClr val="0070C0"/>
                </a:solidFill>
                <a:latin typeface="+mn-lt"/>
              </a:rPr>
              <a:t>3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) </a:t>
            </a:r>
            <a:r>
              <a:rPr lang="ru-RU" sz="2400" b="1" dirty="0">
                <a:solidFill>
                  <a:srgbClr val="0070C0"/>
                </a:solidFill>
                <a:latin typeface="+mn-lt"/>
              </a:rPr>
              <a:t> -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2570957" y="5072856"/>
            <a:ext cx="2857500" cy="158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0063" y="4929188"/>
            <a:ext cx="3500437" cy="158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285750" y="214313"/>
            <a:ext cx="7929563" cy="7858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1. Внимательно прочитай условие задачи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50" y="2643188"/>
            <a:ext cx="7929563" cy="7858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2. Составьте  «Дано»  и   «Найти»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5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50" y="285750"/>
            <a:ext cx="8215313" cy="1143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  <a:p>
            <a:pPr marL="342900" indent="-3429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3) Составь уравнение реакции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(не забудь расставить коэффициенты).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3" y="1643063"/>
            <a:ext cx="7715250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Дано: 			 	Решение:	</a:t>
            </a:r>
            <a:b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 (Al(OH)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)= 23,4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г</a:t>
            </a:r>
            <a:b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r>
              <a:rPr lang="el-GR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ω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800" b="1" baseline="-25000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вых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(Al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 = 92%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Найти: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800" b="1" baseline="-25000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пр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(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Al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-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536826" y="3035300"/>
            <a:ext cx="2786062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85750" y="3357563"/>
            <a:ext cx="36322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3929063" y="2428875"/>
            <a:ext cx="5000625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2Al(OH)</a:t>
            </a:r>
            <a:r>
              <a:rPr lang="en-US" sz="2800" b="1" baseline="-25000" dirty="0">
                <a:solidFill>
                  <a:srgbClr val="0070C0"/>
                </a:solidFill>
              </a:rPr>
              <a:t>3</a:t>
            </a:r>
            <a:r>
              <a:rPr lang="en-US" sz="2800" b="1" dirty="0">
                <a:solidFill>
                  <a:srgbClr val="0070C0"/>
                </a:solidFill>
              </a:rPr>
              <a:t>  = Al</a:t>
            </a:r>
            <a:r>
              <a:rPr lang="en-US" sz="2800" b="1" baseline="-25000" dirty="0">
                <a:solidFill>
                  <a:srgbClr val="0070C0"/>
                </a:solidFill>
              </a:rPr>
              <a:t>2</a:t>
            </a:r>
            <a:r>
              <a:rPr lang="en-US" sz="2800" b="1" dirty="0">
                <a:solidFill>
                  <a:srgbClr val="0070C0"/>
                </a:solidFill>
              </a:rPr>
              <a:t>O</a:t>
            </a:r>
            <a:r>
              <a:rPr lang="en-US" sz="2800" b="1" baseline="-25000" dirty="0">
                <a:solidFill>
                  <a:srgbClr val="0070C0"/>
                </a:solidFill>
              </a:rPr>
              <a:t>3</a:t>
            </a:r>
            <a:r>
              <a:rPr lang="en-US" sz="2800" b="1" dirty="0">
                <a:solidFill>
                  <a:srgbClr val="0070C0"/>
                </a:solidFill>
              </a:rPr>
              <a:t> +3H</a:t>
            </a:r>
            <a:r>
              <a:rPr lang="en-US" sz="2800" b="1" baseline="-25000" dirty="0">
                <a:solidFill>
                  <a:srgbClr val="0070C0"/>
                </a:solidFill>
              </a:rPr>
              <a:t>2</a:t>
            </a:r>
            <a:r>
              <a:rPr lang="en-US" sz="2800" b="1" dirty="0">
                <a:solidFill>
                  <a:srgbClr val="0070C0"/>
                </a:solidFill>
              </a:rPr>
              <a:t>O 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50" y="285750"/>
            <a:ext cx="8215313" cy="1143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4. Вычисли массу теоретическую продукта реакции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625" y="1643063"/>
            <a:ext cx="4071938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Дано:	 	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	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/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 (Al(OH)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)= 23,4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г</a:t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r>
              <a:rPr lang="el-GR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ω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b="1" baseline="-25000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вых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(Al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 = 92%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Найти: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b="1" baseline="-25000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пр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Al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- 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6313" y="1643063"/>
            <a:ext cx="174466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Решение: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14750" y="2500313"/>
            <a:ext cx="47005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2Al(OH)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 = Al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+3H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800" b="1" dirty="0">
                <a:latin typeface="+mn-lt"/>
              </a:rPr>
              <a:t> </a:t>
            </a:r>
            <a:endParaRPr lang="ru-RU" sz="2800" dirty="0">
              <a:latin typeface="+mn-lt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355850" y="2786063"/>
            <a:ext cx="228758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785813" y="3071813"/>
            <a:ext cx="2652712" cy="9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7" name="TextBox 9"/>
          <p:cNvSpPr txBox="1">
            <a:spLocks noChangeArrowheads="1"/>
          </p:cNvSpPr>
          <p:nvPr/>
        </p:nvSpPr>
        <p:spPr bwMode="auto">
          <a:xfrm>
            <a:off x="4071938" y="2071688"/>
            <a:ext cx="1041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23,4 г</a:t>
            </a:r>
          </a:p>
        </p:txBody>
      </p:sp>
      <p:sp>
        <p:nvSpPr>
          <p:cNvPr id="25608" name="TextBox 10"/>
          <p:cNvSpPr txBox="1">
            <a:spLocks noChangeArrowheads="1"/>
          </p:cNvSpPr>
          <p:nvPr/>
        </p:nvSpPr>
        <p:spPr bwMode="auto">
          <a:xfrm>
            <a:off x="6143625" y="2071688"/>
            <a:ext cx="338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?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786188" y="3000375"/>
            <a:ext cx="1571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929313" y="3013075"/>
            <a:ext cx="9906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1" name="TextBox 15"/>
          <p:cNvSpPr txBox="1">
            <a:spLocks noChangeArrowheads="1"/>
          </p:cNvSpPr>
          <p:nvPr/>
        </p:nvSpPr>
        <p:spPr bwMode="auto">
          <a:xfrm>
            <a:off x="4000500" y="3071813"/>
            <a:ext cx="1341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2 моль </a:t>
            </a:r>
          </a:p>
        </p:txBody>
      </p:sp>
      <p:sp>
        <p:nvSpPr>
          <p:cNvPr id="25612" name="TextBox 16"/>
          <p:cNvSpPr txBox="1">
            <a:spLocks noChangeArrowheads="1"/>
          </p:cNvSpPr>
          <p:nvPr/>
        </p:nvSpPr>
        <p:spPr bwMode="auto">
          <a:xfrm>
            <a:off x="6000750" y="3071813"/>
            <a:ext cx="1341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1 моль </a:t>
            </a:r>
          </a:p>
        </p:txBody>
      </p:sp>
      <p:sp>
        <p:nvSpPr>
          <p:cNvPr id="25613" name="TextBox 17"/>
          <p:cNvSpPr txBox="1">
            <a:spLocks noChangeArrowheads="1"/>
          </p:cNvSpPr>
          <p:nvPr/>
        </p:nvSpPr>
        <p:spPr bwMode="auto">
          <a:xfrm>
            <a:off x="3643313" y="3571875"/>
            <a:ext cx="2657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По уравнению:</a:t>
            </a:r>
          </a:p>
        </p:txBody>
      </p:sp>
      <p:sp>
        <p:nvSpPr>
          <p:cNvPr id="25614" name="TextBox 19"/>
          <p:cNvSpPr txBox="1">
            <a:spLocks noChangeArrowheads="1"/>
          </p:cNvSpPr>
          <p:nvPr/>
        </p:nvSpPr>
        <p:spPr bwMode="auto">
          <a:xfrm>
            <a:off x="214313" y="4187825"/>
            <a:ext cx="683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entury Schoolbook" pitchFamily="18" charset="0"/>
              </a:rPr>
              <a:t> </a:t>
            </a:r>
            <a:r>
              <a:rPr lang="en-US" sz="2000" b="1">
                <a:solidFill>
                  <a:srgbClr val="0070C0"/>
                </a:solidFill>
                <a:latin typeface="Century Schoolbook" pitchFamily="18" charset="0"/>
              </a:rPr>
              <a:t>n(Al</a:t>
            </a:r>
            <a:r>
              <a:rPr lang="en-US" sz="2000" b="1" baseline="-25000">
                <a:solidFill>
                  <a:srgbClr val="0070C0"/>
                </a:solidFill>
                <a:latin typeface="Century Schoolbook" pitchFamily="18" charset="0"/>
              </a:rPr>
              <a:t>2</a:t>
            </a:r>
            <a:r>
              <a:rPr lang="en-US" sz="2000" b="1">
                <a:solidFill>
                  <a:srgbClr val="0070C0"/>
                </a:solidFill>
                <a:latin typeface="Century Schoolbook" pitchFamily="18" charset="0"/>
              </a:rPr>
              <a:t>O</a:t>
            </a:r>
            <a:r>
              <a:rPr lang="en-US" sz="2000" b="1" baseline="-25000">
                <a:solidFill>
                  <a:srgbClr val="0070C0"/>
                </a:solidFill>
                <a:latin typeface="Century Schoolbook" pitchFamily="18" charset="0"/>
              </a:rPr>
              <a:t>3</a:t>
            </a:r>
            <a:r>
              <a:rPr lang="en-US" sz="2000" b="1">
                <a:solidFill>
                  <a:srgbClr val="0070C0"/>
                </a:solidFill>
                <a:latin typeface="Century Schoolbook" pitchFamily="18" charset="0"/>
              </a:rPr>
              <a:t>) = ½ n(Al(OH)</a:t>
            </a:r>
            <a:r>
              <a:rPr lang="en-US" sz="2000" b="1" baseline="-25000">
                <a:solidFill>
                  <a:srgbClr val="0070C0"/>
                </a:solidFill>
                <a:latin typeface="Century Schoolbook" pitchFamily="18" charset="0"/>
              </a:rPr>
              <a:t>3</a:t>
            </a:r>
            <a:r>
              <a:rPr lang="en-US" sz="2000" b="1">
                <a:solidFill>
                  <a:srgbClr val="0070C0"/>
                </a:solidFill>
                <a:latin typeface="Century Schoolbook" pitchFamily="18" charset="0"/>
              </a:rPr>
              <a:t>= ½</a:t>
            </a:r>
            <a:r>
              <a:rPr lang="ru-RU" sz="2000" b="1">
                <a:solidFill>
                  <a:srgbClr val="0070C0"/>
                </a:solidFill>
                <a:latin typeface="Century Schoolbook" pitchFamily="18" charset="0"/>
              </a:rPr>
              <a:t>                         =                </a:t>
            </a:r>
          </a:p>
        </p:txBody>
      </p:sp>
      <p:sp>
        <p:nvSpPr>
          <p:cNvPr id="25615" name="TextBox 20"/>
          <p:cNvSpPr txBox="1">
            <a:spLocks noChangeArrowheads="1"/>
          </p:cNvSpPr>
          <p:nvPr/>
        </p:nvSpPr>
        <p:spPr bwMode="auto">
          <a:xfrm>
            <a:off x="3786188" y="4000500"/>
            <a:ext cx="1720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0C0"/>
                </a:solidFill>
                <a:latin typeface="Century Schoolbook" pitchFamily="18" charset="0"/>
              </a:rPr>
              <a:t>m (Al(OH)</a:t>
            </a:r>
            <a:r>
              <a:rPr lang="en-US" sz="2000" b="1" baseline="-25000">
                <a:solidFill>
                  <a:srgbClr val="0070C0"/>
                </a:solidFill>
                <a:latin typeface="Century Schoolbook" pitchFamily="18" charset="0"/>
              </a:rPr>
              <a:t>3</a:t>
            </a:r>
            <a:r>
              <a:rPr lang="en-US" sz="2000" b="1">
                <a:solidFill>
                  <a:srgbClr val="0070C0"/>
                </a:solidFill>
                <a:latin typeface="Century Schoolbook" pitchFamily="18" charset="0"/>
              </a:rPr>
              <a:t>)</a:t>
            </a:r>
            <a:endParaRPr lang="ru-RU" sz="2000" b="1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25616" name="Прямоугольник 21"/>
          <p:cNvSpPr>
            <a:spLocks noChangeArrowheads="1"/>
          </p:cNvSpPr>
          <p:nvPr/>
        </p:nvSpPr>
        <p:spPr bwMode="auto">
          <a:xfrm>
            <a:off x="3786188" y="4500563"/>
            <a:ext cx="1725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70C0"/>
                </a:solidFill>
                <a:latin typeface="Century Schoolbook" pitchFamily="18" charset="0"/>
              </a:rPr>
              <a:t>M (Al(OH)</a:t>
            </a:r>
            <a:r>
              <a:rPr lang="en-US" sz="2000" b="1" baseline="-25000">
                <a:solidFill>
                  <a:srgbClr val="0070C0"/>
                </a:solidFill>
                <a:latin typeface="Century Schoolbook" pitchFamily="18" charset="0"/>
              </a:rPr>
              <a:t>3</a:t>
            </a:r>
            <a:r>
              <a:rPr lang="en-US" sz="2000" b="1">
                <a:solidFill>
                  <a:srgbClr val="0070C0"/>
                </a:solidFill>
                <a:latin typeface="Century Schoolbook" pitchFamily="18" charset="0"/>
              </a:rPr>
              <a:t>)</a:t>
            </a:r>
            <a:endParaRPr lang="ru-RU" sz="2000" b="1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25617" name="TextBox 22"/>
          <p:cNvSpPr txBox="1">
            <a:spLocks noChangeArrowheads="1"/>
          </p:cNvSpPr>
          <p:nvPr/>
        </p:nvSpPr>
        <p:spPr bwMode="auto">
          <a:xfrm>
            <a:off x="5715000" y="3929063"/>
            <a:ext cx="1041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23,4 г</a:t>
            </a:r>
          </a:p>
        </p:txBody>
      </p:sp>
      <p:sp>
        <p:nvSpPr>
          <p:cNvPr id="25618" name="TextBox 23"/>
          <p:cNvSpPr txBox="1">
            <a:spLocks noChangeArrowheads="1"/>
          </p:cNvSpPr>
          <p:nvPr/>
        </p:nvSpPr>
        <p:spPr bwMode="auto">
          <a:xfrm>
            <a:off x="5643563" y="4500563"/>
            <a:ext cx="1744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78 г /моль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786188" y="4429125"/>
            <a:ext cx="1643062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786438" y="4429125"/>
            <a:ext cx="928687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1" name="TextBox 30"/>
          <p:cNvSpPr txBox="1">
            <a:spLocks noChangeArrowheads="1"/>
          </p:cNvSpPr>
          <p:nvPr/>
        </p:nvSpPr>
        <p:spPr bwMode="auto">
          <a:xfrm>
            <a:off x="6786563" y="3087688"/>
            <a:ext cx="2000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		</a:t>
            </a:r>
          </a:p>
          <a:p>
            <a:r>
              <a:rPr lang="ru-RU" sz="2400" b="1">
                <a:latin typeface="Century Schoolbook" pitchFamily="18" charset="0"/>
              </a:rPr>
              <a:t>                    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= </a:t>
            </a:r>
            <a:r>
              <a:rPr lang="en-US" sz="2000" b="1">
                <a:solidFill>
                  <a:srgbClr val="0070C0"/>
                </a:solidFill>
                <a:latin typeface="Century Schoolbook" pitchFamily="18" charset="0"/>
              </a:rPr>
              <a:t>0</a:t>
            </a:r>
            <a:r>
              <a:rPr lang="ru-RU" sz="2000" b="1">
                <a:solidFill>
                  <a:srgbClr val="0070C0"/>
                </a:solidFill>
                <a:latin typeface="Century Schoolbook" pitchFamily="18" charset="0"/>
              </a:rPr>
              <a:t>,15 моль</a:t>
            </a:r>
          </a:p>
        </p:txBody>
      </p:sp>
      <p:sp>
        <p:nvSpPr>
          <p:cNvPr id="25622" name="TextBox 32"/>
          <p:cNvSpPr txBox="1">
            <a:spLocks noChangeArrowheads="1"/>
          </p:cNvSpPr>
          <p:nvPr/>
        </p:nvSpPr>
        <p:spPr bwMode="auto">
          <a:xfrm>
            <a:off x="214313" y="5214938"/>
            <a:ext cx="81422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m</a:t>
            </a:r>
            <a:r>
              <a:rPr lang="ru-RU" sz="2400" b="1" baseline="-25000">
                <a:solidFill>
                  <a:srgbClr val="0070C0"/>
                </a:solidFill>
                <a:latin typeface="Century Schoolbook" pitchFamily="18" charset="0"/>
              </a:rPr>
              <a:t>теор.</a:t>
            </a:r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 (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Al</a:t>
            </a:r>
            <a:r>
              <a:rPr lang="en-US" sz="2400" b="1" baseline="-25000">
                <a:solidFill>
                  <a:srgbClr val="0070C0"/>
                </a:solidFill>
                <a:latin typeface="Century Schoolbook" pitchFamily="18" charset="0"/>
              </a:rPr>
              <a:t>2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O</a:t>
            </a:r>
            <a:r>
              <a:rPr lang="en-US" sz="2400" b="1" baseline="-25000">
                <a:solidFill>
                  <a:srgbClr val="0070C0"/>
                </a:solidFill>
                <a:latin typeface="Century Schoolbook" pitchFamily="18" charset="0"/>
              </a:rPr>
              <a:t>3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) = n M = 0,15 </a:t>
            </a:r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моль  102 г/моль = 15,3 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313" y="214313"/>
            <a:ext cx="8429625" cy="13573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5) Вычисли массу практическую продукта реакции, воспользовавшись обратной формулой (умножь массу теоретическую на долю выхода)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625" y="1643063"/>
            <a:ext cx="4071938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Дано:	 	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	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/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 (Al(OH)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)= 23,4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г</a:t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r>
              <a:rPr lang="el-GR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ω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b="1" baseline="-25000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вых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(Al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 = 92%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Найти: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b="1" baseline="-25000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пр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Al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- 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6313" y="1643063"/>
            <a:ext cx="174466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Решение: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14750" y="2500313"/>
            <a:ext cx="47005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2Al(OH)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 = Al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+3H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800" b="1" dirty="0">
                <a:latin typeface="+mn-lt"/>
              </a:rPr>
              <a:t> </a:t>
            </a:r>
            <a:endParaRPr lang="ru-RU" sz="2800" dirty="0">
              <a:latin typeface="+mn-lt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355850" y="2786063"/>
            <a:ext cx="228758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785813" y="3071813"/>
            <a:ext cx="2652712" cy="9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71938" y="2071688"/>
            <a:ext cx="10414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23,4 г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43625" y="2071688"/>
            <a:ext cx="3381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?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786188" y="3000375"/>
            <a:ext cx="15716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929313" y="3013075"/>
            <a:ext cx="990600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0500" y="3071813"/>
            <a:ext cx="13414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 моль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86438" y="3071813"/>
            <a:ext cx="13414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 моль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43313" y="3571875"/>
            <a:ext cx="2657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По уравнению: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4313" y="4187825"/>
            <a:ext cx="68357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n(Al</a:t>
            </a:r>
            <a:r>
              <a:rPr lang="en-US" sz="20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0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 = ½ n(Al(OH)</a:t>
            </a:r>
            <a:r>
              <a:rPr lang="en-US" sz="20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= ½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                        =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86188" y="4000500"/>
            <a:ext cx="17208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 (Al(OH)</a:t>
            </a:r>
            <a:r>
              <a:rPr lang="en-US" sz="20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86188" y="4500563"/>
            <a:ext cx="1725612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 (Al(OH)</a:t>
            </a:r>
            <a:r>
              <a:rPr lang="en-US" sz="20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000" y="3929063"/>
            <a:ext cx="10414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23,4 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43563" y="4500563"/>
            <a:ext cx="174466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78 г /моль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786188" y="4429125"/>
            <a:ext cx="1643062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786438" y="4429125"/>
            <a:ext cx="928687" cy="1588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786563" y="3087688"/>
            <a:ext cx="200025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                   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=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0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,15 моль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4313" y="4929188"/>
            <a:ext cx="814228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</a:t>
            </a:r>
            <a:r>
              <a:rPr lang="ru-RU" sz="2400" b="1" baseline="-25000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теор</a:t>
            </a:r>
            <a:r>
              <a:rPr lang="ru-RU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.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Al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 = n M =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0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,15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моль  102 г/моль = 15,3 г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85750" y="5572125"/>
            <a:ext cx="4970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m </a:t>
            </a:r>
            <a:r>
              <a:rPr lang="ru-RU" sz="2400" b="1" baseline="-25000">
                <a:solidFill>
                  <a:srgbClr val="0070C0"/>
                </a:solidFill>
                <a:latin typeface="Century Schoolbook" pitchFamily="18" charset="0"/>
              </a:rPr>
              <a:t>пр.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(Al</a:t>
            </a:r>
            <a:r>
              <a:rPr lang="en-US" sz="2400" b="1" baseline="-25000">
                <a:solidFill>
                  <a:srgbClr val="0070C0"/>
                </a:solidFill>
                <a:latin typeface="Century Schoolbook" pitchFamily="18" charset="0"/>
              </a:rPr>
              <a:t>2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O</a:t>
            </a:r>
            <a:r>
              <a:rPr lang="en-US" sz="2400" b="1" baseline="-25000">
                <a:solidFill>
                  <a:srgbClr val="0070C0"/>
                </a:solidFill>
                <a:latin typeface="Century Schoolbook" pitchFamily="18" charset="0"/>
              </a:rPr>
              <a:t>3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) = 15,3</a:t>
            </a:r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 г 0,92 = 14 г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57188" y="6072188"/>
            <a:ext cx="2771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Ответ: 14 грамм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429684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Алгоритм решения задач третьего типа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57250" y="1285875"/>
            <a:ext cx="685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entury Schoolbook" pitchFamily="18" charset="0"/>
                <a:cs typeface="Arial" charset="0"/>
              </a:rPr>
              <a:t>(</a:t>
            </a:r>
            <a:r>
              <a:rPr lang="ru-RU" sz="2400" b="1" i="1">
                <a:latin typeface="Century Schoolbook" pitchFamily="18" charset="0"/>
                <a:cs typeface="Arial" charset="0"/>
              </a:rPr>
              <a:t>Определить массу исходного вещества</a:t>
            </a:r>
            <a:r>
              <a:rPr lang="ru-RU">
                <a:latin typeface="Century Schoolbook" pitchFamily="18" charset="0"/>
                <a:cs typeface="Arial" charset="0"/>
              </a:rPr>
              <a:t>)</a:t>
            </a:r>
            <a:endParaRPr lang="ru-RU">
              <a:latin typeface="Century Schoolbook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57188" y="1857375"/>
            <a:ext cx="7643812" cy="458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ru-RU" sz="2000" b="1">
                <a:solidFill>
                  <a:srgbClr val="C00000"/>
                </a:solidFill>
                <a:latin typeface="Century Schoolbook" pitchFamily="18" charset="0"/>
              </a:rPr>
              <a:t>1)</a:t>
            </a:r>
            <a:r>
              <a:rPr lang="ru-RU" sz="2000" b="1">
                <a:latin typeface="Century Schoolbook" pitchFamily="18" charset="0"/>
              </a:rPr>
              <a:t> Прочитай внимательно условие задачи.</a:t>
            </a:r>
            <a:br>
              <a:rPr lang="ru-RU" sz="2000" b="1">
                <a:latin typeface="Century Schoolbook" pitchFamily="18" charset="0"/>
              </a:rPr>
            </a:br>
            <a:endParaRPr lang="ru-RU" sz="2000" b="1">
              <a:latin typeface="Century Schoolbook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ru-RU" sz="2000" b="1">
                <a:solidFill>
                  <a:srgbClr val="C00000"/>
                </a:solidFill>
                <a:latin typeface="Century Schoolbook" pitchFamily="18" charset="0"/>
              </a:rPr>
              <a:t>2) </a:t>
            </a:r>
            <a:r>
              <a:rPr lang="ru-RU" sz="2000" b="1">
                <a:latin typeface="Century Schoolbook" pitchFamily="18" charset="0"/>
              </a:rPr>
              <a:t>Запиши: «Дано» и «Найти».</a:t>
            </a:r>
            <a:r>
              <a:rPr lang="en-US" sz="2000" b="1">
                <a:latin typeface="Century Schoolbook" pitchFamily="18" charset="0"/>
              </a:rPr>
              <a:t/>
            </a:r>
            <a:br>
              <a:rPr lang="en-US" sz="2000" b="1">
                <a:latin typeface="Century Schoolbook" pitchFamily="18" charset="0"/>
              </a:rPr>
            </a:br>
            <a:endParaRPr lang="ru-RU" sz="2000" b="1">
              <a:latin typeface="Century Schoolbook" pitchFamily="18" charset="0"/>
            </a:endParaRPr>
          </a:p>
          <a:p>
            <a:pPr marL="342900" indent="-342900">
              <a:lnSpc>
                <a:spcPct val="110000"/>
              </a:lnSpc>
            </a:pPr>
            <a:r>
              <a:rPr lang="ru-RU" sz="2000" b="1">
                <a:solidFill>
                  <a:srgbClr val="C00000"/>
                </a:solidFill>
                <a:latin typeface="Century Schoolbook" pitchFamily="18" charset="0"/>
              </a:rPr>
              <a:t>3) </a:t>
            </a:r>
            <a:r>
              <a:rPr lang="ru-RU" sz="2000" b="1">
                <a:latin typeface="Century Schoolbook" pitchFamily="18" charset="0"/>
              </a:rPr>
              <a:t>Составь уравнение реакции (не забудь расставить коэффициенты).</a:t>
            </a:r>
            <a:r>
              <a:rPr lang="en-US" sz="2000" b="1">
                <a:latin typeface="Century Schoolbook" pitchFamily="18" charset="0"/>
              </a:rPr>
              <a:t/>
            </a:r>
            <a:br>
              <a:rPr lang="en-US" sz="2000" b="1">
                <a:latin typeface="Century Schoolbook" pitchFamily="18" charset="0"/>
              </a:rPr>
            </a:br>
            <a:endParaRPr lang="ru-RU" sz="2000" b="1">
              <a:latin typeface="Century Schoolbook" pitchFamily="18" charset="0"/>
            </a:endParaRPr>
          </a:p>
          <a:p>
            <a:pPr marL="342900" indent="-342900">
              <a:lnSpc>
                <a:spcPct val="110000"/>
              </a:lnSpc>
            </a:pPr>
            <a:r>
              <a:rPr lang="ru-RU" sz="2000" b="1">
                <a:solidFill>
                  <a:srgbClr val="C00000"/>
                </a:solidFill>
                <a:latin typeface="Century Schoolbook" pitchFamily="18" charset="0"/>
              </a:rPr>
              <a:t>4) </a:t>
            </a:r>
            <a:r>
              <a:rPr lang="ru-RU" sz="2000" b="1">
                <a:latin typeface="Century Schoolbook" pitchFamily="18" charset="0"/>
              </a:rPr>
              <a:t>Вычисли массу теоретическую продукта реакции, по обратной формуле (</a:t>
            </a:r>
            <a:r>
              <a:rPr lang="en-US" sz="2000" b="1">
                <a:latin typeface="Century Schoolbook" pitchFamily="18" charset="0"/>
              </a:rPr>
              <a:t>m</a:t>
            </a:r>
            <a:r>
              <a:rPr lang="ru-RU" sz="2000" b="1">
                <a:latin typeface="Century Schoolbook" pitchFamily="18" charset="0"/>
              </a:rPr>
              <a:t> </a:t>
            </a:r>
            <a:r>
              <a:rPr lang="ru-RU" sz="2000" b="1" baseline="-25000">
                <a:latin typeface="Century Schoolbook" pitchFamily="18" charset="0"/>
              </a:rPr>
              <a:t>пр</a:t>
            </a:r>
            <a:r>
              <a:rPr lang="ru-RU" sz="2000" b="1">
                <a:latin typeface="Century Schoolbook" pitchFamily="18" charset="0"/>
              </a:rPr>
              <a:t> / </a:t>
            </a:r>
            <a:r>
              <a:rPr lang="el-GR" sz="2000" b="1">
                <a:latin typeface="Century Schoolbook" pitchFamily="18" charset="0"/>
              </a:rPr>
              <a:t>ω</a:t>
            </a:r>
            <a:r>
              <a:rPr lang="ru-RU" sz="2000" b="1">
                <a:latin typeface="Century Schoolbook" pitchFamily="18" charset="0"/>
              </a:rPr>
              <a:t> </a:t>
            </a:r>
            <a:r>
              <a:rPr lang="ru-RU" sz="2000" b="1" baseline="-25000">
                <a:latin typeface="Century Schoolbook" pitchFamily="18" charset="0"/>
              </a:rPr>
              <a:t>вых</a:t>
            </a:r>
            <a:r>
              <a:rPr lang="ru-RU" sz="2000" b="1">
                <a:latin typeface="Century Schoolbook" pitchFamily="18" charset="0"/>
              </a:rPr>
              <a:t>) .</a:t>
            </a:r>
          </a:p>
          <a:p>
            <a:pPr marL="342900" indent="-342900">
              <a:lnSpc>
                <a:spcPct val="110000"/>
              </a:lnSpc>
            </a:pPr>
            <a:endParaRPr lang="ru-RU" sz="2000" b="1">
              <a:latin typeface="Century Schoolbook" pitchFamily="18" charset="0"/>
            </a:endParaRPr>
          </a:p>
          <a:p>
            <a:pPr marL="342900" indent="-342900"/>
            <a:r>
              <a:rPr lang="ru-RU" sz="2000" b="1">
                <a:solidFill>
                  <a:srgbClr val="C00000"/>
                </a:solidFill>
                <a:latin typeface="Century Schoolbook" pitchFamily="18" charset="0"/>
              </a:rPr>
              <a:t>5) </a:t>
            </a:r>
            <a:r>
              <a:rPr lang="ru-RU" sz="2000" b="1">
                <a:latin typeface="Century Schoolbook" pitchFamily="18" charset="0"/>
              </a:rPr>
              <a:t>Вычисли массу исходного вещества по уравнению реакции.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50" y="214313"/>
            <a:ext cx="7929563" cy="7858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1. Внимательно прочитай условие задачи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5750" y="1071563"/>
            <a:ext cx="864393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entury Schoolbook" pitchFamily="18" charset="0"/>
              </a:rPr>
              <a:t>При действии оксида углерода </a:t>
            </a:r>
            <a:r>
              <a:rPr lang="en-US" sz="2400">
                <a:latin typeface="Century Schoolbook" pitchFamily="18" charset="0"/>
              </a:rPr>
              <a:t>(II</a:t>
            </a:r>
            <a:r>
              <a:rPr lang="ru-RU" sz="2400">
                <a:latin typeface="Century Schoolbook" pitchFamily="18" charset="0"/>
              </a:rPr>
              <a:t>) на оксид железа </a:t>
            </a:r>
            <a:r>
              <a:rPr lang="en-US" sz="2400">
                <a:latin typeface="Century Schoolbook" pitchFamily="18" charset="0"/>
              </a:rPr>
              <a:t>(III</a:t>
            </a:r>
            <a:r>
              <a:rPr lang="ru-RU" sz="2400">
                <a:latin typeface="Century Schoolbook" pitchFamily="18" charset="0"/>
              </a:rPr>
              <a:t>) получено железо массой 11,2 г.</a:t>
            </a:r>
          </a:p>
          <a:p>
            <a:r>
              <a:rPr lang="ru-RU" sz="2400">
                <a:latin typeface="Century Schoolbook" pitchFamily="18" charset="0"/>
              </a:rPr>
              <a:t>Найдите массу использованного оксида железа (</a:t>
            </a:r>
            <a:r>
              <a:rPr lang="en-US" sz="2400">
                <a:latin typeface="Century Schoolbook" pitchFamily="18" charset="0"/>
              </a:rPr>
              <a:t>III</a:t>
            </a:r>
            <a:r>
              <a:rPr lang="ru-RU" sz="2400">
                <a:latin typeface="Century Schoolbook" pitchFamily="18" charset="0"/>
              </a:rPr>
              <a:t>), учитывая, что доля выхода продуктов реакции составляет 80% от теоретически возможного.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3071813"/>
            <a:ext cx="7929563" cy="7858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2. Составьте  «Дано»  и   «Найти»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3857625"/>
            <a:ext cx="32289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Century Schoolbook" pitchFamily="18" charset="0"/>
              </a:rPr>
              <a:t>Дано:</a:t>
            </a:r>
          </a:p>
          <a:p>
            <a:r>
              <a:rPr lang="en-US" sz="2800" b="1">
                <a:solidFill>
                  <a:srgbClr val="0070C0"/>
                </a:solidFill>
                <a:latin typeface="Century Schoolbook" pitchFamily="18" charset="0"/>
              </a:rPr>
              <a:t>m </a:t>
            </a:r>
            <a:r>
              <a:rPr lang="ru-RU" sz="2800" b="1" baseline="-25000">
                <a:solidFill>
                  <a:srgbClr val="0070C0"/>
                </a:solidFill>
                <a:latin typeface="Century Schoolbook" pitchFamily="18" charset="0"/>
              </a:rPr>
              <a:t>пр</a:t>
            </a:r>
            <a:r>
              <a:rPr lang="ru-RU" sz="2800" b="1">
                <a:solidFill>
                  <a:srgbClr val="0070C0"/>
                </a:solidFill>
                <a:latin typeface="Century Schoolbook" pitchFamily="18" charset="0"/>
              </a:rPr>
              <a:t> (</a:t>
            </a:r>
            <a:r>
              <a:rPr lang="en-US" sz="2800" b="1">
                <a:solidFill>
                  <a:srgbClr val="0070C0"/>
                </a:solidFill>
                <a:latin typeface="Century Schoolbook" pitchFamily="18" charset="0"/>
              </a:rPr>
              <a:t>Fe) = 11</a:t>
            </a:r>
            <a:r>
              <a:rPr lang="ru-RU" sz="2800" b="1">
                <a:solidFill>
                  <a:srgbClr val="0070C0"/>
                </a:solidFill>
                <a:latin typeface="Century Schoolbook" pitchFamily="18" charset="0"/>
              </a:rPr>
              <a:t>,</a:t>
            </a:r>
            <a:r>
              <a:rPr lang="en-US" sz="2800" b="1">
                <a:solidFill>
                  <a:srgbClr val="0070C0"/>
                </a:solidFill>
                <a:latin typeface="Century Schoolbook" pitchFamily="18" charset="0"/>
              </a:rPr>
              <a:t>2 </a:t>
            </a:r>
            <a:r>
              <a:rPr lang="ru-RU" sz="2800" b="1">
                <a:solidFill>
                  <a:srgbClr val="0070C0"/>
                </a:solidFill>
                <a:latin typeface="Century Schoolbook" pitchFamily="18" charset="0"/>
              </a:rPr>
              <a:t>г</a:t>
            </a:r>
          </a:p>
          <a:p>
            <a:r>
              <a:rPr lang="el-GR" sz="2800" b="1">
                <a:solidFill>
                  <a:srgbClr val="0070C0"/>
                </a:solidFill>
                <a:latin typeface="Century Schoolbook" pitchFamily="18" charset="0"/>
              </a:rPr>
              <a:t>ω</a:t>
            </a:r>
            <a:r>
              <a:rPr lang="ru-RU" sz="2800" b="1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ru-RU" sz="2800" b="1" baseline="-25000">
                <a:solidFill>
                  <a:srgbClr val="0070C0"/>
                </a:solidFill>
                <a:latin typeface="Century Schoolbook" pitchFamily="18" charset="0"/>
              </a:rPr>
              <a:t>вых</a:t>
            </a:r>
            <a:r>
              <a:rPr lang="ru-RU" sz="2800" b="1">
                <a:solidFill>
                  <a:srgbClr val="0070C0"/>
                </a:solidFill>
                <a:latin typeface="Century Schoolbook" pitchFamily="18" charset="0"/>
              </a:rPr>
              <a:t> (</a:t>
            </a:r>
            <a:r>
              <a:rPr lang="en-US" sz="2800" b="1">
                <a:solidFill>
                  <a:srgbClr val="0070C0"/>
                </a:solidFill>
                <a:latin typeface="Century Schoolbook" pitchFamily="18" charset="0"/>
              </a:rPr>
              <a:t>Fe)</a:t>
            </a:r>
            <a:r>
              <a:rPr lang="ru-RU" sz="2800" b="1">
                <a:solidFill>
                  <a:srgbClr val="0070C0"/>
                </a:solidFill>
                <a:latin typeface="Century Schoolbook" pitchFamily="18" charset="0"/>
              </a:rPr>
              <a:t> = 80%</a:t>
            </a:r>
            <a:br>
              <a:rPr lang="ru-RU" sz="2800" b="1">
                <a:solidFill>
                  <a:srgbClr val="0070C0"/>
                </a:solidFill>
                <a:latin typeface="Century Schoolbook" pitchFamily="18" charset="0"/>
              </a:rPr>
            </a:br>
            <a:endParaRPr lang="ru-RU" sz="2800" b="1">
              <a:solidFill>
                <a:srgbClr val="0070C0"/>
              </a:solidFill>
              <a:latin typeface="Century Schoolbook" pitchFamily="18" charset="0"/>
            </a:endParaRPr>
          </a:p>
          <a:p>
            <a:r>
              <a:rPr lang="ru-RU" sz="2800" b="1">
                <a:solidFill>
                  <a:srgbClr val="0070C0"/>
                </a:solidFill>
                <a:latin typeface="Century Schoolbook" pitchFamily="18" charset="0"/>
              </a:rPr>
              <a:t>Найти:</a:t>
            </a:r>
          </a:p>
          <a:p>
            <a:r>
              <a:rPr lang="en-US" sz="2800" b="1">
                <a:solidFill>
                  <a:srgbClr val="0070C0"/>
                </a:solidFill>
                <a:latin typeface="Century Schoolbook" pitchFamily="18" charset="0"/>
              </a:rPr>
              <a:t>M</a:t>
            </a:r>
            <a:r>
              <a:rPr lang="ru-RU" sz="2800" b="1">
                <a:solidFill>
                  <a:srgbClr val="0070C0"/>
                </a:solidFill>
                <a:latin typeface="Century Schoolbook" pitchFamily="18" charset="0"/>
              </a:rPr>
              <a:t> (</a:t>
            </a:r>
            <a:r>
              <a:rPr lang="en-US" sz="2800" b="1">
                <a:solidFill>
                  <a:srgbClr val="0070C0"/>
                </a:solidFill>
                <a:latin typeface="Century Schoolbook" pitchFamily="18" charset="0"/>
              </a:rPr>
              <a:t>Fe</a:t>
            </a:r>
            <a:r>
              <a:rPr lang="en-US" sz="2800" b="1" baseline="-25000">
                <a:solidFill>
                  <a:srgbClr val="0070C0"/>
                </a:solidFill>
                <a:latin typeface="Century Schoolbook" pitchFamily="18" charset="0"/>
              </a:rPr>
              <a:t>2</a:t>
            </a:r>
            <a:r>
              <a:rPr lang="en-US" sz="2800" b="1">
                <a:solidFill>
                  <a:srgbClr val="0070C0"/>
                </a:solidFill>
                <a:latin typeface="Century Schoolbook" pitchFamily="18" charset="0"/>
              </a:rPr>
              <a:t>O</a:t>
            </a:r>
            <a:r>
              <a:rPr lang="en-US" sz="2800" b="1" baseline="-25000">
                <a:solidFill>
                  <a:srgbClr val="0070C0"/>
                </a:solidFill>
                <a:latin typeface="Century Schoolbook" pitchFamily="18" charset="0"/>
              </a:rPr>
              <a:t>3</a:t>
            </a:r>
            <a:r>
              <a:rPr lang="en-US" sz="2800" b="1">
                <a:solidFill>
                  <a:srgbClr val="0070C0"/>
                </a:solidFill>
                <a:latin typeface="Century Schoolbook" pitchFamily="18" charset="0"/>
              </a:rPr>
              <a:t>) - </a:t>
            </a:r>
            <a:r>
              <a:rPr lang="ru-RU" sz="2800" b="1">
                <a:solidFill>
                  <a:srgbClr val="0070C0"/>
                </a:solidFill>
                <a:latin typeface="Century Schoolbook" pitchFamily="18" charset="0"/>
              </a:rPr>
              <a:t>?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0" y="3857625"/>
            <a:ext cx="200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Century Schoolbook" pitchFamily="18" charset="0"/>
              </a:rPr>
              <a:t>Решение: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749550" y="5251450"/>
            <a:ext cx="2643188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7188" y="5357813"/>
            <a:ext cx="3714750" cy="158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50" y="285750"/>
            <a:ext cx="8215313" cy="1143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  <a:p>
            <a:pPr marL="342900" indent="-3429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3) Составь уравнение реакции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(не забудь расставить коэффициенты).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50" y="1643063"/>
            <a:ext cx="45720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Дано: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 </a:t>
            </a:r>
            <a:r>
              <a:rPr lang="ru-RU" sz="2400" b="1" baseline="-25000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пр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Fe) = 11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,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ω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b="1" baseline="-25000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вых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Fe)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= 80%</a:t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Найти: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Fe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 -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9063" y="1714500"/>
            <a:ext cx="17240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Решение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: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856581" y="2928144"/>
            <a:ext cx="2428875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85750" y="3000375"/>
            <a:ext cx="2722563" cy="9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86125" y="2428875"/>
            <a:ext cx="4845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Century Schoolbook" pitchFamily="18" charset="0"/>
              </a:rPr>
              <a:t>Fe</a:t>
            </a:r>
            <a:r>
              <a:rPr lang="en-US" sz="2800" b="1" baseline="-25000">
                <a:solidFill>
                  <a:srgbClr val="0070C0"/>
                </a:solidFill>
                <a:latin typeface="Century Schoolbook" pitchFamily="18" charset="0"/>
              </a:rPr>
              <a:t>2</a:t>
            </a:r>
            <a:r>
              <a:rPr lang="en-US" sz="2800" b="1">
                <a:solidFill>
                  <a:srgbClr val="0070C0"/>
                </a:solidFill>
                <a:latin typeface="Century Schoolbook" pitchFamily="18" charset="0"/>
              </a:rPr>
              <a:t>O</a:t>
            </a:r>
            <a:r>
              <a:rPr lang="en-US" sz="2800" b="1" baseline="-25000">
                <a:solidFill>
                  <a:srgbClr val="0070C0"/>
                </a:solidFill>
                <a:latin typeface="Century Schoolbook" pitchFamily="18" charset="0"/>
              </a:rPr>
              <a:t>3 </a:t>
            </a:r>
            <a:r>
              <a:rPr lang="en-US" sz="2800" b="1">
                <a:solidFill>
                  <a:srgbClr val="0070C0"/>
                </a:solidFill>
                <a:latin typeface="Century Schoolbook" pitchFamily="18" charset="0"/>
              </a:rPr>
              <a:t>+ 3CO = 2Fe + 3CO</a:t>
            </a:r>
            <a:r>
              <a:rPr lang="en-US" sz="2800" b="1" baseline="-25000">
                <a:solidFill>
                  <a:srgbClr val="0070C0"/>
                </a:solidFill>
                <a:latin typeface="Century Schoolbook" pitchFamily="18" charset="0"/>
              </a:rPr>
              <a:t>2</a:t>
            </a:r>
            <a:endParaRPr lang="ru-RU" sz="2800" b="1" baseline="-25000">
              <a:solidFill>
                <a:srgbClr val="0070C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50" y="285750"/>
            <a:ext cx="8215313" cy="1143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4) Вычисли массу теоретическую продукта реакции, по обратной формуле (</a:t>
            </a:r>
            <a:r>
              <a:rPr lang="en-US" sz="2400" b="1" dirty="0">
                <a:solidFill>
                  <a:schemeClr val="tx1"/>
                </a:solidFill>
              </a:rPr>
              <a:t>m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baseline="-25000" dirty="0" err="1">
                <a:solidFill>
                  <a:schemeClr val="tx1"/>
                </a:solidFill>
              </a:rPr>
              <a:t>пр</a:t>
            </a:r>
            <a:r>
              <a:rPr lang="ru-RU" sz="2400" b="1" dirty="0">
                <a:solidFill>
                  <a:schemeClr val="tx1"/>
                </a:solidFill>
              </a:rPr>
              <a:t> / </a:t>
            </a:r>
            <a:r>
              <a:rPr lang="el-GR" sz="2400" b="1" dirty="0">
                <a:solidFill>
                  <a:schemeClr val="tx1"/>
                </a:solidFill>
              </a:rPr>
              <a:t>ω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baseline="-25000" dirty="0" err="1">
                <a:solidFill>
                  <a:schemeClr val="tx1"/>
                </a:solidFill>
              </a:rPr>
              <a:t>вых</a:t>
            </a:r>
            <a:r>
              <a:rPr lang="ru-RU" sz="2400" b="1" dirty="0">
                <a:solidFill>
                  <a:schemeClr val="tx1"/>
                </a:solidFill>
              </a:rPr>
              <a:t>) 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50" y="1643063"/>
            <a:ext cx="45720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Дано: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 </a:t>
            </a:r>
            <a:r>
              <a:rPr lang="ru-RU" sz="2400" b="1" baseline="-25000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пр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Fe) = 11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,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ω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b="1" baseline="-25000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вых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Fe)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= 80%</a:t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Найти: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Fe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 -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9063" y="1714500"/>
            <a:ext cx="17240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Решение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: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856581" y="2928144"/>
            <a:ext cx="2428875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85750" y="3000375"/>
            <a:ext cx="2722563" cy="9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86125" y="2428875"/>
            <a:ext cx="48450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Fe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+ 3CO = 2Fe + 3CO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2800" b="1" baseline="-25000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0727" name="TextBox 7"/>
          <p:cNvSpPr txBox="1">
            <a:spLocks noChangeArrowheads="1"/>
          </p:cNvSpPr>
          <p:nvPr/>
        </p:nvSpPr>
        <p:spPr bwMode="auto">
          <a:xfrm>
            <a:off x="3071813" y="3714750"/>
            <a:ext cx="545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  <a:latin typeface="Century Schoolbook" pitchFamily="18" charset="0"/>
              </a:rPr>
              <a:t>m</a:t>
            </a:r>
            <a:r>
              <a:rPr lang="ru-RU" sz="2800" b="1" baseline="-25000">
                <a:solidFill>
                  <a:srgbClr val="0070C0"/>
                </a:solidFill>
                <a:latin typeface="Century Schoolbook" pitchFamily="18" charset="0"/>
              </a:rPr>
              <a:t>теор </a:t>
            </a:r>
            <a:r>
              <a:rPr lang="ru-RU" sz="2800" b="1">
                <a:solidFill>
                  <a:srgbClr val="0070C0"/>
                </a:solidFill>
                <a:latin typeface="Century Schoolbook" pitchFamily="18" charset="0"/>
              </a:rPr>
              <a:t>= 	         </a:t>
            </a:r>
            <a:r>
              <a:rPr lang="en-US" sz="2800" b="1">
                <a:solidFill>
                  <a:srgbClr val="0070C0"/>
                </a:solidFill>
                <a:latin typeface="Century Schoolbook" pitchFamily="18" charset="0"/>
              </a:rPr>
              <a:t>  </a:t>
            </a:r>
            <a:r>
              <a:rPr lang="ru-RU" sz="2800" b="1">
                <a:solidFill>
                  <a:srgbClr val="0070C0"/>
                </a:solidFill>
                <a:latin typeface="Century Schoolbook" pitchFamily="18" charset="0"/>
              </a:rPr>
              <a:t>=	</a:t>
            </a:r>
            <a:r>
              <a:rPr lang="en-US" sz="2800" b="1">
                <a:solidFill>
                  <a:srgbClr val="0070C0"/>
                </a:solidFill>
                <a:latin typeface="Century Schoolbook" pitchFamily="18" charset="0"/>
              </a:rPr>
              <a:t>      </a:t>
            </a:r>
            <a:r>
              <a:rPr lang="ru-RU" sz="2800" b="1">
                <a:solidFill>
                  <a:srgbClr val="0070C0"/>
                </a:solidFill>
                <a:latin typeface="Century Schoolbook" pitchFamily="18" charset="0"/>
              </a:rPr>
              <a:t>=14 г </a:t>
            </a:r>
          </a:p>
        </p:txBody>
      </p:sp>
      <p:sp>
        <p:nvSpPr>
          <p:cNvPr id="30728" name="TextBox 9"/>
          <p:cNvSpPr txBox="1">
            <a:spLocks noChangeArrowheads="1"/>
          </p:cNvSpPr>
          <p:nvPr/>
        </p:nvSpPr>
        <p:spPr bwMode="auto">
          <a:xfrm>
            <a:off x="4429125" y="3500438"/>
            <a:ext cx="1482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m</a:t>
            </a:r>
            <a:r>
              <a:rPr lang="ru-RU" sz="2400" b="1" baseline="-25000">
                <a:solidFill>
                  <a:srgbClr val="0070C0"/>
                </a:solidFill>
                <a:latin typeface="Century Schoolbook" pitchFamily="18" charset="0"/>
              </a:rPr>
              <a:t>пр</a:t>
            </a:r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 (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Fe)</a:t>
            </a:r>
            <a:endParaRPr lang="ru-RU" sz="2400" b="1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30729" name="TextBox 11"/>
          <p:cNvSpPr txBox="1">
            <a:spLocks noChangeArrowheads="1"/>
          </p:cNvSpPr>
          <p:nvPr/>
        </p:nvSpPr>
        <p:spPr bwMode="auto">
          <a:xfrm>
            <a:off x="4357688" y="3929063"/>
            <a:ext cx="195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>
                <a:solidFill>
                  <a:srgbClr val="0070C0"/>
                </a:solidFill>
                <a:latin typeface="Century Schoolbook" pitchFamily="18" charset="0"/>
              </a:rPr>
              <a:t>ω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вых (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Fe) </a:t>
            </a:r>
            <a:endParaRPr lang="ru-RU" sz="2400" b="1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30730" name="TextBox 12"/>
          <p:cNvSpPr txBox="1">
            <a:spLocks noChangeArrowheads="1"/>
          </p:cNvSpPr>
          <p:nvPr/>
        </p:nvSpPr>
        <p:spPr bwMode="auto">
          <a:xfrm>
            <a:off x="6388100" y="3571875"/>
            <a:ext cx="104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11,2 </a:t>
            </a:r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г</a:t>
            </a:r>
          </a:p>
        </p:txBody>
      </p:sp>
      <p:sp>
        <p:nvSpPr>
          <p:cNvPr id="30731" name="TextBox 13"/>
          <p:cNvSpPr txBox="1">
            <a:spLocks noChangeArrowheads="1"/>
          </p:cNvSpPr>
          <p:nvPr/>
        </p:nvSpPr>
        <p:spPr bwMode="auto">
          <a:xfrm>
            <a:off x="6572250" y="4000500"/>
            <a:ext cx="71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0, 8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29125" y="3987800"/>
            <a:ext cx="142875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399213" y="4000500"/>
            <a:ext cx="1000125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50" y="285750"/>
            <a:ext cx="8215313" cy="1143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    </a:t>
            </a:r>
            <a:r>
              <a:rPr lang="ru-RU" sz="2400" b="1" dirty="0">
                <a:solidFill>
                  <a:schemeClr val="tx1"/>
                </a:solidFill>
              </a:rPr>
              <a:t>5) Вычисли массу исходного вещества по уравнению реакции.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50" y="1643063"/>
            <a:ext cx="45720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Дано: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 </a:t>
            </a:r>
            <a:r>
              <a:rPr lang="ru-RU" sz="2400" b="1" baseline="-25000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пр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Fe) = 11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,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ω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400" b="1" baseline="-25000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вых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Fe)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= 80%</a:t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</a:b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Найти: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Fe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 -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9063" y="1714500"/>
            <a:ext cx="17240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Решение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: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856581" y="2928144"/>
            <a:ext cx="2428875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85750" y="3000375"/>
            <a:ext cx="2722563" cy="9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86125" y="2428875"/>
            <a:ext cx="48450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Fe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O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+ 3CO = 2Fe + 3CO</a:t>
            </a:r>
            <a:r>
              <a:rPr lang="en-US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2</a:t>
            </a:r>
            <a:endParaRPr lang="ru-RU" sz="2800" b="1" baseline="-25000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1813" y="3714750"/>
            <a:ext cx="54562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</a:t>
            </a:r>
            <a:r>
              <a:rPr lang="ru-RU" sz="2800" b="1" baseline="-25000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теор</a:t>
            </a:r>
            <a:r>
              <a:rPr lang="ru-RU" sz="2800" b="1" baseline="-25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= 	        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=	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    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=14 г</a:t>
            </a:r>
            <a:r>
              <a:rPr lang="ru-RU" sz="2800" b="1" dirty="0">
                <a:latin typeface="+mn-lt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9125" y="3500438"/>
            <a:ext cx="13954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</a:t>
            </a:r>
            <a:r>
              <a:rPr lang="ru-RU" sz="2400" b="1" baseline="-25000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пр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Fe)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7688" y="3929063"/>
            <a:ext cx="15700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ω</a:t>
            </a:r>
            <a:r>
              <a:rPr lang="ru-RU" sz="2400" b="1" baseline="-25000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вых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Fe)</a:t>
            </a:r>
            <a:r>
              <a:rPr lang="en-US" sz="2400" b="1" dirty="0">
                <a:latin typeface="+mn-lt"/>
              </a:rPr>
              <a:t> </a:t>
            </a:r>
            <a:endParaRPr lang="ru-RU" sz="24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88100" y="3571875"/>
            <a:ext cx="10414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11,2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г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72250" y="4000500"/>
            <a:ext cx="711200" cy="4619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0, 8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429125" y="3987800"/>
            <a:ext cx="1428750" cy="1588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399213" y="4000500"/>
            <a:ext cx="1000125" cy="1588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61938" y="4429125"/>
            <a:ext cx="2657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По уравнению: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85750" y="4929188"/>
            <a:ext cx="89519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n(Fe</a:t>
            </a:r>
            <a:r>
              <a:rPr lang="en-US" sz="2400" b="1" baseline="-25000">
                <a:solidFill>
                  <a:srgbClr val="0070C0"/>
                </a:solidFill>
                <a:latin typeface="Century Schoolbook" pitchFamily="18" charset="0"/>
              </a:rPr>
              <a:t>2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O</a:t>
            </a:r>
            <a:r>
              <a:rPr lang="en-US" sz="2400" b="1" baseline="-25000">
                <a:solidFill>
                  <a:srgbClr val="0070C0"/>
                </a:solidFill>
                <a:latin typeface="Century Schoolbook" pitchFamily="18" charset="0"/>
              </a:rPr>
              <a:t>3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) = ½</a:t>
            </a:r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n</a:t>
            </a:r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 (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Fe) = ½</a:t>
            </a:r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              =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½            = 0,125 моль 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143375" y="5143500"/>
            <a:ext cx="928688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143375" y="5143500"/>
            <a:ext cx="1301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M (Fe) </a:t>
            </a:r>
            <a:endParaRPr lang="ru-RU" sz="2400" b="1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4071938" y="4714875"/>
            <a:ext cx="1296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m (Fe) </a:t>
            </a:r>
            <a:endParaRPr lang="ru-RU" sz="2400" b="1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857875" y="4643438"/>
            <a:ext cx="866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14 г</a:t>
            </a:r>
            <a:r>
              <a:rPr lang="ru-RU" sz="2400" b="1">
                <a:latin typeface="Century Schoolbook" pitchFamily="18" charset="0"/>
              </a:rPr>
              <a:t> </a:t>
            </a:r>
            <a:endParaRPr lang="ru-RU" b="1">
              <a:latin typeface="Century Schoolbook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57863" y="5084763"/>
            <a:ext cx="1495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56 </a:t>
            </a:r>
            <a:r>
              <a:rPr lang="ru-RU" sz="2000" b="1">
                <a:solidFill>
                  <a:srgbClr val="0070C0"/>
                </a:solidFill>
                <a:latin typeface="Century Schoolbook" pitchFamily="18" charset="0"/>
              </a:rPr>
              <a:t>г/моль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786438" y="5143500"/>
            <a:ext cx="928687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69875" y="5656263"/>
            <a:ext cx="7418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m(Fe</a:t>
            </a:r>
            <a:r>
              <a:rPr lang="en-US" sz="2400" b="1" baseline="-25000">
                <a:solidFill>
                  <a:srgbClr val="0070C0"/>
                </a:solidFill>
                <a:latin typeface="Century Schoolbook" pitchFamily="18" charset="0"/>
              </a:rPr>
              <a:t>2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O</a:t>
            </a:r>
            <a:r>
              <a:rPr lang="en-US" sz="2400" b="1" baseline="-25000">
                <a:solidFill>
                  <a:srgbClr val="0070C0"/>
                </a:solidFill>
                <a:latin typeface="Century Schoolbook" pitchFamily="18" charset="0"/>
              </a:rPr>
              <a:t>3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) = n M = </a:t>
            </a:r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0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,125</a:t>
            </a:r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 моль  160 г/моль = 20 г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52413" y="6197600"/>
            <a:ext cx="2771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Ответ: 20 грамм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  <p:bldP spid="17" grpId="0"/>
      <p:bldP spid="23" grpId="0"/>
      <p:bldP spid="24" grpId="0"/>
      <p:bldP spid="25" grpId="0"/>
      <p:bldP spid="26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блако 20"/>
          <p:cNvSpPr/>
          <p:nvPr/>
        </p:nvSpPr>
        <p:spPr>
          <a:xfrm>
            <a:off x="857250" y="3357563"/>
            <a:ext cx="6072188" cy="2928937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357188"/>
            <a:ext cx="4214813" cy="371475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Массовая доля выхода </a:t>
            </a:r>
            <a:b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продукта реакции </a:t>
            </a:r>
            <a:b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</a:b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ru-RU" sz="3600" b="1" i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ω 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- «омега»)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786188" y="428625"/>
            <a:ext cx="507206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/>
              </a:rPr>
              <a:t>- </a:t>
            </a:r>
            <a:r>
              <a:rPr lang="ru-RU" sz="2800">
                <a:latin typeface="Calibri"/>
              </a:rPr>
              <a:t>это отношение </a:t>
            </a:r>
            <a:br>
              <a:rPr lang="ru-RU" sz="2800">
                <a:latin typeface="Calibri"/>
              </a:rPr>
            </a:br>
            <a:r>
              <a:rPr lang="ru-RU" sz="2800">
                <a:latin typeface="Calibri"/>
              </a:rPr>
              <a:t>массы полученного вещества </a:t>
            </a:r>
            <a:br>
              <a:rPr lang="ru-RU" sz="2800">
                <a:latin typeface="Calibri"/>
              </a:rPr>
            </a:br>
            <a:r>
              <a:rPr lang="ru-RU" sz="2800">
                <a:latin typeface="Calibri"/>
              </a:rPr>
              <a:t>к массе, которая </a:t>
            </a:r>
            <a:br>
              <a:rPr lang="ru-RU" sz="2800">
                <a:latin typeface="Calibri"/>
              </a:rPr>
            </a:br>
            <a:r>
              <a:rPr lang="ru-RU" sz="2800">
                <a:latin typeface="Calibri"/>
              </a:rPr>
              <a:t>должна была бы получиться </a:t>
            </a:r>
            <a:br>
              <a:rPr lang="ru-RU" sz="2800">
                <a:latin typeface="Calibri"/>
              </a:rPr>
            </a:br>
            <a:r>
              <a:rPr lang="ru-RU" sz="2800">
                <a:latin typeface="Calibri"/>
              </a:rPr>
              <a:t>в соответствии с расчетом </a:t>
            </a:r>
            <a:br>
              <a:rPr lang="ru-RU" sz="2800">
                <a:latin typeface="Calibri"/>
              </a:rPr>
            </a:br>
            <a:r>
              <a:rPr lang="ru-RU" sz="2800">
                <a:latin typeface="Calibri"/>
              </a:rPr>
              <a:t>по уравнению реакции</a:t>
            </a:r>
            <a:endParaRPr lang="ru-RU" sz="3200">
              <a:latin typeface="Calibri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85875" y="4357688"/>
            <a:ext cx="2019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000">
                <a:latin typeface="Century Schoolbook" pitchFamily="18" charset="0"/>
              </a:rPr>
              <a:t>ω</a:t>
            </a:r>
            <a:r>
              <a:rPr lang="ru-RU" sz="4000">
                <a:latin typeface="Century Schoolbook" pitchFamily="18" charset="0"/>
              </a:rPr>
              <a:t> </a:t>
            </a:r>
            <a:r>
              <a:rPr lang="ru-RU" sz="4000" baseline="-25000">
                <a:latin typeface="Century Schoolbook" pitchFamily="18" charset="0"/>
              </a:rPr>
              <a:t>вых</a:t>
            </a:r>
            <a:r>
              <a:rPr lang="ru-RU" sz="4000">
                <a:latin typeface="Century Schoolbook" pitchFamily="18" charset="0"/>
              </a:rPr>
              <a:t>  =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429000" y="3857625"/>
            <a:ext cx="2916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entury Schoolbook" pitchFamily="18" charset="0"/>
              </a:rPr>
              <a:t>m</a:t>
            </a:r>
            <a:r>
              <a:rPr lang="ru-RU" sz="4000" baseline="-25000">
                <a:latin typeface="Century Schoolbook" pitchFamily="18" charset="0"/>
              </a:rPr>
              <a:t>практическая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429000" y="4572000"/>
            <a:ext cx="29987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entury Schoolbook" pitchFamily="18" charset="0"/>
              </a:rPr>
              <a:t>m</a:t>
            </a:r>
            <a:r>
              <a:rPr lang="ru-RU" sz="4000" baseline="-25000">
                <a:latin typeface="Century Schoolbook" pitchFamily="18" charset="0"/>
              </a:rPr>
              <a:t>теоретическая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500438" y="4714875"/>
            <a:ext cx="3214687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813" y="1984375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11113" indent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Многие химические реакции не доходят до конца.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113" indent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взаимодействии органических веществ часто образуются побочные продукты.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113" indent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 гетерогенных реакциях часть веществ просто не вступает в реакции.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113" indent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Немаловажное значение имеет оборудование, с помощью которого осуществляется химическая реакция.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Негерметичность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соединений всегда приводит к потерям газообразных веществ.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357166"/>
            <a:ext cx="2357454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ПОЧЕМУ?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28938" y="285750"/>
            <a:ext cx="5786437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/>
                <a:solidFill>
                  <a:schemeClr val="accent1">
                    <a:lumMod val="75000"/>
                  </a:schemeClr>
                </a:solidFill>
                <a:latin typeface="+mn-lt"/>
              </a:rPr>
              <a:t>… в реальных химических реакциях  масса продукта всегда оказывается  меньше расчетной …а?</a:t>
            </a:r>
            <a:r>
              <a:rPr lang="en-US" sz="2400" b="1" dirty="0">
                <a:ln/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2400" b="1" dirty="0">
                <a:ln/>
                <a:solidFill>
                  <a:schemeClr val="accent1">
                    <a:lumMod val="75000"/>
                  </a:schemeClr>
                </a:solidFill>
                <a:latin typeface="+mn-lt"/>
              </a:rPr>
              <a:t>Не знаете?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75" y="285750"/>
            <a:ext cx="6786563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69988" indent="-11699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/>
                <a:solidFill>
                  <a:schemeClr val="accent1">
                    <a:lumMod val="75000"/>
                  </a:schemeClr>
                </a:solidFill>
                <a:latin typeface="+mn-lt"/>
              </a:rPr>
              <a:t>Три типа задач с понятием </a:t>
            </a:r>
            <a:br>
              <a:rPr lang="ru-RU" sz="3200" b="1" dirty="0">
                <a:ln/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3200" b="1" dirty="0">
                <a:ln/>
                <a:solidFill>
                  <a:schemeClr val="accent1">
                    <a:lumMod val="75000"/>
                  </a:schemeClr>
                </a:solidFill>
                <a:latin typeface="+mn-lt"/>
              </a:rPr>
              <a:t>«Выход продукта»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500063" y="1785938"/>
            <a:ext cx="7467600" cy="2214562"/>
          </a:xfrm>
        </p:spPr>
        <p:txBody>
          <a:bodyPr>
            <a:normAutofit fontScale="92500"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600" dirty="0" smtClean="0">
                <a:cs typeface="Arial" pitchFamily="34" charset="0"/>
              </a:rPr>
              <a:t>1.  Даны</a:t>
            </a:r>
            <a:r>
              <a:rPr lang="ru-RU" sz="2600" b="1" dirty="0" smtClean="0">
                <a:cs typeface="Arial" pitchFamily="34" charset="0"/>
              </a:rPr>
              <a:t> массы </a:t>
            </a:r>
            <a:r>
              <a:rPr lang="ru-RU" sz="2600" i="1" dirty="0" smtClean="0">
                <a:cs typeface="Arial" pitchFamily="34" charset="0"/>
              </a:rPr>
              <a:t>исходного вещества </a:t>
            </a:r>
            <a:r>
              <a:rPr lang="ru-RU" sz="2600" dirty="0" smtClean="0">
                <a:cs typeface="Arial" pitchFamily="34" charset="0"/>
              </a:rPr>
              <a:t>и </a:t>
            </a:r>
            <a:r>
              <a:rPr lang="ru-RU" sz="2600" i="1" dirty="0" smtClean="0">
                <a:cs typeface="Arial" pitchFamily="34" charset="0"/>
              </a:rPr>
              <a:t>продукта  реакции. 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600" i="1" dirty="0" smtClean="0">
                <a:cs typeface="Arial" pitchFamily="34" charset="0"/>
              </a:rPr>
              <a:t>     </a:t>
            </a:r>
            <a:r>
              <a:rPr lang="ru-RU" sz="2600" dirty="0" smtClean="0">
                <a:cs typeface="Arial" pitchFamily="34" charset="0"/>
              </a:rPr>
              <a:t>Определить выход продукта реакции.</a:t>
            </a:r>
            <a:r>
              <a:rPr lang="ru-RU" dirty="0" smtClean="0">
                <a:cs typeface="Arial" pitchFamily="34" charset="0"/>
              </a:rPr>
              <a:t/>
            </a:r>
            <a:br>
              <a:rPr lang="ru-RU" dirty="0" smtClean="0">
                <a:cs typeface="Arial" pitchFamily="34" charset="0"/>
              </a:rPr>
            </a:br>
            <a:endParaRPr lang="ru-RU" dirty="0" smtClean="0">
              <a:cs typeface="Arial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cs typeface="Arial" pitchFamily="34" charset="0"/>
              </a:rPr>
              <a:t/>
            </a:r>
            <a:br>
              <a:rPr lang="ru-RU" dirty="0" smtClean="0">
                <a:cs typeface="Arial" pitchFamily="34" charset="0"/>
              </a:rPr>
            </a:br>
            <a:endParaRPr lang="ru-RU" dirty="0" smtClean="0"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63" y="3143250"/>
            <a:ext cx="707231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Arial" pitchFamily="34" charset="0"/>
              </a:rPr>
              <a:t>2.  Даны </a:t>
            </a:r>
            <a:r>
              <a:rPr lang="ru-RU" sz="2400" b="1" dirty="0">
                <a:latin typeface="+mn-lt"/>
                <a:cs typeface="Arial" pitchFamily="34" charset="0"/>
              </a:rPr>
              <a:t>массы </a:t>
            </a:r>
            <a:r>
              <a:rPr lang="ru-RU" sz="2400" i="1" dirty="0">
                <a:latin typeface="+mn-lt"/>
                <a:cs typeface="Arial" pitchFamily="34" charset="0"/>
              </a:rPr>
              <a:t>исходного вещества </a:t>
            </a:r>
            <a:r>
              <a:rPr lang="ru-RU" sz="2400" dirty="0">
                <a:latin typeface="+mn-lt"/>
                <a:cs typeface="Arial" pitchFamily="34" charset="0"/>
              </a:rPr>
              <a:t>и </a:t>
            </a:r>
            <a:r>
              <a:rPr lang="ru-RU" sz="2400" b="1" dirty="0">
                <a:latin typeface="+mn-lt"/>
                <a:cs typeface="Arial" pitchFamily="34" charset="0"/>
              </a:rPr>
              <a:t>выход </a:t>
            </a:r>
            <a:r>
              <a:rPr lang="ru-RU" sz="2400" i="1" dirty="0">
                <a:latin typeface="+mn-lt"/>
                <a:cs typeface="Arial" pitchFamily="34" charset="0"/>
              </a:rPr>
              <a:t>продукта реакции.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  <a:cs typeface="Arial" pitchFamily="34" charset="0"/>
              </a:rPr>
              <a:t>     Определить массу продукта. </a:t>
            </a:r>
            <a:endParaRPr lang="ru-RU" sz="2400" dirty="0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00063" y="4714875"/>
            <a:ext cx="7143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400">
                <a:latin typeface="Century Schoolbook" pitchFamily="18" charset="0"/>
                <a:cs typeface="Arial" charset="0"/>
              </a:rPr>
              <a:t>3.  Даны </a:t>
            </a:r>
            <a:r>
              <a:rPr lang="ru-RU" sz="2400" b="1">
                <a:latin typeface="Century Schoolbook" pitchFamily="18" charset="0"/>
                <a:cs typeface="Arial" charset="0"/>
              </a:rPr>
              <a:t>массы</a:t>
            </a:r>
            <a:r>
              <a:rPr lang="ru-RU" sz="2400">
                <a:latin typeface="Century Schoolbook" pitchFamily="18" charset="0"/>
                <a:cs typeface="Arial" charset="0"/>
              </a:rPr>
              <a:t> </a:t>
            </a:r>
            <a:r>
              <a:rPr lang="ru-RU" sz="2400" i="1">
                <a:latin typeface="Century Schoolbook" pitchFamily="18" charset="0"/>
                <a:cs typeface="Arial" charset="0"/>
              </a:rPr>
              <a:t>продукта</a:t>
            </a:r>
            <a:r>
              <a:rPr lang="ru-RU" sz="2400">
                <a:latin typeface="Century Schoolbook" pitchFamily="18" charset="0"/>
                <a:cs typeface="Arial" charset="0"/>
              </a:rPr>
              <a:t> и </a:t>
            </a:r>
            <a:r>
              <a:rPr lang="ru-RU" sz="2400" b="1">
                <a:latin typeface="Century Schoolbook" pitchFamily="18" charset="0"/>
                <a:cs typeface="Arial" charset="0"/>
              </a:rPr>
              <a:t>выход</a:t>
            </a:r>
            <a:r>
              <a:rPr lang="ru-RU" sz="2400" i="1">
                <a:latin typeface="Century Schoolbook" pitchFamily="18" charset="0"/>
                <a:cs typeface="Arial" charset="0"/>
              </a:rPr>
              <a:t> продукта.</a:t>
            </a:r>
            <a:r>
              <a:rPr lang="ru-RU" sz="2400">
                <a:latin typeface="Century Schoolbook" pitchFamily="18" charset="0"/>
                <a:cs typeface="Arial" charset="0"/>
              </a:rPr>
              <a:t> </a:t>
            </a:r>
            <a:br>
              <a:rPr lang="ru-RU" sz="2400">
                <a:latin typeface="Century Schoolbook" pitchFamily="18" charset="0"/>
                <a:cs typeface="Arial" charset="0"/>
              </a:rPr>
            </a:br>
            <a:r>
              <a:rPr lang="ru-RU" sz="2400">
                <a:latin typeface="Century Schoolbook" pitchFamily="18" charset="0"/>
                <a:cs typeface="Arial" charset="0"/>
              </a:rPr>
              <a:t>Определить массу исходного вещества.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1)</a:t>
            </a:r>
            <a:r>
              <a:rPr lang="ru-RU" b="1" dirty="0" smtClean="0"/>
              <a:t> Прочитай внимательно условие задачи</a:t>
            </a:r>
          </a:p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2) </a:t>
            </a:r>
            <a:r>
              <a:rPr lang="ru-RU" b="1" dirty="0" smtClean="0"/>
              <a:t>Запиши: «Дано» и «Найти».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b="1" dirty="0" smtClean="0"/>
          </a:p>
          <a:p>
            <a:pPr marL="342900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3) </a:t>
            </a:r>
            <a:r>
              <a:rPr lang="ru-RU" b="1" dirty="0" smtClean="0"/>
              <a:t>Составь уравнение реакции (не забудь расставить коэффициенты).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b="1" dirty="0" smtClean="0"/>
          </a:p>
          <a:p>
            <a:pPr marL="342900" indent="-342900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4) </a:t>
            </a:r>
            <a:r>
              <a:rPr lang="ru-RU" b="1" dirty="0" smtClean="0"/>
              <a:t>Вычисли массу теоретическую продукта реакции, по уравнению реакции.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b="1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5) </a:t>
            </a:r>
            <a:r>
              <a:rPr lang="ru-RU" b="1" dirty="0" smtClean="0"/>
              <a:t>Вычисли массовую долю продукта реакции по отношению массы практической к массе теоретической, которая указана в «дано». </a:t>
            </a:r>
          </a:p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AutoNum type="arabicPeriod"/>
              <a:defRPr/>
            </a:pP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8316700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Алгоритм решения задач первого типа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813" y="928688"/>
            <a:ext cx="74818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itchFamily="18" charset="0"/>
              </a:rPr>
              <a:t>(найдите «выход продукта реакции»)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071563"/>
            <a:ext cx="8429625" cy="1357312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ru-RU" dirty="0" smtClean="0"/>
              <a:t>При действии алюминия на оксид цинка массой 32,4г получили 24 г цинка. Найдите массовую долю выхода продукта реакции.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063" y="3163888"/>
            <a:ext cx="7286625" cy="3694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</a:rPr>
              <a:t>Дано: 			Решение:	</a:t>
            </a:r>
            <a:br>
              <a:rPr lang="ru-RU" sz="2400" b="1" dirty="0">
                <a:solidFill>
                  <a:srgbClr val="0070C0"/>
                </a:solidFill>
                <a:latin typeface="+mn-lt"/>
              </a:rPr>
            </a:br>
            <a:r>
              <a:rPr lang="en-US" sz="2400" b="1" dirty="0">
                <a:solidFill>
                  <a:srgbClr val="0070C0"/>
                </a:solidFill>
                <a:latin typeface="+mn-lt"/>
              </a:rPr>
              <a:t>m(</a:t>
            </a:r>
            <a:r>
              <a:rPr lang="en-US" sz="2400" b="1" dirty="0" err="1">
                <a:solidFill>
                  <a:srgbClr val="0070C0"/>
                </a:solidFill>
                <a:latin typeface="+mn-lt"/>
              </a:rPr>
              <a:t>ZnO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) = 32,4 </a:t>
            </a:r>
            <a:r>
              <a:rPr lang="ru-RU" sz="2400" b="1" dirty="0">
                <a:solidFill>
                  <a:srgbClr val="0070C0"/>
                </a:solidFill>
                <a:latin typeface="+mn-lt"/>
              </a:rPr>
              <a:t>г</a:t>
            </a:r>
            <a:br>
              <a:rPr lang="ru-RU" sz="2400" b="1" dirty="0">
                <a:solidFill>
                  <a:srgbClr val="0070C0"/>
                </a:solidFill>
                <a:latin typeface="+mn-lt"/>
              </a:rPr>
            </a:br>
            <a:r>
              <a:rPr lang="en-US" sz="2400" b="1" dirty="0">
                <a:solidFill>
                  <a:srgbClr val="0070C0"/>
                </a:solidFill>
                <a:latin typeface="+mn-lt"/>
              </a:rPr>
              <a:t>m</a:t>
            </a:r>
            <a:r>
              <a:rPr lang="ru-RU" b="1" baseline="-25000" dirty="0" err="1">
                <a:solidFill>
                  <a:srgbClr val="0070C0"/>
                </a:solidFill>
                <a:latin typeface="+mn-lt"/>
              </a:rPr>
              <a:t>пр</a:t>
            </a:r>
            <a:r>
              <a:rPr lang="ru-RU" sz="2400" b="1" dirty="0">
                <a:solidFill>
                  <a:srgbClr val="0070C0"/>
                </a:solidFill>
                <a:latin typeface="+mn-lt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Zn) = 24 </a:t>
            </a:r>
            <a:r>
              <a:rPr lang="ru-RU" sz="2400" b="1" dirty="0">
                <a:solidFill>
                  <a:srgbClr val="0070C0"/>
                </a:solidFill>
                <a:latin typeface="+mn-lt"/>
              </a:rPr>
              <a:t>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</a:rPr>
              <a:t>Найти: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solidFill>
                  <a:srgbClr val="0070C0"/>
                </a:solidFill>
                <a:latin typeface="+mn-lt"/>
              </a:rPr>
              <a:t>ω</a:t>
            </a:r>
            <a:r>
              <a:rPr lang="ru-RU" sz="2400" b="1" baseline="-25000" dirty="0" err="1">
                <a:solidFill>
                  <a:srgbClr val="0070C0"/>
                </a:solidFill>
                <a:latin typeface="+mn-lt"/>
              </a:rPr>
              <a:t>вых</a:t>
            </a:r>
            <a:r>
              <a:rPr lang="ru-RU" sz="2400" b="1" dirty="0">
                <a:solidFill>
                  <a:srgbClr val="0070C0"/>
                </a:solidFill>
                <a:latin typeface="+mn-lt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Zn)</a:t>
            </a:r>
            <a:r>
              <a:rPr lang="ru-RU" sz="2400" b="1" dirty="0">
                <a:solidFill>
                  <a:srgbClr val="0070C0"/>
                </a:solidFill>
                <a:latin typeface="+mn-lt"/>
              </a:rPr>
              <a:t> -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70C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2465387" y="4964113"/>
            <a:ext cx="3071813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0063" y="5072063"/>
            <a:ext cx="3500437" cy="1587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285750" y="214313"/>
            <a:ext cx="7929563" cy="7858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1. Внимательно прочитай условие задачи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88" y="2428875"/>
            <a:ext cx="7929562" cy="7858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2. Составьте  «Дано»  и   «Найти»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28625" y="1643063"/>
            <a:ext cx="8001000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Дано: 			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/>
            </a:r>
            <a:b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</a:b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m(</a:t>
            </a:r>
            <a:r>
              <a:rPr lang="en-US" sz="2800" b="1" dirty="0" err="1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ZnO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) = 32,4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г</a:t>
            </a:r>
            <a:b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</a:b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m</a:t>
            </a:r>
            <a:r>
              <a:rPr lang="ru-RU" sz="2800" b="1" baseline="-25000" dirty="0" err="1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пр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(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Zn) = 24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4">
                  <a:lumMod val="50000"/>
                </a:schemeClr>
              </a:solidFill>
              <a:latin typeface="Century Schoolbook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Найти: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ω</a:t>
            </a:r>
            <a:r>
              <a:rPr lang="ru-RU" sz="2000" b="1" dirty="0" err="1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вых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(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Zn)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 - 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29063" y="1643063"/>
            <a:ext cx="20066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Решение: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2213769" y="3071019"/>
            <a:ext cx="2571750" cy="1588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71500" y="3357563"/>
            <a:ext cx="2916238" cy="1587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285750" y="285750"/>
            <a:ext cx="7929563" cy="10001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3. Составьте уравнение реакции, расставьте коэффициенты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500438" y="2357438"/>
            <a:ext cx="5365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70C0"/>
                </a:solidFill>
                <a:latin typeface="Century Schoolbook" pitchFamily="18" charset="0"/>
              </a:rPr>
              <a:t>3</a:t>
            </a:r>
            <a:r>
              <a:rPr lang="en-US" sz="3200" b="1">
                <a:solidFill>
                  <a:srgbClr val="0070C0"/>
                </a:solidFill>
                <a:latin typeface="Century Schoolbook" pitchFamily="18" charset="0"/>
              </a:rPr>
              <a:t>ZnO + 2Al = 3Zn + Al</a:t>
            </a:r>
            <a:r>
              <a:rPr lang="en-US" sz="3200" b="1" baseline="-25000">
                <a:solidFill>
                  <a:srgbClr val="0070C0"/>
                </a:solidFill>
                <a:latin typeface="Century Schoolbook" pitchFamily="18" charset="0"/>
              </a:rPr>
              <a:t>2</a:t>
            </a:r>
            <a:r>
              <a:rPr lang="en-US" sz="3200" b="1">
                <a:solidFill>
                  <a:srgbClr val="0070C0"/>
                </a:solidFill>
                <a:latin typeface="Century Schoolbook" pitchFamily="18" charset="0"/>
              </a:rPr>
              <a:t>O</a:t>
            </a:r>
            <a:r>
              <a:rPr lang="en-US" sz="3200" b="1" baseline="-25000">
                <a:solidFill>
                  <a:srgbClr val="0070C0"/>
                </a:solidFill>
                <a:latin typeface="Century Schoolbook" pitchFamily="18" charset="0"/>
              </a:rPr>
              <a:t>3</a:t>
            </a:r>
            <a:endParaRPr lang="ru-RU" sz="3200" b="1" baseline="-25000">
              <a:solidFill>
                <a:srgbClr val="0070C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288" y="1773238"/>
            <a:ext cx="8353425" cy="5672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Дано: 			Решение: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m (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ZnO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) = 32,4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г	      </a:t>
            </a: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32,4 г                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m </a:t>
            </a:r>
            <a:r>
              <a:rPr lang="ru-RU" sz="2400" b="1" dirty="0" err="1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пр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 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Zn) = 24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г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	      3ZnO +2 Al =3 Zn + Al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2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O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3</a:t>
            </a:r>
            <a:endParaRPr lang="ru-RU" sz="2400" b="1" baseline="-25000" dirty="0">
              <a:solidFill>
                <a:schemeClr val="accent4">
                  <a:lumMod val="50000"/>
                </a:schemeClr>
              </a:solidFill>
              <a:latin typeface="Century Schoolbook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			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Century Schoolbook" pitchFamily="18" charset="0"/>
              </a:rPr>
              <a:t>3 </a:t>
            </a: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моль            3 моль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Найти: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ω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 </a:t>
            </a:r>
            <a:r>
              <a:rPr lang="ru-RU" sz="2400" b="1" dirty="0" err="1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вых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 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Zn) -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? 	          </a:t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</a:b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/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По уравнению:</a:t>
            </a:r>
            <a:b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/>
            </a:r>
            <a:b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Century Schoolbook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Century Schoolbook" pitchFamily="18" charset="0"/>
              </a:rPr>
              <a:t>m </a:t>
            </a:r>
            <a:r>
              <a:rPr lang="ru-RU" sz="2400" b="1" baseline="-25000" dirty="0" err="1">
                <a:solidFill>
                  <a:srgbClr val="0070C0"/>
                </a:solidFill>
                <a:latin typeface="Century Schoolbook" pitchFamily="18" charset="0"/>
              </a:rPr>
              <a:t>теор</a:t>
            </a:r>
            <a:r>
              <a:rPr lang="ru-RU" sz="2400" b="1" baseline="-25000" dirty="0">
                <a:solidFill>
                  <a:srgbClr val="0070C0"/>
                </a:solidFill>
                <a:latin typeface="Century Schoolbook" pitchFamily="18" charset="0"/>
              </a:rPr>
              <a:t>.</a:t>
            </a:r>
            <a:r>
              <a:rPr lang="en-US" sz="2400" b="1" dirty="0">
                <a:solidFill>
                  <a:srgbClr val="0070C0"/>
                </a:solidFill>
                <a:latin typeface="Century Schoolbook" pitchFamily="18" charset="0"/>
              </a:rPr>
              <a:t>(Zn) = n</a:t>
            </a:r>
            <a:r>
              <a:rPr lang="ru-RU" sz="3200" b="1" baseline="30000" dirty="0">
                <a:solidFill>
                  <a:srgbClr val="0070C0"/>
                </a:solidFill>
                <a:latin typeface="Century Schoolbook" pitchFamily="18" charset="0"/>
              </a:rPr>
              <a:t>.</a:t>
            </a:r>
            <a:r>
              <a:rPr lang="en-US" sz="2400" b="1" dirty="0">
                <a:solidFill>
                  <a:srgbClr val="0070C0"/>
                </a:solidFill>
                <a:latin typeface="Century Schoolbook" pitchFamily="18" charset="0"/>
              </a:rPr>
              <a:t>M = 0</a:t>
            </a: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,4 моль </a:t>
            </a:r>
            <a:r>
              <a:rPr lang="ru-RU" sz="3600" b="1" baseline="30000" dirty="0">
                <a:solidFill>
                  <a:srgbClr val="0070C0"/>
                </a:solidFill>
                <a:latin typeface="Century Schoolbook" pitchFamily="18" charset="0"/>
              </a:rPr>
              <a:t>.</a:t>
            </a:r>
            <a:r>
              <a:rPr lang="ru-RU" sz="2400" b="1" dirty="0">
                <a:solidFill>
                  <a:srgbClr val="0070C0"/>
                </a:solidFill>
                <a:latin typeface="Century Schoolbook" pitchFamily="18" charset="0"/>
              </a:rPr>
              <a:t>65г/моль  = 26 г </a:t>
            </a:r>
            <a:r>
              <a:rPr lang="en-US" sz="2400" b="1" dirty="0">
                <a:solidFill>
                  <a:srgbClr val="0070C0"/>
                </a:solidFill>
                <a:latin typeface="Century Schoolbook" pitchFamily="18" charset="0"/>
              </a:rPr>
              <a:t/>
            </a:r>
            <a:br>
              <a:rPr lang="en-US" sz="2400" b="1" dirty="0">
                <a:solidFill>
                  <a:srgbClr val="0070C0"/>
                </a:solidFill>
                <a:latin typeface="Century Schoolbook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Calibri" pitchFamily="34" charset="0"/>
              </a:rPr>
            </a:br>
            <a:endParaRPr lang="ru-RU" sz="2800" b="1" baseline="30000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2166938" y="2881312"/>
            <a:ext cx="2084388" cy="11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0063" y="3143250"/>
            <a:ext cx="27368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285750" y="4500563"/>
            <a:ext cx="8358188" cy="9286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n (Zn) = n (</a:t>
            </a:r>
            <a:r>
              <a:rPr lang="en-US" sz="2400" b="1" dirty="0" err="1">
                <a:solidFill>
                  <a:srgbClr val="0070C0"/>
                </a:solidFill>
              </a:rPr>
              <a:t>ZnO</a:t>
            </a:r>
            <a:r>
              <a:rPr lang="en-US" sz="2400" b="1" dirty="0">
                <a:solidFill>
                  <a:srgbClr val="0070C0"/>
                </a:solidFill>
              </a:rPr>
              <a:t>) = </a:t>
            </a:r>
            <a:r>
              <a:rPr lang="ru-RU" sz="2400" b="1" dirty="0">
                <a:solidFill>
                  <a:srgbClr val="0070C0"/>
                </a:solidFill>
              </a:rPr>
              <a:t>                </a:t>
            </a:r>
            <a:r>
              <a:rPr lang="en-US" sz="2400" b="1" dirty="0">
                <a:solidFill>
                  <a:srgbClr val="0070C0"/>
                </a:solidFill>
              </a:rPr>
              <a:t>=</a:t>
            </a:r>
            <a:r>
              <a:rPr lang="ru-RU" sz="2400" b="1" dirty="0">
                <a:solidFill>
                  <a:srgbClr val="0070C0"/>
                </a:solidFill>
              </a:rPr>
              <a:t>		       = 0,4 моль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0485" name="TextBox 9"/>
          <p:cNvSpPr txBox="1">
            <a:spLocks noChangeArrowheads="1"/>
          </p:cNvSpPr>
          <p:nvPr/>
        </p:nvSpPr>
        <p:spPr bwMode="auto">
          <a:xfrm>
            <a:off x="3357563" y="4516438"/>
            <a:ext cx="1482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m (ZnO)</a:t>
            </a:r>
            <a:endParaRPr lang="ru-RU" sz="2400" b="1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20486" name="TextBox 10"/>
          <p:cNvSpPr txBox="1">
            <a:spLocks noChangeArrowheads="1"/>
          </p:cNvSpPr>
          <p:nvPr/>
        </p:nvSpPr>
        <p:spPr bwMode="auto">
          <a:xfrm>
            <a:off x="3357563" y="5013325"/>
            <a:ext cx="1487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M (ZnO)</a:t>
            </a:r>
            <a:endParaRPr lang="ru-RU" sz="2400" b="1">
              <a:solidFill>
                <a:srgbClr val="0070C0"/>
              </a:solidFill>
              <a:latin typeface="Century Schoolbook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143500" y="5000625"/>
            <a:ext cx="987425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8" name="TextBox 21"/>
          <p:cNvSpPr txBox="1">
            <a:spLocks noChangeArrowheads="1"/>
          </p:cNvSpPr>
          <p:nvPr/>
        </p:nvSpPr>
        <p:spPr bwMode="auto">
          <a:xfrm>
            <a:off x="5143500" y="4500563"/>
            <a:ext cx="1128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32, 4 </a:t>
            </a:r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г</a:t>
            </a:r>
          </a:p>
        </p:txBody>
      </p:sp>
      <p:sp>
        <p:nvSpPr>
          <p:cNvPr id="20489" name="TextBox 22"/>
          <p:cNvSpPr txBox="1">
            <a:spLocks noChangeArrowheads="1"/>
          </p:cNvSpPr>
          <p:nvPr/>
        </p:nvSpPr>
        <p:spPr bwMode="auto">
          <a:xfrm>
            <a:off x="4929188" y="5000625"/>
            <a:ext cx="1668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81 г/моль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429000" y="5000625"/>
            <a:ext cx="1214438" cy="15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85750" y="214313"/>
            <a:ext cx="7929563" cy="1143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4. Вычисли массу теоретическую продукта реакции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714750" y="2928938"/>
            <a:ext cx="92868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715000" y="2928938"/>
            <a:ext cx="92868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288" y="1773238"/>
            <a:ext cx="8353425" cy="49339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Дано: 	             Решение: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m (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ZnO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) = 32,4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г	      32,4 г                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m </a:t>
            </a:r>
            <a:r>
              <a:rPr lang="ru-RU" sz="2400" b="1" dirty="0" err="1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пр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 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Zn) = 24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г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	      3ZnO +2 Al =3 Zn + Al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2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O</a:t>
            </a:r>
            <a:r>
              <a:rPr lang="en-US" sz="2400" b="1" baseline="-25000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3</a:t>
            </a:r>
            <a:endParaRPr lang="ru-RU" sz="2400" b="1" baseline="-25000" dirty="0">
              <a:solidFill>
                <a:schemeClr val="accent4">
                  <a:lumMod val="50000"/>
                </a:schemeClr>
              </a:solidFill>
              <a:latin typeface="Century Schoolbook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			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     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3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моль           3 моль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Найти: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ω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 </a:t>
            </a:r>
            <a:r>
              <a:rPr lang="ru-RU" sz="2400" b="1" dirty="0" err="1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вых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 (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Zn) -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? 	   По уравнению:</a:t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</a:b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/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</a:b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4">
                  <a:lumMod val="50000"/>
                </a:schemeClr>
              </a:solidFill>
              <a:latin typeface="Century Schoolbook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m </a:t>
            </a:r>
            <a:r>
              <a:rPr lang="ru-RU" sz="2400" b="1" baseline="-25000" dirty="0" err="1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теор</a:t>
            </a:r>
            <a:r>
              <a:rPr lang="ru-RU" sz="2400" b="1" baseline="-25000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.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(Zn) = 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nM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 = 0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,4 моль 65г/моль  = 26 г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/>
            </a:r>
            <a:b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Calibri" pitchFamily="34" charset="0"/>
              </a:rPr>
            </a:br>
            <a:endParaRPr lang="ru-RU" sz="2800" b="1" baseline="30000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2166938" y="2881312"/>
            <a:ext cx="2084388" cy="111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00063" y="3143250"/>
            <a:ext cx="27368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428625" y="214313"/>
            <a:ext cx="7929563" cy="121443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5. Вычисли массовую долю продукта реакции по известной формуле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750" y="4071938"/>
            <a:ext cx="8358188" cy="92868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n (Zn) = n (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</a:rPr>
              <a:t>ZnO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) =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               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=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		       = 0,4 моль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63" y="4071938"/>
            <a:ext cx="14827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 (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ZnO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1688" y="4572000"/>
            <a:ext cx="14874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M (</a:t>
            </a:r>
            <a:r>
              <a:rPr lang="en-US" sz="2400" b="1" dirty="0" err="1">
                <a:solidFill>
                  <a:schemeClr val="accent4">
                    <a:lumMod val="50000"/>
                  </a:schemeClr>
                </a:solidFill>
                <a:latin typeface="+mn-lt"/>
              </a:rPr>
              <a:t>ZnO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)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143500" y="4572000"/>
            <a:ext cx="9874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43500" y="4143375"/>
            <a:ext cx="11287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32, 4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г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72063" y="4572000"/>
            <a:ext cx="166846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81 г/моль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446463" y="4529138"/>
            <a:ext cx="1214437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285750" y="5572125"/>
            <a:ext cx="7643813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4000">
                <a:solidFill>
                  <a:srgbClr val="0070C0"/>
                </a:solidFill>
              </a:rPr>
              <a:t>ω</a:t>
            </a:r>
            <a:r>
              <a:rPr lang="ru-RU" sz="3200" baseline="-25000">
                <a:solidFill>
                  <a:srgbClr val="0070C0"/>
                </a:solidFill>
              </a:rPr>
              <a:t>вых </a:t>
            </a:r>
            <a:r>
              <a:rPr lang="ru-RU" sz="3200">
                <a:solidFill>
                  <a:srgbClr val="0070C0"/>
                </a:solidFill>
              </a:rPr>
              <a:t>=</a:t>
            </a:r>
            <a:r>
              <a:rPr lang="en-US" sz="3200">
                <a:solidFill>
                  <a:srgbClr val="0070C0"/>
                </a:solidFill>
              </a:rPr>
              <a:t>		    =		   =</a:t>
            </a:r>
            <a:r>
              <a:rPr lang="ru-RU" sz="3200">
                <a:solidFill>
                  <a:srgbClr val="0070C0"/>
                </a:solidFill>
              </a:rPr>
              <a:t> </a:t>
            </a:r>
            <a:r>
              <a:rPr lang="ru-RU" sz="2400" b="1">
                <a:solidFill>
                  <a:srgbClr val="0070C0"/>
                </a:solidFill>
              </a:rPr>
              <a:t>0, 92 (92%)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1517" name="TextBox 28"/>
          <p:cNvSpPr txBox="1">
            <a:spLocks noChangeArrowheads="1"/>
          </p:cNvSpPr>
          <p:nvPr/>
        </p:nvSpPr>
        <p:spPr bwMode="auto">
          <a:xfrm>
            <a:off x="1643063" y="5572125"/>
            <a:ext cx="1500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m</a:t>
            </a:r>
            <a:r>
              <a:rPr lang="ru-RU" sz="2400" b="1" baseline="-25000">
                <a:solidFill>
                  <a:srgbClr val="0070C0"/>
                </a:solidFill>
                <a:latin typeface="Century Schoolbook" pitchFamily="18" charset="0"/>
              </a:rPr>
              <a:t>пр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( Zn)</a:t>
            </a:r>
            <a:endParaRPr lang="ru-RU" sz="2400" b="1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21518" name="TextBox 29"/>
          <p:cNvSpPr txBox="1">
            <a:spLocks noChangeArrowheads="1"/>
          </p:cNvSpPr>
          <p:nvPr/>
        </p:nvSpPr>
        <p:spPr bwMode="auto">
          <a:xfrm>
            <a:off x="1643063" y="6072188"/>
            <a:ext cx="1717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m</a:t>
            </a:r>
            <a:r>
              <a:rPr lang="ru-RU" sz="2400" b="1" baseline="-25000">
                <a:solidFill>
                  <a:srgbClr val="0070C0"/>
                </a:solidFill>
                <a:latin typeface="Century Schoolbook" pitchFamily="18" charset="0"/>
              </a:rPr>
              <a:t>теор</a:t>
            </a:r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 (</a:t>
            </a:r>
            <a:r>
              <a:rPr lang="en-US" sz="2400" b="1">
                <a:solidFill>
                  <a:srgbClr val="0070C0"/>
                </a:solidFill>
                <a:latin typeface="Century Schoolbook" pitchFamily="18" charset="0"/>
              </a:rPr>
              <a:t>Zn)</a:t>
            </a:r>
            <a:endParaRPr lang="ru-RU" sz="2400" b="1">
              <a:solidFill>
                <a:srgbClr val="0070C0"/>
              </a:solidFill>
              <a:latin typeface="Century Schoolbook" pitchFamily="18" charset="0"/>
            </a:endParaRPr>
          </a:p>
        </p:txBody>
      </p:sp>
      <p:sp>
        <p:nvSpPr>
          <p:cNvPr id="21519" name="TextBox 30"/>
          <p:cNvSpPr txBox="1">
            <a:spLocks noChangeArrowheads="1"/>
          </p:cNvSpPr>
          <p:nvPr/>
        </p:nvSpPr>
        <p:spPr bwMode="auto">
          <a:xfrm>
            <a:off x="4071938" y="5643563"/>
            <a:ext cx="779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24 г</a:t>
            </a:r>
          </a:p>
        </p:txBody>
      </p:sp>
      <p:sp>
        <p:nvSpPr>
          <p:cNvPr id="21520" name="TextBox 31"/>
          <p:cNvSpPr txBox="1">
            <a:spLocks noChangeArrowheads="1"/>
          </p:cNvSpPr>
          <p:nvPr/>
        </p:nvSpPr>
        <p:spPr bwMode="auto">
          <a:xfrm>
            <a:off x="4073525" y="6084888"/>
            <a:ext cx="779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26 г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741488" y="6072188"/>
            <a:ext cx="1428750" cy="158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4000500" y="6072188"/>
            <a:ext cx="963613" cy="952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3714750" y="2928938"/>
            <a:ext cx="928688" cy="1587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715000" y="2928938"/>
            <a:ext cx="928688" cy="1587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5" name="TextBox 40"/>
          <p:cNvSpPr txBox="1">
            <a:spLocks noChangeArrowheads="1"/>
          </p:cNvSpPr>
          <p:nvPr/>
        </p:nvSpPr>
        <p:spPr bwMode="auto">
          <a:xfrm>
            <a:off x="5286375" y="6396038"/>
            <a:ext cx="1912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entury Schoolbook" pitchFamily="18" charset="0"/>
              </a:rPr>
              <a:t>Ответ: 92%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1024</TotalTime>
  <Words>891</Words>
  <Application>Microsoft Office PowerPoint</Application>
  <PresentationFormat>On-screen Show (4:3)</PresentationFormat>
  <Paragraphs>199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19</vt:i4>
      </vt:variant>
    </vt:vector>
  </HeadingPairs>
  <TitlesOfParts>
    <vt:vector size="31" baseType="lpstr">
      <vt:lpstr>Arial</vt:lpstr>
      <vt:lpstr>Century Schoolbook</vt:lpstr>
      <vt:lpstr>Wingdings</vt:lpstr>
      <vt:lpstr>Wingdings 2</vt:lpstr>
      <vt:lpstr>Calibri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РЕШЕНИЕ РАСЧЕТНЫХ ЗАДАЧ ПО ХИМИИ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РАСЧЕТНЫХ ЗАДАЧ ПО ХИМИИ</dc:title>
  <dc:creator>teacher</dc:creator>
  <cp:lastModifiedBy>ASUS</cp:lastModifiedBy>
  <cp:revision>101</cp:revision>
  <dcterms:created xsi:type="dcterms:W3CDTF">2010-11-08T08:10:46Z</dcterms:created>
  <dcterms:modified xsi:type="dcterms:W3CDTF">2012-01-01T18:34:52Z</dcterms:modified>
</cp:coreProperties>
</file>