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1"/>
  </p:sldMasterIdLst>
  <p:notesMasterIdLst>
    <p:notesMasterId r:id="rId25"/>
  </p:notesMasterIdLst>
  <p:sldIdLst>
    <p:sldId id="256" r:id="rId2"/>
    <p:sldId id="292" r:id="rId3"/>
    <p:sldId id="301" r:id="rId4"/>
    <p:sldId id="325" r:id="rId5"/>
    <p:sldId id="291" r:id="rId6"/>
    <p:sldId id="302" r:id="rId7"/>
    <p:sldId id="303" r:id="rId8"/>
    <p:sldId id="293" r:id="rId9"/>
    <p:sldId id="305" r:id="rId10"/>
    <p:sldId id="304" r:id="rId11"/>
    <p:sldId id="294" r:id="rId12"/>
    <p:sldId id="306" r:id="rId13"/>
    <p:sldId id="307" r:id="rId14"/>
    <p:sldId id="295" r:id="rId15"/>
    <p:sldId id="308" r:id="rId16"/>
    <p:sldId id="309" r:id="rId17"/>
    <p:sldId id="296" r:id="rId18"/>
    <p:sldId id="310" r:id="rId19"/>
    <p:sldId id="311" r:id="rId20"/>
    <p:sldId id="297" r:id="rId21"/>
    <p:sldId id="312" r:id="rId22"/>
    <p:sldId id="313" r:id="rId23"/>
    <p:sldId id="32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99"/>
    <a:srgbClr val="9999FF"/>
    <a:srgbClr val="996600"/>
    <a:srgbClr val="CC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6FC47E-FB75-4027-B9BE-863199A0610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3FFFF4-6A48-4889-AA10-269E7F19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Выберите из пункта 1. вариант а) или б) ,   аналогично из пункта 2. , затем  перейдите к следующей группе слайдов.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1EE6DA3-A54B-43E7-A0D4-C222C412AB58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Выберите из пункта 1. вариант а) или б) ,   аналогично из пункта 2. , затем  перейдите к следующей группе слайдов. </a:t>
            </a:r>
          </a:p>
          <a:p>
            <a:pPr eaLnBrk="1" hangingPunct="1"/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1F5E942-A7B8-4930-B6E9-E237172545EC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Выберите из пункта 1. вариант а) или б) ,   аналогично из пункта 2. , затем перейдите к следующей группе слайдов. </a:t>
            </a:r>
          </a:p>
          <a:p>
            <a:pPr eaLnBrk="1" hangingPunct="1"/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80CE955-81A3-482A-A06B-AD0E40FFF5EA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Выберите из пункта 1. вариант а) или б) ,   аналогично из пункта 2. , затем перейдите к следующей группе слайдов. </a:t>
            </a: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2972B24-8085-42B3-8E57-D0812535A135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Выберите из пункта 1. вариант а) или б) ,   аналогично из пункта 2. , затем перейдите к следующей группе слайдов. </a:t>
            </a: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EAD6490-BB44-4CAA-ADCD-99D43276400C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Выберите из пункта 1. вариант а) или б) ,   аналогично из пункта 2. , затем перейдите к следующей группе слайдов. </a:t>
            </a: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B0473CE-1ACF-47C1-8FC6-7CE2C525876D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Выберите из пункта 1. вариант а) или б) ,   аналогично из пункта 2. , затем перейдите к следующей группе слайдов. </a:t>
            </a:r>
          </a:p>
          <a:p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24A5145-0D48-4D8E-8B56-2A726EA3B772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517C-108C-4453-8023-4126F661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AF78-B8B7-4ADA-9414-7900085D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8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372D-4236-49E6-B56D-5C7FCD9A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2709-CA49-42DE-860D-BEEA1C7D8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83D5-9D91-47DC-9D54-637E5C502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5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6DD5-FD83-4506-8756-A62570ED0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3A09-583C-404A-AD08-45BDFF20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0686-E94A-41AB-BA1B-ADD874B6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7B-8974-481D-8A27-731D635B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FDCF-2249-473C-B985-253E55CD7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C812-33AE-4B8D-BF22-4495262E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389423-6781-457A-98C7-641189F1E373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691AF3-9512-44A3-8176-227A77BA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00"/>
            </a:gs>
            <a:gs pos="24000">
              <a:srgbClr val="CC9900">
                <a:alpha val="3922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688" y="620713"/>
            <a:ext cx="5897562" cy="2825750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50800" dist="63500" dir="2700000" algn="tl" rotWithShape="0">
                    <a:srgbClr val="996600"/>
                  </a:outerShdw>
                </a:effectLst>
                <a:latin typeface="+mn-lt"/>
              </a:rPr>
              <a:t>Художники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50800" dist="63500" dir="2700000" algn="tl" rotWithShape="0">
                    <a:srgbClr val="996600"/>
                  </a:outerShdw>
                </a:effectLst>
                <a:latin typeface="+mn-lt"/>
              </a:rPr>
              <a:t>портретисты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851275" y="5373688"/>
            <a:ext cx="4392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/>
              <a:t>Учитель  ИЗО Маценко  Марина Борисовна</a:t>
            </a:r>
          </a:p>
          <a:p>
            <a:pPr algn="ctr" eaLnBrk="1" hangingPunct="1"/>
            <a:r>
              <a:rPr lang="ru-RU"/>
              <a:t>МАОУ гимназия № 22</a:t>
            </a:r>
          </a:p>
          <a:p>
            <a:pPr algn="ctr" eaLnBrk="1" hangingPunct="1"/>
            <a:r>
              <a:rPr lang="ru-RU"/>
              <a:t>г. Калининград</a:t>
            </a:r>
          </a:p>
        </p:txBody>
      </p:sp>
      <p:sp>
        <p:nvSpPr>
          <p:cNvPr id="2" name="Загнутый угол 1" hidden="1"/>
          <p:cNvSpPr/>
          <p:nvPr/>
        </p:nvSpPr>
        <p:spPr>
          <a:xfrm>
            <a:off x="2339752" y="3933056"/>
            <a:ext cx="2304256" cy="172819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нутый угол 2"/>
          <p:cNvSpPr/>
          <p:nvPr/>
        </p:nvSpPr>
        <p:spPr>
          <a:xfrm>
            <a:off x="3405962" y="3446462"/>
            <a:ext cx="2448272" cy="20707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298" y="3681747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950" y="1174750"/>
            <a:ext cx="8064500" cy="3179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ts val="41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   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Arial"/>
              </a:rPr>
              <a:t>              1. </a:t>
            </a:r>
            <a:r>
              <a:rPr lang="ru-RU" sz="3200" b="1" u="sng" dirty="0">
                <a:solidFill>
                  <a:srgbClr val="000000"/>
                </a:solidFill>
                <a:latin typeface="+mn-lt"/>
                <a:cs typeface="Arial"/>
              </a:rPr>
              <a:t>В. Васнецова «Снегурочка»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  2.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Рембрандта «Портрет сына»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сюжет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</a:t>
            </a: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а) </a:t>
            </a:r>
            <a:r>
              <a:rPr lang="ru-RU" sz="3200" b="1" i="1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реалистичный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 б) </a:t>
            </a:r>
            <a:r>
              <a:rPr lang="ru-RU" sz="3200" b="1" i="1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сказочный</a:t>
            </a:r>
          </a:p>
        </p:txBody>
      </p:sp>
      <p:pic>
        <p:nvPicPr>
          <p:cNvPr id="80899" name="Picture 4" descr="СНЕГУР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2763838"/>
            <a:ext cx="2595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сын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863" y="2774950"/>
            <a:ext cx="280828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8850" y="4953000"/>
            <a:ext cx="457041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0363" y="333375"/>
            <a:ext cx="3343275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Содержание</a:t>
            </a:r>
          </a:p>
        </p:txBody>
      </p:sp>
      <p:sp>
        <p:nvSpPr>
          <p:cNvPr id="80903" name="TextBox 4"/>
          <p:cNvSpPr txBox="1">
            <a:spLocks noChangeArrowheads="1"/>
          </p:cNvSpPr>
          <p:nvPr/>
        </p:nvSpPr>
        <p:spPr bwMode="auto">
          <a:xfrm>
            <a:off x="26988" y="1412875"/>
            <a:ext cx="1679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Содержание картины является сказочным</a:t>
            </a:r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7244746" y="1119520"/>
            <a:ext cx="18992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Содержание картины является  реалистичным</a:t>
            </a: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3491880" y="6170612"/>
            <a:ext cx="161925" cy="28257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29094" y="116632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характеристики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2475" y="1025525"/>
            <a:ext cx="7848600" cy="2357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 каких портретах И. Репина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 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изображен:</a:t>
            </a:r>
            <a:endParaRPr lang="ru-RU" sz="3200" b="1" i="1" u="sng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 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молодой человек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пожилой человек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657475" y="5876925"/>
            <a:ext cx="720725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674938" y="4738688"/>
            <a:ext cx="685800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6003925" y="5805488"/>
            <a:ext cx="719138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989638" y="4737100"/>
            <a:ext cx="685800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pic>
        <p:nvPicPr>
          <p:cNvPr id="81928" name="Picture 4" descr="pisemsk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3544888"/>
            <a:ext cx="2271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3632200"/>
            <a:ext cx="2387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448766" y="557688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475" y="1025525"/>
            <a:ext cx="7848600" cy="2947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 каких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И. Репина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изображен:</a:t>
            </a:r>
            <a:endParaRPr lang="ru-RU" sz="3200" b="1" i="1" u="sng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молодой человек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пожилой человек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2947" name="Picture 4" descr="pisemsk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3544888"/>
            <a:ext cx="2271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6238" y="4797425"/>
            <a:ext cx="368617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775" y="347663"/>
            <a:ext cx="42560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Характеристики</a:t>
            </a:r>
          </a:p>
        </p:txBody>
      </p:sp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3632200"/>
            <a:ext cx="2387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3563888" y="6211829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475" y="1025525"/>
            <a:ext cx="7848600" cy="2947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 каких портретах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портретах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И. Репина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изображен:</a:t>
            </a:r>
            <a:endParaRPr lang="ru-RU" sz="3200" b="1" i="1" u="sng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молодой человек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пожилой человек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3971" name="Picture 4" descr="pisemsk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3544888"/>
            <a:ext cx="2271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5238" y="4827588"/>
            <a:ext cx="457041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113" y="349250"/>
            <a:ext cx="42560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Характеристики</a:t>
            </a:r>
          </a:p>
        </p:txBody>
      </p:sp>
      <p:pic>
        <p:nvPicPr>
          <p:cNvPr id="8397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3632200"/>
            <a:ext cx="2387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TextBox 4"/>
          <p:cNvSpPr txBox="1">
            <a:spLocks noChangeArrowheads="1"/>
          </p:cNvSpPr>
          <p:nvPr/>
        </p:nvSpPr>
        <p:spPr bwMode="auto">
          <a:xfrm>
            <a:off x="2593975" y="3973513"/>
            <a:ext cx="429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/>
              <a:t>Глядя на портрет,  можно определить возраст, настроение, положение человека в обществе.</a:t>
            </a:r>
          </a:p>
        </p:txBody>
      </p:sp>
      <p:sp>
        <p:nvSpPr>
          <p:cNvPr id="83976" name="TextBox 1"/>
          <p:cNvSpPr txBox="1">
            <a:spLocks noChangeArrowheads="1"/>
          </p:cNvSpPr>
          <p:nvPr/>
        </p:nvSpPr>
        <p:spPr bwMode="auto">
          <a:xfrm>
            <a:off x="468312" y="2924175"/>
            <a:ext cx="2303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молодой человек</a:t>
            </a:r>
          </a:p>
        </p:txBody>
      </p:sp>
      <p:sp>
        <p:nvSpPr>
          <p:cNvPr id="83977" name="TextBox 8"/>
          <p:cNvSpPr txBox="1">
            <a:spLocks noChangeArrowheads="1"/>
          </p:cNvSpPr>
          <p:nvPr/>
        </p:nvSpPr>
        <p:spPr bwMode="auto">
          <a:xfrm>
            <a:off x="6795624" y="2968672"/>
            <a:ext cx="2149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пожилой человек</a:t>
            </a:r>
          </a:p>
        </p:txBody>
      </p:sp>
      <p:sp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3275856" y="6011069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29094" y="116632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цвет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166813"/>
            <a:ext cx="83518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Н. Жданович»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«Белорус»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холодные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теплые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656013"/>
            <a:ext cx="24082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88" y="3395663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2668588" y="5894388"/>
            <a:ext cx="719137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2651125" y="4714875"/>
            <a:ext cx="687388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5940425" y="5848350"/>
            <a:ext cx="720725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5940425" y="4703763"/>
            <a:ext cx="685800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499769" y="566578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166813"/>
            <a:ext cx="83518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Н. Жданович»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«Белорус»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холодные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теплые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601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3433763"/>
            <a:ext cx="240823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88" y="3214688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3688" y="4797425"/>
            <a:ext cx="3687762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404813"/>
            <a:ext cx="14001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Цвет</a:t>
            </a: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3203848" y="6238876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166813"/>
            <a:ext cx="83518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Н. Жданович»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«Белорус»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холодные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теплые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704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656013"/>
            <a:ext cx="24082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88" y="3395663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2363" y="4670591"/>
            <a:ext cx="457041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525" y="333375"/>
            <a:ext cx="1400175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Цвет</a:t>
            </a:r>
          </a:p>
        </p:txBody>
      </p:sp>
      <p:sp>
        <p:nvSpPr>
          <p:cNvPr id="87047" name="TextBox 1"/>
          <p:cNvSpPr txBox="1">
            <a:spLocks noChangeArrowheads="1"/>
          </p:cNvSpPr>
          <p:nvPr/>
        </p:nvSpPr>
        <p:spPr bwMode="auto">
          <a:xfrm>
            <a:off x="323850" y="3068638"/>
            <a:ext cx="1944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теплые цвета</a:t>
            </a:r>
          </a:p>
        </p:txBody>
      </p:sp>
      <p:sp>
        <p:nvSpPr>
          <p:cNvPr id="87048" name="TextBox 7"/>
          <p:cNvSpPr txBox="1">
            <a:spLocks noChangeArrowheads="1"/>
          </p:cNvSpPr>
          <p:nvPr/>
        </p:nvSpPr>
        <p:spPr bwMode="auto">
          <a:xfrm>
            <a:off x="6821488" y="2911475"/>
            <a:ext cx="2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холодные цвета</a:t>
            </a: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3819525" y="6031992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24524" y="0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контраст 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949325"/>
            <a:ext cx="7694613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Рембрандта «Портрет сына»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«Портрет Менделеева»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  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сближенные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8068" name="Picture 4" descr="менделеев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3614738"/>
            <a:ext cx="26908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 descr="автопортре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3614738"/>
            <a:ext cx="2755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2887663" y="5926138"/>
            <a:ext cx="720725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5572125" y="5875338"/>
            <a:ext cx="720725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2884488" y="4792663"/>
            <a:ext cx="687387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5554663" y="4737100"/>
            <a:ext cx="687387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3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344832" y="569753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949325"/>
            <a:ext cx="7694613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Рембрандта «Портрет сына»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«Портрет Менделеева»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  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сближенные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9091" name="Picture 4" descr="менделеев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3614738"/>
            <a:ext cx="26908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автопортре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3600450"/>
            <a:ext cx="2755901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5700" y="260350"/>
            <a:ext cx="4087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 цвета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8912" y="4547051"/>
            <a:ext cx="368617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3995936" y="6155532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949325"/>
            <a:ext cx="7694613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Рембрандта «Портрет сына»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И.Репина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 «Портрет Менделеева»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цвета: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  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сближенные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90115" name="Picture 4" descr="менделеев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938" y="3348038"/>
            <a:ext cx="26908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 descr="автопортре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3319463"/>
            <a:ext cx="2755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3150" y="241300"/>
            <a:ext cx="4087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 цвета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313" y="5084763"/>
            <a:ext cx="457041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0119" name="TextBox 1"/>
          <p:cNvSpPr txBox="1">
            <a:spLocks noChangeArrowheads="1"/>
          </p:cNvSpPr>
          <p:nvPr/>
        </p:nvSpPr>
        <p:spPr bwMode="auto">
          <a:xfrm>
            <a:off x="0" y="2895600"/>
            <a:ext cx="248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цвета сближенные</a:t>
            </a:r>
          </a:p>
        </p:txBody>
      </p:sp>
      <p:sp>
        <p:nvSpPr>
          <p:cNvPr id="90120" name="TextBox 7"/>
          <p:cNvSpPr txBox="1">
            <a:spLocks noChangeArrowheads="1"/>
          </p:cNvSpPr>
          <p:nvPr/>
        </p:nvSpPr>
        <p:spPr bwMode="auto">
          <a:xfrm>
            <a:off x="6484938" y="2971800"/>
            <a:ext cx="248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цвета контрастные</a:t>
            </a: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3491880" y="6296026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240" y="30065"/>
            <a:ext cx="4897437" cy="909637"/>
          </a:xfrm>
          <a:solidFill>
            <a:srgbClr val="FFCC99"/>
          </a:soli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композиция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229600" cy="348773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В портретах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1. </a:t>
            </a:r>
            <a:r>
              <a:rPr lang="ru-RU" b="1" u="sng" dirty="0" err="1" smtClean="0"/>
              <a:t>В.Васнецова</a:t>
            </a:r>
            <a:r>
              <a:rPr lang="ru-RU" b="1" u="sng" dirty="0" smtClean="0"/>
              <a:t> «Нестор, летописец»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2. </a:t>
            </a:r>
            <a:r>
              <a:rPr lang="ru-RU" b="1" u="sng" dirty="0" err="1" smtClean="0"/>
              <a:t>И.Репина</a:t>
            </a:r>
            <a:r>
              <a:rPr lang="ru-RU" b="1" u="sng" dirty="0" smtClean="0"/>
              <a:t> «Белорус»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композиция:</a:t>
            </a:r>
            <a:endParaRPr lang="ru-RU" b="1" i="1" u="sng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  а)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асимметричная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i="1" dirty="0" smtClean="0"/>
              <a:t>   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б)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симметричная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370138"/>
            <a:ext cx="186531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327275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462" y="4796379"/>
            <a:ext cx="311465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2278063" y="4811713"/>
            <a:ext cx="790575" cy="769937"/>
          </a:xfrm>
          <a:prstGeom prst="rect">
            <a:avLst/>
          </a:prstGeom>
          <a:solidFill>
            <a:srgbClr val="9999FF"/>
          </a:solidFill>
          <a:effectLst>
            <a:outerShdw blurRad="50800" dist="127000" dir="2700000" algn="tl" rotWithShape="0">
              <a:schemeClr val="accent2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а)</a:t>
            </a: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5651500" y="4703763"/>
            <a:ext cx="788988" cy="769937"/>
          </a:xfrm>
          <a:prstGeom prst="rect">
            <a:avLst/>
          </a:prstGeom>
          <a:solidFill>
            <a:srgbClr val="9999FF"/>
          </a:solidFill>
          <a:effectLst>
            <a:outerShdw blurRad="50800" dist="1270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</a:rPr>
              <a:t>а) </a:t>
            </a: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2301875" y="5721350"/>
            <a:ext cx="790575" cy="769938"/>
          </a:xfrm>
          <a:prstGeom prst="rect">
            <a:avLst/>
          </a:prstGeom>
          <a:solidFill>
            <a:srgbClr val="9999FF"/>
          </a:solidFill>
          <a:effectLst>
            <a:outerShdw blurRad="50800" dist="127000" dir="3000000" algn="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</a:rPr>
              <a:t>б) </a:t>
            </a:r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618163" y="5721350"/>
            <a:ext cx="790575" cy="769938"/>
          </a:xfrm>
          <a:prstGeom prst="rect">
            <a:avLst/>
          </a:prstGeom>
          <a:solidFill>
            <a:srgbClr val="9999FF"/>
          </a:solidFill>
          <a:effectLst>
            <a:outerShdw blurRad="50800" dist="139700" dir="3000000" algn="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</a:rPr>
              <a:t>б) </a:t>
            </a:r>
          </a:p>
        </p:txBody>
      </p:sp>
      <p:sp>
        <p:nvSpPr>
          <p:cNvPr id="12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071864" y="580548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524" y="0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контраст тона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71538"/>
            <a:ext cx="90995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г. Е.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Растопчиной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В. Сурикова «Портрет»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тона:</a:t>
            </a:r>
          </a:p>
          <a:p>
            <a:pPr marL="2955925" indent="-2955925">
              <a:spcBef>
                <a:spcPct val="20000"/>
              </a:spcBef>
              <a:tabLst>
                <a:tab pos="2605088" algn="l"/>
              </a:tabLst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  <a:cs typeface="Arial"/>
              </a:rPr>
              <a:t>                      </a:t>
            </a: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не контрастные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91140" name="Picture 4" descr="young-lad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3657600"/>
            <a:ext cx="2425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3013"/>
            <a:ext cx="247491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601913" y="5862638"/>
            <a:ext cx="719137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795963" y="5862638"/>
            <a:ext cx="720725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2619375" y="4735513"/>
            <a:ext cx="685800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5778500" y="4724400"/>
            <a:ext cx="687388" cy="768350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2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321175" y="563403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1538"/>
            <a:ext cx="909955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г. Е.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Растопчиной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В. Сурикова «Портрет»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тона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</a:p>
          <a:p>
            <a:pPr marL="2955925" indent="-2955925" algn="ctr">
              <a:spcBef>
                <a:spcPct val="20000"/>
              </a:spcBef>
              <a:tabLst>
                <a:tab pos="2605088" algn="l"/>
              </a:tabLst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не контрастные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92163" name="Picture 4" descr="young-lad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300413"/>
            <a:ext cx="2425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3405188"/>
            <a:ext cx="2474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4125" y="173038"/>
            <a:ext cx="38020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 тона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4941888"/>
            <a:ext cx="3687762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2823015" y="6238875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71538"/>
            <a:ext cx="8640960" cy="353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П. Федотова «Портрет г. Е.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  <a:cs typeface="Arial"/>
              </a:rPr>
              <a:t>Растопчиной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2.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В. Сурикова «Портрет»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используются тона:</a:t>
            </a:r>
          </a:p>
          <a:p>
            <a:pPr marL="2955925" indent="-2955925">
              <a:spcBef>
                <a:spcPct val="20000"/>
              </a:spcBef>
              <a:tabLst>
                <a:tab pos="2605088" algn="l"/>
              </a:tabLst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  <a:cs typeface="Arial"/>
              </a:rPr>
              <a:t>                      </a:t>
            </a: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      а)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контрастные</a:t>
            </a:r>
            <a:endParaRPr lang="ru-RU" sz="3200" i="1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rgbClr val="000000"/>
                </a:solidFill>
                <a:latin typeface="+mn-lt"/>
                <a:cs typeface="Arial"/>
              </a:rPr>
              <a:t> б) </a:t>
            </a:r>
            <a:r>
              <a:rPr lang="ru-RU" sz="32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не контрастные</a:t>
            </a:r>
            <a:endParaRPr lang="ru-RU" sz="32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93187" name="Picture 4" descr="young-lad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00" y="3233738"/>
            <a:ext cx="2425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3332163"/>
            <a:ext cx="2474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6038" y="260350"/>
            <a:ext cx="40878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Контраст цвета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6548" y="4837126"/>
            <a:ext cx="457041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3191" name="TextBox 3"/>
          <p:cNvSpPr txBox="1">
            <a:spLocks noChangeArrowheads="1"/>
          </p:cNvSpPr>
          <p:nvPr/>
        </p:nvSpPr>
        <p:spPr bwMode="auto">
          <a:xfrm>
            <a:off x="12700" y="2819340"/>
            <a:ext cx="2664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тона контрастные</a:t>
            </a:r>
          </a:p>
        </p:txBody>
      </p:sp>
      <p:sp>
        <p:nvSpPr>
          <p:cNvPr id="93192" name="TextBox 7"/>
          <p:cNvSpPr txBox="1">
            <a:spLocks noChangeArrowheads="1"/>
          </p:cNvSpPr>
          <p:nvPr/>
        </p:nvSpPr>
        <p:spPr bwMode="auto">
          <a:xfrm>
            <a:off x="6435254" y="2813593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тона  не контрастные</a:t>
            </a: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3131840" y="6150841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34671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09" y="2643182"/>
            <a:ext cx="2571750" cy="220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9813"/>
            <a:ext cx="8229600" cy="453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В портретах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1. </a:t>
            </a:r>
            <a:r>
              <a:rPr lang="ru-RU" b="1" u="sng" dirty="0" err="1" smtClean="0"/>
              <a:t>В.Васнецова</a:t>
            </a:r>
            <a:r>
              <a:rPr lang="ru-RU" b="1" u="sng" dirty="0" smtClean="0"/>
              <a:t> «Нестор, летописец»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2. </a:t>
            </a:r>
            <a:r>
              <a:rPr lang="ru-RU" b="1" u="sng" dirty="0" err="1" smtClean="0"/>
              <a:t>И.Репина</a:t>
            </a:r>
            <a:r>
              <a:rPr lang="ru-RU" b="1" u="sng" dirty="0" smtClean="0"/>
              <a:t> «Белорус»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композиция:</a:t>
            </a:r>
            <a:endParaRPr lang="ru-RU" b="1" i="1" u="sng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  а)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асимметричная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i="1" dirty="0" smtClean="0"/>
              <a:t>   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б)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симметричная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7373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3449638"/>
            <a:ext cx="1865312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451225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462" y="4796379"/>
            <a:ext cx="311465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2000" dirty="0">
              <a:solidFill>
                <a:srgbClr val="2D2D8A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3963" y="333375"/>
            <a:ext cx="3300412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Композиция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7575" y="4508500"/>
            <a:ext cx="45450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8913" y="4868863"/>
            <a:ext cx="368617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3059832" y="6238876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9813"/>
            <a:ext cx="8229600" cy="453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В портретах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1. </a:t>
            </a:r>
            <a:r>
              <a:rPr lang="ru-RU" b="1" u="sng" dirty="0" err="1" smtClean="0"/>
              <a:t>В.Васнецова</a:t>
            </a:r>
            <a:r>
              <a:rPr lang="ru-RU" b="1" u="sng" dirty="0" smtClean="0"/>
              <a:t> «Нестор, летописец»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2. </a:t>
            </a:r>
            <a:r>
              <a:rPr lang="ru-RU" b="1" u="sng" dirty="0" err="1" smtClean="0"/>
              <a:t>И.Репина</a:t>
            </a:r>
            <a:r>
              <a:rPr lang="ru-RU" b="1" u="sng" dirty="0" smtClean="0"/>
              <a:t> «Белорус»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/>
              <a:t>композиция:</a:t>
            </a:r>
            <a:endParaRPr lang="ru-RU" b="1" i="1" u="sng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  а)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асимметричная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i="1" dirty="0" smtClean="0"/>
              <a:t>   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/>
              <a:t>б)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симметричная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7475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3449638"/>
            <a:ext cx="1865312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451225"/>
            <a:ext cx="2322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462" y="4796379"/>
            <a:ext cx="311465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2000" dirty="0">
              <a:solidFill>
                <a:srgbClr val="2D2D8A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3963" y="333375"/>
            <a:ext cx="3300412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Композиция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7575" y="4508500"/>
            <a:ext cx="45450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</a:rPr>
              <a:t> Неверно</a:t>
            </a:r>
          </a:p>
        </p:txBody>
      </p:sp>
      <p:sp>
        <p:nvSpPr>
          <p:cNvPr id="74760" name="TextBox 5"/>
          <p:cNvSpPr txBox="1">
            <a:spLocks noChangeArrowheads="1"/>
          </p:cNvSpPr>
          <p:nvPr/>
        </p:nvSpPr>
        <p:spPr bwMode="auto">
          <a:xfrm>
            <a:off x="288925" y="2127786"/>
            <a:ext cx="16187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C00000"/>
                </a:solidFill>
              </a:rPr>
              <a:t>Композиция является симметричной относительно центра</a:t>
            </a: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6732588" y="2180458"/>
            <a:ext cx="2015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C00000"/>
                </a:solidFill>
              </a:rPr>
              <a:t>Композиция является </a:t>
            </a:r>
            <a:r>
              <a:rPr lang="ru-RU" sz="1600" b="1" dirty="0" smtClean="0">
                <a:solidFill>
                  <a:srgbClr val="C00000"/>
                </a:solidFill>
              </a:rPr>
              <a:t>асимметричной </a:t>
            </a:r>
            <a:r>
              <a:rPr lang="ru-RU" sz="1600" b="1" dirty="0">
                <a:solidFill>
                  <a:srgbClr val="C00000"/>
                </a:solidFill>
              </a:rPr>
              <a:t>относительно центра</a:t>
            </a:r>
          </a:p>
        </p:txBody>
      </p:sp>
      <p:sp>
        <p:nvSpPr>
          <p:cNvPr id="13" name="Стрелка влево 12">
            <a:hlinkClick r:id="rId2" action="ppaction://hlinksldjump"/>
          </p:cNvPr>
          <p:cNvSpPr/>
          <p:nvPr/>
        </p:nvSpPr>
        <p:spPr>
          <a:xfrm>
            <a:off x="2987824" y="5860019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29094" y="0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композиция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908050"/>
            <a:ext cx="8424863" cy="3687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latin typeface="+mn-lt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latin typeface="+mn-lt"/>
              </a:rPr>
              <a:t>1. </a:t>
            </a:r>
            <a:r>
              <a:rPr lang="ru-RU" sz="3200" b="1" u="sng" kern="0" dirty="0" err="1">
                <a:latin typeface="+mn-lt"/>
              </a:rPr>
              <a:t>В.Серова</a:t>
            </a:r>
            <a:r>
              <a:rPr lang="ru-RU" sz="3200" b="1" u="sng" kern="0" dirty="0">
                <a:latin typeface="+mn-lt"/>
              </a:rPr>
              <a:t> «Портрет Левитана»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latin typeface="+mn-lt"/>
              </a:rPr>
              <a:t>2. </a:t>
            </a:r>
            <a:r>
              <a:rPr lang="ru-RU" sz="3200" b="1" u="sng" kern="0" dirty="0">
                <a:latin typeface="+mn-lt"/>
              </a:rPr>
              <a:t>В. Сурикова «Портрет крестьянина»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latin typeface="+mn-lt"/>
              </a:rPr>
              <a:t> композиция является:</a:t>
            </a:r>
            <a:endParaRPr lang="ru-RU" sz="3200" b="1" i="1" u="sng" kern="0" dirty="0">
              <a:latin typeface="+mn-lt"/>
            </a:endParaRPr>
          </a:p>
          <a:p>
            <a:pPr marL="1790700" indent="-17907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latin typeface="+mn-lt"/>
              </a:rPr>
              <a:t>                      а) </a:t>
            </a:r>
            <a:r>
              <a:rPr lang="ru-RU" sz="36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открытой </a:t>
            </a:r>
            <a:r>
              <a:rPr lang="ru-RU" sz="3200" b="1" i="1" kern="0" dirty="0">
                <a:latin typeface="+mn-lt"/>
              </a:rPr>
              <a:t>       </a:t>
            </a:r>
          </a:p>
          <a:p>
            <a:pPr marL="342900" indent="-342900">
              <a:lnSpc>
                <a:spcPts val="3900"/>
              </a:lnSpc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latin typeface="+mn-lt"/>
              </a:rPr>
              <a:t>                      б) </a:t>
            </a:r>
            <a:r>
              <a:rPr lang="ru-RU" sz="3600" b="1" i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закрытой</a:t>
            </a:r>
            <a:endParaRPr lang="ru-RU" sz="36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5780" name="Picture 4" descr="levitan-isaak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26273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stari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429000"/>
            <a:ext cx="24209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2965450" y="4821238"/>
            <a:ext cx="685800" cy="768350"/>
          </a:xfrm>
          <a:prstGeom prst="rect">
            <a:avLst/>
          </a:prstGeom>
          <a:solidFill>
            <a:srgbClr val="9999FF"/>
          </a:solidFill>
          <a:effectLst>
            <a:outerShdw blurRad="50800" dist="1270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ysClr val="windowText" lastClr="000000"/>
                </a:solidFill>
                <a:latin typeface="+mn-lt"/>
              </a:rPr>
              <a:t>а)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87663" y="5926138"/>
            <a:ext cx="720725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5507038" y="4765675"/>
            <a:ext cx="685800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ysClr val="windowText" lastClr="000000"/>
                </a:solidFill>
                <a:latin typeface="+mn-lt"/>
              </a:rPr>
              <a:t>а)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5473700" y="5903913"/>
            <a:ext cx="719138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ysClr val="windowText" lastClr="000000"/>
                </a:solidFill>
                <a:latin typeface="+mn-lt"/>
              </a:rPr>
              <a:t>б)</a:t>
            </a:r>
          </a:p>
        </p:txBody>
      </p:sp>
      <p:sp>
        <p:nvSpPr>
          <p:cNvPr id="12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219574" y="569753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981075"/>
            <a:ext cx="8424863" cy="3686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</a:rPr>
              <a:t>В.Серова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 «Портрет Левитана»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В. Сурикова «Портрет крестьянина»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 композиция является:</a:t>
            </a:r>
            <a:endParaRPr lang="ru-RU" sz="3200" b="1" i="1" u="sng" kern="0" dirty="0">
              <a:solidFill>
                <a:srgbClr val="000000"/>
              </a:solidFill>
              <a:latin typeface="+mn-lt"/>
            </a:endParaRPr>
          </a:p>
          <a:p>
            <a:pPr marL="1790700" indent="-17907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               а) </a:t>
            </a:r>
            <a:r>
              <a:rPr lang="ru-RU" sz="36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открытой </a:t>
            </a: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</a:t>
            </a:r>
          </a:p>
          <a:p>
            <a:pPr marL="342900" indent="-3429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               б) </a:t>
            </a:r>
            <a:r>
              <a:rPr lang="ru-RU" sz="36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закрытой</a:t>
            </a:r>
            <a:endParaRPr lang="ru-RU" sz="3600" b="1" kern="0" dirty="0">
              <a:solidFill>
                <a:srgbClr val="2D2D8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6803" name="Picture 4" descr="levitan-isaa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871913"/>
            <a:ext cx="2786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stari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429000"/>
            <a:ext cx="24209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728913" y="4868863"/>
            <a:ext cx="368617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7850" y="273050"/>
            <a:ext cx="33004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Композиция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3275856" y="6238876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981075"/>
            <a:ext cx="8424863" cy="3686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В портретах 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ru-RU" sz="3200" b="1" u="sng" kern="0" dirty="0" err="1">
                <a:solidFill>
                  <a:srgbClr val="000000"/>
                </a:solidFill>
                <a:latin typeface="+mn-lt"/>
              </a:rPr>
              <a:t>В.Серова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 «Портрет Левитана»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В. Сурикова «Портрет крестьянина»</a:t>
            </a:r>
          </a:p>
          <a:p>
            <a:pPr marL="342900" indent="-342900" algn="ctr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u="sng" kern="0" dirty="0">
                <a:solidFill>
                  <a:srgbClr val="000000"/>
                </a:solidFill>
                <a:latin typeface="+mn-lt"/>
              </a:rPr>
              <a:t> композиция является:</a:t>
            </a:r>
            <a:endParaRPr lang="ru-RU" sz="3200" b="1" i="1" u="sng" kern="0" dirty="0">
              <a:solidFill>
                <a:srgbClr val="000000"/>
              </a:solidFill>
              <a:latin typeface="+mn-lt"/>
            </a:endParaRPr>
          </a:p>
          <a:p>
            <a:pPr marL="1790700" indent="-17907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               а) </a:t>
            </a:r>
            <a:r>
              <a:rPr lang="ru-RU" sz="36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открытой </a:t>
            </a: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</a:t>
            </a:r>
          </a:p>
          <a:p>
            <a:pPr marL="342900" indent="-3429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n-lt"/>
              </a:rPr>
              <a:t>                      б) </a:t>
            </a:r>
            <a:r>
              <a:rPr lang="ru-RU" sz="3600" b="1" i="1" kern="0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закрытой</a:t>
            </a:r>
            <a:endParaRPr lang="ru-RU" sz="3600" b="1" kern="0" dirty="0">
              <a:solidFill>
                <a:srgbClr val="2D2D8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7827" name="Picture 4" descr="levitan-isaa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871913"/>
            <a:ext cx="2786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stari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429000"/>
            <a:ext cx="24209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8538" y="4797425"/>
            <a:ext cx="4556125" cy="132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Неверно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575" y="273050"/>
            <a:ext cx="33004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Композиция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3923928" y="6119813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2850533"/>
            <a:ext cx="1644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Композиция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закрытая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2721114"/>
            <a:ext cx="1644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Композиция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открытая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29094" y="0"/>
            <a:ext cx="4896544" cy="9087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7950" y="1174750"/>
            <a:ext cx="8064500" cy="3179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ts val="41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   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картинах 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Arial"/>
              </a:rPr>
              <a:t>              1. </a:t>
            </a:r>
            <a:r>
              <a:rPr lang="ru-RU" sz="3200" b="1" u="sng" dirty="0">
                <a:solidFill>
                  <a:srgbClr val="000000"/>
                </a:solidFill>
                <a:latin typeface="+mn-lt"/>
                <a:cs typeface="Arial"/>
              </a:rPr>
              <a:t>В. Васнецова «Снегурочка»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  2.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Рембрандта «Портрет сына»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сюжет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</a:t>
            </a: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а)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реалистичный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 б)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сказочный</a:t>
            </a:r>
          </a:p>
        </p:txBody>
      </p:sp>
      <p:pic>
        <p:nvPicPr>
          <p:cNvPr id="78852" name="Picture 4" descr="СНЕГУРОЧК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595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сын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3184525"/>
            <a:ext cx="280828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2765425" y="4765675"/>
            <a:ext cx="685800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5441950" y="4765675"/>
            <a:ext cx="685800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а)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2757488" y="5805488"/>
            <a:ext cx="720725" cy="769937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5441950" y="5781675"/>
            <a:ext cx="719138" cy="769938"/>
          </a:xfrm>
          <a:prstGeom prst="rect">
            <a:avLst/>
          </a:prstGeom>
          <a:solidFill>
            <a:srgbClr val="9999FF"/>
          </a:solidFill>
          <a:effectLst>
            <a:outerShdw blurRad="50800" dist="114300" dir="2700000" algn="tl" rotWithShape="0">
              <a:schemeClr val="accent2">
                <a:lumMod val="75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00"/>
                </a:solidFill>
                <a:latin typeface="+mn-lt"/>
                <a:cs typeface="Arial"/>
              </a:rPr>
              <a:t>б)</a:t>
            </a:r>
          </a:p>
        </p:txBody>
      </p:sp>
      <p:sp>
        <p:nvSpPr>
          <p:cNvPr id="1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4191899" y="557688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950" y="1174750"/>
            <a:ext cx="8064500" cy="3179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ts val="41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0000"/>
                </a:solidFill>
                <a:latin typeface="+mn-lt"/>
                <a:cs typeface="Arial"/>
              </a:rPr>
              <a:t>             </a:t>
            </a:r>
            <a:r>
              <a:rPr lang="ru-RU" sz="3200" b="1" u="sng" kern="0" dirty="0">
                <a:solidFill>
                  <a:srgbClr val="000000"/>
                </a:solidFill>
                <a:latin typeface="+mn-lt"/>
                <a:cs typeface="Arial"/>
              </a:rPr>
              <a:t>В портретах 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Arial"/>
              </a:rPr>
              <a:t>              1. </a:t>
            </a:r>
            <a:r>
              <a:rPr lang="ru-RU" sz="3200" b="1" u="sng" dirty="0">
                <a:solidFill>
                  <a:srgbClr val="000000"/>
                </a:solidFill>
                <a:latin typeface="+mn-lt"/>
                <a:cs typeface="Arial"/>
              </a:rPr>
              <a:t>В. Васнецова «Снегурочка»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  2.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Рембрандта «Портрет сына»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 </a:t>
            </a:r>
            <a:r>
              <a:rPr lang="ru-RU" sz="3200" b="1" u="sng" dirty="0">
                <a:solidFill>
                  <a:prstClr val="black"/>
                </a:solidFill>
                <a:latin typeface="+mn-lt"/>
                <a:cs typeface="Arial"/>
              </a:rPr>
              <a:t>сюжет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n-lt"/>
                <a:cs typeface="Arial"/>
              </a:rPr>
              <a:t>         </a:t>
            </a: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а) </a:t>
            </a:r>
            <a:r>
              <a:rPr lang="ru-RU" sz="3200" b="1" i="1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реалистичный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Arial"/>
              </a:rPr>
              <a:t> б) </a:t>
            </a:r>
            <a:r>
              <a:rPr lang="ru-RU" sz="3200" b="1" i="1" dirty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сказочный</a:t>
            </a:r>
          </a:p>
        </p:txBody>
      </p:sp>
      <p:pic>
        <p:nvPicPr>
          <p:cNvPr id="79875" name="Picture 4" descr="СНЕГУРОЧК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2747963"/>
            <a:ext cx="2595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сын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575" y="2884488"/>
            <a:ext cx="2808288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9538" y="4652963"/>
            <a:ext cx="368617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cs typeface="Arial"/>
              </a:rPr>
              <a:t>Верно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3075" y="333375"/>
            <a:ext cx="3343275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Содержание</a:t>
            </a: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3275856" y="6072128"/>
            <a:ext cx="161925" cy="28098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929</Words>
  <Application>Microsoft Office PowerPoint</Application>
  <PresentationFormat>Экран (4:3)</PresentationFormat>
  <Paragraphs>227</Paragraphs>
  <Slides>23</Slides>
  <Notes>7</Notes>
  <HiddenSlides>14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композиция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240</cp:revision>
  <dcterms:created xsi:type="dcterms:W3CDTF">2012-03-08T08:52:36Z</dcterms:created>
  <dcterms:modified xsi:type="dcterms:W3CDTF">2012-11-04T15:20:32Z</dcterms:modified>
  <cp:contentStatus/>
</cp:coreProperties>
</file>