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7" r:id="rId2"/>
    <p:sldId id="265" r:id="rId3"/>
    <p:sldId id="271" r:id="rId4"/>
    <p:sldId id="299" r:id="rId5"/>
    <p:sldId id="296" r:id="rId6"/>
    <p:sldId id="256" r:id="rId7"/>
    <p:sldId id="283" r:id="rId8"/>
    <p:sldId id="268" r:id="rId9"/>
    <p:sldId id="297" r:id="rId10"/>
    <p:sldId id="289" r:id="rId11"/>
    <p:sldId id="264" r:id="rId12"/>
    <p:sldId id="266" r:id="rId13"/>
    <p:sldId id="282" r:id="rId14"/>
    <p:sldId id="278" r:id="rId15"/>
    <p:sldId id="285" r:id="rId16"/>
    <p:sldId id="286" r:id="rId17"/>
    <p:sldId id="287" r:id="rId18"/>
    <p:sldId id="279" r:id="rId19"/>
    <p:sldId id="280" r:id="rId20"/>
    <p:sldId id="281" r:id="rId21"/>
    <p:sldId id="273" r:id="rId22"/>
    <p:sldId id="284" r:id="rId23"/>
    <p:sldId id="272" r:id="rId24"/>
    <p:sldId id="258" r:id="rId25"/>
    <p:sldId id="290" r:id="rId26"/>
    <p:sldId id="292" r:id="rId27"/>
    <p:sldId id="294" r:id="rId28"/>
    <p:sldId id="300" r:id="rId29"/>
    <p:sldId id="295" r:id="rId30"/>
    <p:sldId id="259" r:id="rId31"/>
    <p:sldId id="298" r:id="rId32"/>
    <p:sldId id="260" r:id="rId33"/>
    <p:sldId id="261" r:id="rId34"/>
    <p:sldId id="262" r:id="rId35"/>
    <p:sldId id="288" r:id="rId36"/>
    <p:sldId id="263" r:id="rId37"/>
    <p:sldId id="270" r:id="rId38"/>
    <p:sldId id="269"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CC31C-BC65-4108-A820-B23DE6CA0160}" type="datetimeFigureOut">
              <a:rPr lang="ru-RU" smtClean="0"/>
              <a:pPr/>
              <a:t>04.11.2012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69CE1-335E-4AB2-A36A-00780DA144C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BA741B-E5E2-4D02-86AA-D7704AB1BF95}" type="datetime1">
              <a:rPr lang="ru-RU" smtClean="0"/>
              <a:pPr/>
              <a:t>04.11.2012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4A4946-AFDF-4463-8935-7293AE689CA5}" type="datetime1">
              <a:rPr lang="ru-RU" smtClean="0"/>
              <a:pPr/>
              <a:t>04.11.2012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F0FEBF-48D7-4E7F-B04F-A74EF973AA6B}" type="datetime1">
              <a:rPr lang="ru-RU" smtClean="0"/>
              <a:pPr/>
              <a:t>04.11.2012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E2E3B1-6852-4B20-B5C4-FFC352D6D655}" type="datetime1">
              <a:rPr lang="ru-RU" smtClean="0"/>
              <a:pPr/>
              <a:t>04.11.2012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8FFA9B-631C-492C-BA5E-0D510E453ACE}" type="datetime1">
              <a:rPr lang="ru-RU" smtClean="0"/>
              <a:pPr/>
              <a:t>04.11.2012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DAF13F-E2BB-478E-AA9F-3B73B485647E}" type="datetime1">
              <a:rPr lang="ru-RU" smtClean="0"/>
              <a:pPr/>
              <a:t>04.11.2012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7B3610-67A1-4384-B5DF-24715E53E631}" type="datetime1">
              <a:rPr lang="ru-RU" smtClean="0"/>
              <a:pPr/>
              <a:t>04.11.2012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A31DDF-AEC8-4696-BD74-280775817BE9}" type="datetime1">
              <a:rPr lang="ru-RU" smtClean="0"/>
              <a:pPr/>
              <a:t>04.11.2012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775F82-8D3C-415C-AA19-6A4C2FE72812}" type="datetime1">
              <a:rPr lang="ru-RU" smtClean="0"/>
              <a:pPr/>
              <a:t>04.11.2012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366163D-9D25-4D0C-94FA-61AC632B720F}" type="datetime1">
              <a:rPr lang="ru-RU" smtClean="0"/>
              <a:pPr/>
              <a:t>04.11.2012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F53458-6C97-4B7E-8DD7-482565ED52A9}" type="datetime1">
              <a:rPr lang="ru-RU" smtClean="0"/>
              <a:pPr/>
              <a:t>04.11.2012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49205-9DCF-44B4-BDCC-99AC2BBA25EA}" type="datetime1">
              <a:rPr lang="ru-RU" smtClean="0"/>
              <a:pPr/>
              <a:t>04.11.2012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gor-grabar.ru/"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centre.smr.ru/win/artists/polenov/portret_polenov.htm"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ru.wikipedia.org/w/index.php?title=%D0%A4%D0%B0%D0%B9%D0%BB:Walentin_Alexandrowitsch_Serow_Girl_with_Peaches.jpg&amp;filetimestamp=2008122221370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628800"/>
            <a:ext cx="8404865" cy="3046988"/>
          </a:xfrm>
          <a:prstGeom prst="rect">
            <a:avLst/>
          </a:prstGeom>
        </p:spPr>
        <p:txBody>
          <a:bodyPr wrap="none">
            <a:spAutoFit/>
          </a:bodyPr>
          <a:lstStyle/>
          <a:p>
            <a:pPr algn="ctr"/>
            <a:r>
              <a:rPr lang="ru-RU" sz="6600" b="1" dirty="0" smtClean="0">
                <a:solidFill>
                  <a:srgbClr val="C00000"/>
                </a:solidFill>
                <a:latin typeface="Monotype Corsiva" pitchFamily="66" charset="0"/>
              </a:rPr>
              <a:t> </a:t>
            </a:r>
            <a:r>
              <a:rPr lang="ru-RU" sz="9600" b="1" dirty="0" smtClean="0">
                <a:solidFill>
                  <a:srgbClr val="C00000"/>
                </a:solidFill>
                <a:latin typeface="Monotype Corsiva" pitchFamily="66" charset="0"/>
              </a:rPr>
              <a:t> Третьяковская </a:t>
            </a:r>
          </a:p>
          <a:p>
            <a:pPr algn="ctr"/>
            <a:r>
              <a:rPr lang="ru-RU" sz="9600" b="1" dirty="0" smtClean="0">
                <a:solidFill>
                  <a:srgbClr val="C00000"/>
                </a:solidFill>
                <a:latin typeface="Monotype Corsiva" pitchFamily="66" charset="0"/>
              </a:rPr>
              <a:t>галерея.</a:t>
            </a:r>
            <a:endParaRPr lang="ru-RU" sz="8800" b="1" dirty="0">
              <a:solidFill>
                <a:srgbClr val="C00000"/>
              </a:solidFill>
              <a:latin typeface="Monotype Corsiva" pitchFamily="66" charset="0"/>
            </a:endParaRPr>
          </a:p>
        </p:txBody>
      </p:sp>
      <p:sp>
        <p:nvSpPr>
          <p:cNvPr id="5" name="Прямоугольник 4"/>
          <p:cNvSpPr/>
          <p:nvPr/>
        </p:nvSpPr>
        <p:spPr>
          <a:xfrm>
            <a:off x="4283968" y="4797152"/>
            <a:ext cx="4572000" cy="1569660"/>
          </a:xfrm>
          <a:prstGeom prst="rect">
            <a:avLst/>
          </a:prstGeom>
        </p:spPr>
        <p:txBody>
          <a:bodyPr>
            <a:spAutoFit/>
          </a:bodyPr>
          <a:lstStyle/>
          <a:p>
            <a:pPr algn="ctr"/>
            <a:r>
              <a:rPr lang="ru-RU" sz="2400" b="1" i="1" dirty="0" smtClean="0">
                <a:solidFill>
                  <a:schemeClr val="accent6">
                    <a:lumMod val="75000"/>
                  </a:schemeClr>
                </a:solidFill>
                <a:latin typeface="Monotype Corsiva" pitchFamily="66" charset="0"/>
              </a:rPr>
              <a:t>ТОМАШ </a:t>
            </a:r>
          </a:p>
          <a:p>
            <a:pPr algn="ctr"/>
            <a:r>
              <a:rPr lang="ru-RU" sz="2400" b="1" i="1" dirty="0" smtClean="0">
                <a:solidFill>
                  <a:schemeClr val="accent6">
                    <a:lumMod val="75000"/>
                  </a:schemeClr>
                </a:solidFill>
                <a:latin typeface="Monotype Corsiva" pitchFamily="66" charset="0"/>
              </a:rPr>
              <a:t>ОКСАНА ВАСИЛЬЕВНА</a:t>
            </a:r>
          </a:p>
          <a:p>
            <a:pPr algn="ctr"/>
            <a:r>
              <a:rPr lang="ru-RU" sz="2400" b="1" i="1" dirty="0" smtClean="0">
                <a:solidFill>
                  <a:schemeClr val="accent6">
                    <a:lumMod val="75000"/>
                  </a:schemeClr>
                </a:solidFill>
                <a:latin typeface="Monotype Corsiva" pitchFamily="66" charset="0"/>
              </a:rPr>
              <a:t>С.ВЫСОКИНИЧИ</a:t>
            </a:r>
          </a:p>
          <a:p>
            <a:pPr algn="ctr"/>
            <a:r>
              <a:rPr lang="ru-RU" sz="2400" b="1" i="1" dirty="0" smtClean="0">
                <a:solidFill>
                  <a:schemeClr val="accent6">
                    <a:lumMod val="75000"/>
                  </a:schemeClr>
                </a:solidFill>
                <a:latin typeface="Monotype Corsiva" pitchFamily="66" charset="0"/>
              </a:rPr>
              <a:t>ЖУКОВСКИЙ РАЙОН</a:t>
            </a:r>
            <a:endParaRPr lang="ru-RU" sz="2400" b="1" i="1" dirty="0">
              <a:solidFill>
                <a:schemeClr val="accent6">
                  <a:lumMod val="75000"/>
                </a:schemeClr>
              </a:solidFill>
              <a:latin typeface="Monotype Corsiva" pitchFamily="66" charset="0"/>
            </a:endParaRPr>
          </a:p>
        </p:txBody>
      </p:sp>
      <p:sp>
        <p:nvSpPr>
          <p:cNvPr id="6" name="TextBox 5"/>
          <p:cNvSpPr txBox="1"/>
          <p:nvPr/>
        </p:nvSpPr>
        <p:spPr>
          <a:xfrm>
            <a:off x="1619672" y="548680"/>
            <a:ext cx="6040436" cy="646331"/>
          </a:xfrm>
          <a:prstGeom prst="rect">
            <a:avLst/>
          </a:prstGeom>
          <a:noFill/>
        </p:spPr>
        <p:txBody>
          <a:bodyPr wrap="none" rtlCol="0">
            <a:spAutoFit/>
          </a:bodyPr>
          <a:lstStyle/>
          <a:p>
            <a:r>
              <a:rPr lang="ru-RU" sz="3600" b="1" dirty="0" smtClean="0">
                <a:solidFill>
                  <a:schemeClr val="accent6">
                    <a:lumMod val="50000"/>
                  </a:schemeClr>
                </a:solidFill>
                <a:latin typeface="Monotype Corsiva" pitchFamily="66" charset="0"/>
              </a:rPr>
              <a:t>Всемирное наследие. Памятники.</a:t>
            </a:r>
            <a:endParaRPr lang="ru-RU" sz="3600" b="1" dirty="0">
              <a:solidFill>
                <a:schemeClr val="accent6">
                  <a:lumMod val="50000"/>
                </a:schemeClr>
              </a:solidFill>
              <a:latin typeface="Monotype Corsiva" pitchFamily="66"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idx="4294967295"/>
          </p:nvPr>
        </p:nvSpPr>
        <p:spPr>
          <a:xfrm>
            <a:off x="4829225" y="5489848"/>
            <a:ext cx="4314775" cy="1368152"/>
          </a:xfrm>
        </p:spPr>
        <p:txBody>
          <a:bodyPr>
            <a:normAutofit/>
          </a:bodyPr>
          <a:lstStyle/>
          <a:p>
            <a:r>
              <a:rPr lang="ru-RU" sz="2800" b="1" dirty="0" smtClean="0">
                <a:solidFill>
                  <a:srgbClr val="C00000"/>
                </a:solidFill>
                <a:latin typeface="Monotype Corsiva" pitchFamily="66" charset="0"/>
              </a:rPr>
              <a:t>И. Крамской. Портрет Третьяковой.</a:t>
            </a:r>
          </a:p>
        </p:txBody>
      </p:sp>
      <p:pic>
        <p:nvPicPr>
          <p:cNvPr id="9219" name="Picture 2" descr="a539bcf12c2a7b13c3"/>
          <p:cNvPicPr>
            <a:picLocks noChangeAspect="1" noChangeArrowheads="1"/>
          </p:cNvPicPr>
          <p:nvPr/>
        </p:nvPicPr>
        <p:blipFill>
          <a:blip r:embed="rId2" cstate="print"/>
          <a:srcRect/>
          <a:stretch>
            <a:fillRect/>
          </a:stretch>
        </p:blipFill>
        <p:spPr bwMode="auto">
          <a:xfrm>
            <a:off x="467544" y="260648"/>
            <a:ext cx="4320480" cy="6113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1" name="Rectangle 1"/>
          <p:cNvSpPr>
            <a:spLocks noChangeArrowheads="1"/>
          </p:cNvSpPr>
          <p:nvPr/>
        </p:nvSpPr>
        <p:spPr bwMode="auto">
          <a:xfrm>
            <a:off x="4932040" y="476672"/>
            <a:ext cx="38164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Через десять лет после женитьбы, в 1875 году, Павел Михайлович пожелал иметь портрет своей жены. Как всегда, предварительно велась длительная переписка с И.Н. Крамским. В результате история оставила нам два портрета Веры Николаевны Третьяковой работы Крамского 1876 и 1879 годов.</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539552" y="192122"/>
            <a:ext cx="799288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fontAlgn="base">
              <a:spcBef>
                <a:spcPct val="0"/>
              </a:spcBef>
              <a:spcAft>
                <a:spcPct val="0"/>
              </a:spcAft>
            </a:pPr>
            <a:r>
              <a:rPr lang="ru-RU" sz="2800" b="1" dirty="0" smtClean="0">
                <a:solidFill>
                  <a:srgbClr val="C00000"/>
                </a:solidFill>
                <a:latin typeface="Monotype Corsiva" pitchFamily="66" charset="0"/>
                <a:ea typeface="Calibri" pitchFamily="34" charset="0"/>
                <a:cs typeface="Times New Roman" pitchFamily="18" charset="0"/>
              </a:rPr>
              <a:t>Один из старейших сотрудников основателя музея вспоминал, что Третьяков "определенно говорил: "Картины будут принадлежать всему народу". И нам, служащим галереи, постоянно внушал, что мы охраняем и заботимся о народном достоянии". </a:t>
            </a:r>
          </a:p>
          <a:p>
            <a:pPr lvl="0" indent="342900" algn="just" fontAlgn="base">
              <a:spcBef>
                <a:spcPct val="0"/>
              </a:spcBef>
              <a:spcAft>
                <a:spcPct val="0"/>
              </a:spcAft>
            </a:pPr>
            <a:endPar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endParaRPr>
          </a:p>
          <a:p>
            <a:pPr lvl="0" indent="342900" algn="just" fontAlgn="base">
              <a:spcBef>
                <a:spcPct val="0"/>
              </a:spcBef>
              <a:spcAft>
                <a:spcPct val="0"/>
              </a:spcAf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Сегодня в экспозиции музея представлено искусство начиная с </a:t>
            </a:r>
            <a:r>
              <a:rPr kumimoji="0" lang="en-US"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XI</a:t>
            </a: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  по </a:t>
            </a:r>
            <a:r>
              <a:rPr kumimoji="0" lang="en-US"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XX</a:t>
            </a: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 век, такие известные мастера как Андрей Рублев, Феофан Грек, Боровиковский, К.Брюллов, И.Репин, Суриков.</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Особой гордостью экспозиции является «сокровищница», где представлены художественные изделия из драгоценных камней и благородных металлов.</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11</a:t>
            </a:fld>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a:xfrm>
            <a:off x="611560" y="6021288"/>
            <a:ext cx="8229600" cy="620688"/>
          </a:xfrm>
        </p:spPr>
        <p:txBody>
          <a:bodyPr>
            <a:normAutofit/>
          </a:bodyPr>
          <a:lstStyle/>
          <a:p>
            <a:r>
              <a:rPr lang="ru-RU" sz="2800" b="1" dirty="0">
                <a:solidFill>
                  <a:srgbClr val="C00000"/>
                </a:solidFill>
                <a:latin typeface="Monotype Corsiva" pitchFamily="66" charset="0"/>
              </a:rPr>
              <a:t>Сокровищница</a:t>
            </a:r>
          </a:p>
        </p:txBody>
      </p:sp>
      <p:pic>
        <p:nvPicPr>
          <p:cNvPr id="7175" name="Picture 7" descr="третю сокровищница"/>
          <p:cNvPicPr>
            <a:picLocks noGrp="1" noChangeAspect="1" noChangeArrowheads="1"/>
          </p:cNvPicPr>
          <p:nvPr>
            <p:ph idx="1"/>
          </p:nvPr>
        </p:nvPicPr>
        <p:blipFill>
          <a:blip r:embed="rId2" cstate="print"/>
          <a:srcRect/>
          <a:stretch>
            <a:fillRect/>
          </a:stretch>
        </p:blipFill>
        <p:spPr>
          <a:xfrm>
            <a:off x="539552" y="260648"/>
            <a:ext cx="8063270" cy="5760640"/>
          </a:xfrm>
          <a:prstGeom prst="rect">
            <a:avLst/>
          </a:prstGeom>
          <a:ln>
            <a:noFill/>
          </a:ln>
          <a:effectLst>
            <a:softEdge rad="112500"/>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12</a:t>
            </a:fld>
            <a:endParaRPr lang="ru-RU"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8" name="Picture 6" descr="трет"/>
          <p:cNvPicPr>
            <a:picLocks noGrp="1" noChangeAspect="1" noChangeArrowheads="1"/>
          </p:cNvPicPr>
          <p:nvPr>
            <p:ph idx="1"/>
          </p:nvPr>
        </p:nvPicPr>
        <p:blipFill>
          <a:blip r:embed="rId2" cstate="print"/>
          <a:srcRect/>
          <a:stretch>
            <a:fillRect/>
          </a:stretch>
        </p:blipFill>
        <p:spPr>
          <a:xfrm>
            <a:off x="3203848" y="260647"/>
            <a:ext cx="5547683" cy="6340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5476" name="Rectangle 4"/>
          <p:cNvSpPr>
            <a:spLocks noGrp="1" noChangeArrowheads="1"/>
          </p:cNvSpPr>
          <p:nvPr>
            <p:ph type="title"/>
          </p:nvPr>
        </p:nvSpPr>
        <p:spPr>
          <a:xfrm>
            <a:off x="323528" y="5661248"/>
            <a:ext cx="3024336" cy="836712"/>
          </a:xfrm>
        </p:spPr>
        <p:txBody>
          <a:bodyPr>
            <a:noAutofit/>
          </a:bodyPr>
          <a:lstStyle/>
          <a:p>
            <a:r>
              <a:rPr lang="ru-RU" sz="2800" b="1" dirty="0" smtClean="0">
                <a:solidFill>
                  <a:srgbClr val="C00000"/>
                </a:solidFill>
                <a:latin typeface="Monotype Corsiva" pitchFamily="66" charset="0"/>
              </a:rPr>
              <a:t>Андрей Рублев .</a:t>
            </a:r>
            <a:br>
              <a:rPr lang="ru-RU" sz="2800" b="1" dirty="0" smtClean="0">
                <a:solidFill>
                  <a:srgbClr val="C00000"/>
                </a:solidFill>
                <a:latin typeface="Monotype Corsiva" pitchFamily="66" charset="0"/>
              </a:rPr>
            </a:br>
            <a:r>
              <a:rPr lang="ru-RU" sz="2800" b="1" dirty="0" smtClean="0">
                <a:solidFill>
                  <a:srgbClr val="C00000"/>
                </a:solidFill>
                <a:latin typeface="Monotype Corsiva" pitchFamily="66" charset="0"/>
              </a:rPr>
              <a:t>«</a:t>
            </a:r>
            <a:r>
              <a:rPr lang="ru-RU" sz="2800" b="1" dirty="0">
                <a:solidFill>
                  <a:srgbClr val="C00000"/>
                </a:solidFill>
                <a:latin typeface="Monotype Corsiva" pitchFamily="66" charset="0"/>
              </a:rPr>
              <a:t>Троица»</a:t>
            </a:r>
          </a:p>
        </p:txBody>
      </p:sp>
      <p:sp>
        <p:nvSpPr>
          <p:cNvPr id="4" name="Номер слайда 3"/>
          <p:cNvSpPr>
            <a:spLocks noGrp="1"/>
          </p:cNvSpPr>
          <p:nvPr>
            <p:ph type="sldNum" sz="quarter" idx="12"/>
          </p:nvPr>
        </p:nvSpPr>
        <p:spPr/>
        <p:txBody>
          <a:bodyPr/>
          <a:lstStyle/>
          <a:p>
            <a:fld id="{725C68B6-61C2-468F-89AB-4B9F7531AA68}" type="slidenum">
              <a:rPr lang="ru-RU" smtClean="0"/>
              <a:pPr/>
              <a:t>13</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5478">
                                            <p:bg/>
                                          </p:spTgt>
                                        </p:tgtEl>
                                        <p:attrNameLst>
                                          <p:attrName>style.visibility</p:attrName>
                                        </p:attrNameLst>
                                      </p:cBhvr>
                                      <p:to>
                                        <p:strVal val="visible"/>
                                      </p:to>
                                    </p:set>
                                    <p:animEffect transition="in" filter="fade">
                                      <p:cBhvr>
                                        <p:cTn id="7" dur="1000"/>
                                        <p:tgtEl>
                                          <p:spTgt spid="105478">
                                            <p:bg/>
                                          </p:spTgt>
                                        </p:tgtEl>
                                      </p:cBhvr>
                                    </p:animEffect>
                                    <p:anim calcmode="lin" valueType="num">
                                      <p:cBhvr>
                                        <p:cTn id="8" dur="1000" fill="hold"/>
                                        <p:tgtEl>
                                          <p:spTgt spid="105478">
                                            <p:bg/>
                                          </p:spTgt>
                                        </p:tgtEl>
                                        <p:attrNameLst>
                                          <p:attrName>ppt_x</p:attrName>
                                        </p:attrNameLst>
                                      </p:cBhvr>
                                      <p:tavLst>
                                        <p:tav tm="0">
                                          <p:val>
                                            <p:strVal val="#ppt_x"/>
                                          </p:val>
                                        </p:tav>
                                        <p:tav tm="100000">
                                          <p:val>
                                            <p:strVal val="#ppt_x"/>
                                          </p:val>
                                        </p:tav>
                                      </p:tavLst>
                                    </p:anim>
                                    <p:anim calcmode="lin" valueType="num">
                                      <p:cBhvr>
                                        <p:cTn id="9" dur="1000" fill="hold"/>
                                        <p:tgtEl>
                                          <p:spTgt spid="10547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05476"/>
                                        </p:tgtEl>
                                        <p:attrNameLst>
                                          <p:attrName>style.visibility</p:attrName>
                                        </p:attrNameLst>
                                      </p:cBhvr>
                                      <p:to>
                                        <p:strVal val="visible"/>
                                      </p:to>
                                    </p:set>
                                    <p:animEffect transition="in" filter="fade">
                                      <p:cBhvr>
                                        <p:cTn id="14" dur="800" decel="100000"/>
                                        <p:tgtEl>
                                          <p:spTgt spid="105476"/>
                                        </p:tgtEl>
                                      </p:cBhvr>
                                    </p:animEffect>
                                    <p:anim calcmode="lin" valueType="num">
                                      <p:cBhvr>
                                        <p:cTn id="15" dur="800" decel="100000" fill="hold"/>
                                        <p:tgtEl>
                                          <p:spTgt spid="105476"/>
                                        </p:tgtEl>
                                        <p:attrNameLst>
                                          <p:attrName>style.rotation</p:attrName>
                                        </p:attrNameLst>
                                      </p:cBhvr>
                                      <p:tavLst>
                                        <p:tav tm="0">
                                          <p:val>
                                            <p:fltVal val="-90"/>
                                          </p:val>
                                        </p:tav>
                                        <p:tav tm="100000">
                                          <p:val>
                                            <p:fltVal val="0"/>
                                          </p:val>
                                        </p:tav>
                                      </p:tavLst>
                                    </p:anim>
                                    <p:anim calcmode="lin" valueType="num">
                                      <p:cBhvr>
                                        <p:cTn id="16" dur="800" decel="100000" fill="hold"/>
                                        <p:tgtEl>
                                          <p:spTgt spid="105476"/>
                                        </p:tgtEl>
                                        <p:attrNameLst>
                                          <p:attrName>ppt_x</p:attrName>
                                        </p:attrNameLst>
                                      </p:cBhvr>
                                      <p:tavLst>
                                        <p:tav tm="0">
                                          <p:val>
                                            <p:strVal val="#ppt_x+0.4"/>
                                          </p:val>
                                        </p:tav>
                                        <p:tav tm="100000">
                                          <p:val>
                                            <p:strVal val="#ppt_x-0.05"/>
                                          </p:val>
                                        </p:tav>
                                      </p:tavLst>
                                    </p:anim>
                                    <p:anim calcmode="lin" valueType="num">
                                      <p:cBhvr>
                                        <p:cTn id="17" dur="800" decel="100000" fill="hold"/>
                                        <p:tgtEl>
                                          <p:spTgt spid="10547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547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54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build="p" animBg="1"/>
      <p:bldP spid="10547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2" name="Picture 6" descr="репин"/>
          <p:cNvPicPr>
            <a:picLocks noGrp="1" noChangeAspect="1" noChangeArrowheads="1"/>
          </p:cNvPicPr>
          <p:nvPr>
            <p:ph idx="4294967295"/>
          </p:nvPr>
        </p:nvPicPr>
        <p:blipFill>
          <a:blip r:embed="rId2" cstate="print"/>
          <a:srcRect/>
          <a:stretch>
            <a:fillRect/>
          </a:stretch>
        </p:blipFill>
        <p:spPr>
          <a:xfrm>
            <a:off x="395536" y="188640"/>
            <a:ext cx="6480720" cy="592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0" name="Rectangle 4"/>
          <p:cNvSpPr>
            <a:spLocks noGrp="1" noChangeArrowheads="1"/>
          </p:cNvSpPr>
          <p:nvPr>
            <p:ph type="title" idx="4294967295"/>
          </p:nvPr>
        </p:nvSpPr>
        <p:spPr>
          <a:xfrm>
            <a:off x="4067944" y="6115472"/>
            <a:ext cx="5673824" cy="742528"/>
          </a:xfrm>
        </p:spPr>
        <p:txBody>
          <a:bodyPr>
            <a:normAutofit/>
          </a:bodyPr>
          <a:lstStyle/>
          <a:p>
            <a:r>
              <a:rPr lang="ru-RU" sz="2800" b="1" dirty="0" smtClean="0">
                <a:solidFill>
                  <a:srgbClr val="C00000"/>
                </a:solidFill>
                <a:latin typeface="Monotype Corsiva" pitchFamily="66" charset="0"/>
              </a:rPr>
              <a:t>И.Репин </a:t>
            </a:r>
            <a:r>
              <a:rPr lang="ru-RU" sz="2800" b="1" dirty="0">
                <a:solidFill>
                  <a:srgbClr val="C00000"/>
                </a:solidFill>
                <a:latin typeface="Monotype Corsiva" pitchFamily="66" charset="0"/>
              </a:rPr>
              <a:t>«Не ждали»</a:t>
            </a:r>
          </a:p>
        </p:txBody>
      </p:sp>
      <p:sp>
        <p:nvSpPr>
          <p:cNvPr id="4" name="Номер слайда 3"/>
          <p:cNvSpPr>
            <a:spLocks noGrp="1"/>
          </p:cNvSpPr>
          <p:nvPr>
            <p:ph type="sldNum" sz="quarter" idx="12"/>
          </p:nvPr>
        </p:nvSpPr>
        <p:spPr/>
        <p:txBody>
          <a:bodyPr/>
          <a:lstStyle/>
          <a:p>
            <a:fld id="{725C68B6-61C2-468F-89AB-4B9F7531AA68}" type="slidenum">
              <a:rPr lang="ru-RU" smtClean="0"/>
              <a:pPr/>
              <a:t>14</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2">
                                            <p:bg/>
                                          </p:spTgt>
                                        </p:tgtEl>
                                        <p:attrNameLst>
                                          <p:attrName>style.visibility</p:attrName>
                                        </p:attrNameLst>
                                      </p:cBhvr>
                                      <p:to>
                                        <p:strVal val="visible"/>
                                      </p:to>
                                    </p:set>
                                    <p:animEffect transition="in" filter="fade">
                                      <p:cBhvr>
                                        <p:cTn id="7" dur="1000"/>
                                        <p:tgtEl>
                                          <p:spTgt spid="24582">
                                            <p:bg/>
                                          </p:spTgt>
                                        </p:tgtEl>
                                      </p:cBhvr>
                                    </p:animEffect>
                                    <p:anim calcmode="lin" valueType="num">
                                      <p:cBhvr>
                                        <p:cTn id="8" dur="1000" fill="hold"/>
                                        <p:tgtEl>
                                          <p:spTgt spid="24582">
                                            <p:bg/>
                                          </p:spTgt>
                                        </p:tgtEl>
                                        <p:attrNameLst>
                                          <p:attrName>ppt_x</p:attrName>
                                        </p:attrNameLst>
                                      </p:cBhvr>
                                      <p:tavLst>
                                        <p:tav tm="0">
                                          <p:val>
                                            <p:strVal val="#ppt_x"/>
                                          </p:val>
                                        </p:tav>
                                        <p:tav tm="100000">
                                          <p:val>
                                            <p:strVal val="#ppt_x"/>
                                          </p:val>
                                        </p:tav>
                                      </p:tavLst>
                                    </p:anim>
                                    <p:anim calcmode="lin" valueType="num">
                                      <p:cBhvr>
                                        <p:cTn id="9" dur="1000" fill="hold"/>
                                        <p:tgtEl>
                                          <p:spTgt spid="2458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4580"/>
                                        </p:tgtEl>
                                        <p:attrNameLst>
                                          <p:attrName>style.visibility</p:attrName>
                                        </p:attrNameLst>
                                      </p:cBhvr>
                                      <p:to>
                                        <p:strVal val="visible"/>
                                      </p:to>
                                    </p:set>
                                    <p:animEffect transition="in" filter="fade">
                                      <p:cBhvr>
                                        <p:cTn id="14" dur="800" decel="100000"/>
                                        <p:tgtEl>
                                          <p:spTgt spid="24580"/>
                                        </p:tgtEl>
                                      </p:cBhvr>
                                    </p:animEffect>
                                    <p:anim calcmode="lin" valueType="num">
                                      <p:cBhvr>
                                        <p:cTn id="15" dur="800" decel="100000" fill="hold"/>
                                        <p:tgtEl>
                                          <p:spTgt spid="24580"/>
                                        </p:tgtEl>
                                        <p:attrNameLst>
                                          <p:attrName>style.rotation</p:attrName>
                                        </p:attrNameLst>
                                      </p:cBhvr>
                                      <p:tavLst>
                                        <p:tav tm="0">
                                          <p:val>
                                            <p:fltVal val="-90"/>
                                          </p:val>
                                        </p:tav>
                                        <p:tav tm="100000">
                                          <p:val>
                                            <p:fltVal val="0"/>
                                          </p:val>
                                        </p:tav>
                                      </p:tavLst>
                                    </p:anim>
                                    <p:anim calcmode="lin" valueType="num">
                                      <p:cBhvr>
                                        <p:cTn id="16" dur="800" decel="100000" fill="hold"/>
                                        <p:tgtEl>
                                          <p:spTgt spid="24580"/>
                                        </p:tgtEl>
                                        <p:attrNameLst>
                                          <p:attrName>ppt_x</p:attrName>
                                        </p:attrNameLst>
                                      </p:cBhvr>
                                      <p:tavLst>
                                        <p:tav tm="0">
                                          <p:val>
                                            <p:strVal val="#ppt_x+0.4"/>
                                          </p:val>
                                        </p:tav>
                                        <p:tav tm="100000">
                                          <p:val>
                                            <p:strVal val="#ppt_x-0.05"/>
                                          </p:val>
                                        </p:tav>
                                      </p:tavLst>
                                    </p:anim>
                                    <p:anim calcmode="lin" valueType="num">
                                      <p:cBhvr>
                                        <p:cTn id="17" dur="800" decel="100000" fill="hold"/>
                                        <p:tgtEl>
                                          <p:spTgt spid="2458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458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458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animBg="1"/>
      <p:bldP spid="245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16" descr="Март"/>
          <p:cNvPicPr>
            <a:picLocks noChangeAspect="1" noChangeArrowheads="1"/>
          </p:cNvPicPr>
          <p:nvPr/>
        </p:nvPicPr>
        <p:blipFill>
          <a:blip r:embed="rId2" cstate="print"/>
          <a:srcRect/>
          <a:stretch>
            <a:fillRect/>
          </a:stretch>
        </p:blipFill>
        <p:spPr bwMode="auto">
          <a:xfrm>
            <a:off x="1979712" y="260648"/>
            <a:ext cx="6912768" cy="4485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1" name="Rectangle 3"/>
          <p:cNvSpPr>
            <a:spLocks noChangeArrowheads="1"/>
          </p:cNvSpPr>
          <p:nvPr/>
        </p:nvSpPr>
        <p:spPr bwMode="auto">
          <a:xfrm>
            <a:off x="5364088" y="4653136"/>
            <a:ext cx="29722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Исаак Левитан «Март»</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pic>
        <p:nvPicPr>
          <p:cNvPr id="43012" name="Рисунок 19" descr="Портрет Исаака Ильича Левитана"/>
          <p:cNvPicPr>
            <a:picLocks noChangeAspect="1" noChangeArrowheads="1"/>
          </p:cNvPicPr>
          <p:nvPr/>
        </p:nvPicPr>
        <p:blipFill>
          <a:blip r:embed="rId3" cstate="print"/>
          <a:srcRect/>
          <a:stretch>
            <a:fillRect/>
          </a:stretch>
        </p:blipFill>
        <p:spPr bwMode="auto">
          <a:xfrm>
            <a:off x="395536" y="4005064"/>
            <a:ext cx="2331802" cy="2486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699792" y="5013176"/>
            <a:ext cx="6012160" cy="1569660"/>
          </a:xfrm>
          <a:prstGeom prst="rect">
            <a:avLst/>
          </a:prstGeom>
        </p:spPr>
        <p:txBody>
          <a:bodyPr wrap="square">
            <a:spAutoFit/>
          </a:bodyPr>
          <a:lstStyle/>
          <a:p>
            <a:r>
              <a:rPr lang="ru-RU" sz="2400" b="1" dirty="0" smtClean="0">
                <a:solidFill>
                  <a:srgbClr val="C00000"/>
                </a:solidFill>
                <a:latin typeface="Monotype Corsiva" pitchFamily="66" charset="0"/>
              </a:rPr>
              <a:t>«Я не могу быть хоть немного счастлив, спокоен ну словом, не понимаю себя вне живописи. Я никогда еще не любил так природу, не был так чуток к ней» - писал художник А.П.Чехову.</a:t>
            </a:r>
            <a:endParaRPr lang="ru-RU" sz="2400" b="1" dirty="0">
              <a:solidFill>
                <a:srgbClr val="C00000"/>
              </a:solidFill>
              <a:latin typeface="Monotype Corsiva" pitchFamily="66"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15</a:t>
            </a:fld>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Рисунок 1" descr="Грабарь - на главную">
            <a:hlinkClick r:id="rId2" tooltip="&quot;Грабарь - на главную&quot;"/>
          </p:cNvPr>
          <p:cNvPicPr>
            <a:picLocks noChangeAspect="1" noChangeArrowheads="1"/>
          </p:cNvPicPr>
          <p:nvPr/>
        </p:nvPicPr>
        <p:blipFill>
          <a:blip r:embed="rId3" cstate="print"/>
          <a:srcRect/>
          <a:stretch>
            <a:fillRect/>
          </a:stretch>
        </p:blipFill>
        <p:spPr bwMode="auto">
          <a:xfrm>
            <a:off x="395536" y="476672"/>
            <a:ext cx="2830537"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40" name="Rectangle 8"/>
          <p:cNvSpPr>
            <a:spLocks noChangeArrowheads="1"/>
          </p:cNvSpPr>
          <p:nvPr/>
        </p:nvSpPr>
        <p:spPr bwMode="auto">
          <a:xfrm>
            <a:off x="3419872" y="260648"/>
            <a:ext cx="536408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      И.Э. Грабарь — классик при жизни — по праву вошел в историю изобразительного искусства. Его имя стало почти легендарным. Ученик Репина. Современник Серова, Врубеля, Левитана. Друг Бенуа. Народный художник СССР. Автор блестящих исследований по истории искусства. Один из основоположников отечественной искусствоведческой науки. Выдающийся педагог, воспитавший целое поколение художников и искусствоведов.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44041" name="Rectangle 9"/>
          <p:cNvSpPr>
            <a:spLocks noChangeArrowheads="1"/>
          </p:cNvSpPr>
          <p:nvPr/>
        </p:nvSpPr>
        <p:spPr bwMode="auto">
          <a:xfrm>
            <a:off x="467544" y="4509120"/>
            <a:ext cx="79208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 Вот</a:t>
            </a:r>
            <a:r>
              <a:rPr kumimoji="0" lang="ru-RU" sz="2400" b="1" i="0" u="none" strike="noStrike" cap="none" normalizeH="0" dirty="0" smtClean="0">
                <a:ln>
                  <a:noFill/>
                </a:ln>
                <a:solidFill>
                  <a:srgbClr val="C00000"/>
                </a:solidFill>
                <a:effectLst/>
                <a:latin typeface="Monotype Corsiva" pitchFamily="66" charset="0"/>
                <a:ea typeface="Times New Roman" pitchFamily="18" charset="0"/>
                <a:cs typeface="Arial" pitchFamily="34" charset="0"/>
              </a:rPr>
              <a:t> </a:t>
            </a:r>
            <a:r>
              <a:rPr kumimoji="0" lang="ru-RU" sz="24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что писал художник Игорь Эммануилович Грабарь: «Вернувшись в 1901 году в Россию, я был несказанно потрясен красотою русского пейзажа! Нет нигде таких чудесных березовых рощ, таких восхитительных весен, золотых осеней, сверкающих осеней, сверкающих инеев»</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22" descr="no24__72"/>
          <p:cNvPicPr>
            <a:picLocks noChangeAspect="1" noChangeArrowheads="1"/>
          </p:cNvPicPr>
          <p:nvPr/>
        </p:nvPicPr>
        <p:blipFill>
          <a:blip r:embed="rId2" cstate="print"/>
          <a:srcRect/>
          <a:stretch>
            <a:fillRect/>
          </a:stretch>
        </p:blipFill>
        <p:spPr bwMode="auto">
          <a:xfrm>
            <a:off x="2771800" y="260648"/>
            <a:ext cx="5832648" cy="5290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59" name="Rectangle 3"/>
          <p:cNvSpPr>
            <a:spLocks noChangeArrowheads="1"/>
          </p:cNvSpPr>
          <p:nvPr/>
        </p:nvSpPr>
        <p:spPr bwMode="auto">
          <a:xfrm>
            <a:off x="0" y="4725144"/>
            <a:ext cx="277351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И.Э.Грабарь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«Мартовский снег»</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45060" name="Rectangle 4"/>
          <p:cNvSpPr>
            <a:spLocks noChangeArrowheads="1"/>
          </p:cNvSpPr>
          <p:nvPr/>
        </p:nvSpPr>
        <p:spPr bwMode="auto">
          <a:xfrm>
            <a:off x="0" y="5805264"/>
            <a:ext cx="88924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Times New Roman" pitchFamily="18" charset="0"/>
                <a:cs typeface="Arial" pitchFamily="34" charset="0"/>
              </a:rPr>
              <a:t>    Только в марте бывает такой снег – рыхлый, ноздреватый, и только в марте такие синие тени на снегу: солнце пригревает и светит очень ярко.</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30" name="Picture 6" descr="врубель"/>
          <p:cNvPicPr>
            <a:picLocks noGrp="1" noChangeAspect="1" noChangeArrowheads="1"/>
          </p:cNvPicPr>
          <p:nvPr>
            <p:ph idx="4294967295"/>
          </p:nvPr>
        </p:nvPicPr>
        <p:blipFill>
          <a:blip r:embed="rId2" cstate="print"/>
          <a:srcRect/>
          <a:stretch>
            <a:fillRect/>
          </a:stretch>
        </p:blipFill>
        <p:spPr>
          <a:xfrm>
            <a:off x="971600" y="332656"/>
            <a:ext cx="7332662" cy="5832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Rectangle 4"/>
          <p:cNvSpPr>
            <a:spLocks noGrp="1" noChangeArrowheads="1"/>
          </p:cNvSpPr>
          <p:nvPr>
            <p:ph type="title" idx="4294967295"/>
          </p:nvPr>
        </p:nvSpPr>
        <p:spPr>
          <a:xfrm>
            <a:off x="611560" y="6237312"/>
            <a:ext cx="8229600" cy="476250"/>
          </a:xfrm>
        </p:spPr>
        <p:txBody>
          <a:bodyPr>
            <a:noAutofit/>
          </a:bodyPr>
          <a:lstStyle/>
          <a:p>
            <a:r>
              <a:rPr lang="ru-RU" sz="2800" b="1" dirty="0" smtClean="0">
                <a:solidFill>
                  <a:srgbClr val="C00000"/>
                </a:solidFill>
                <a:latin typeface="Monotype Corsiva" pitchFamily="66" charset="0"/>
              </a:rPr>
              <a:t>М.Врубель. </a:t>
            </a:r>
            <a:r>
              <a:rPr lang="ru-RU" sz="2800" b="1" dirty="0">
                <a:solidFill>
                  <a:srgbClr val="C00000"/>
                </a:solidFill>
                <a:latin typeface="Monotype Corsiva" pitchFamily="66" charset="0"/>
              </a:rPr>
              <a:t>«Демон»</a:t>
            </a:r>
          </a:p>
        </p:txBody>
      </p:sp>
      <p:sp>
        <p:nvSpPr>
          <p:cNvPr id="4" name="Номер слайда 3"/>
          <p:cNvSpPr>
            <a:spLocks noGrp="1"/>
          </p:cNvSpPr>
          <p:nvPr>
            <p:ph type="sldNum" sz="quarter" idx="12"/>
          </p:nvPr>
        </p:nvSpPr>
        <p:spPr/>
        <p:txBody>
          <a:bodyPr/>
          <a:lstStyle/>
          <a:p>
            <a:fld id="{725C68B6-61C2-468F-89AB-4B9F7531AA68}" type="slidenum">
              <a:rPr lang="ru-RU" smtClean="0"/>
              <a:pPr/>
              <a:t>18</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630">
                                            <p:bg/>
                                          </p:spTgt>
                                        </p:tgtEl>
                                        <p:attrNameLst>
                                          <p:attrName>style.visibility</p:attrName>
                                        </p:attrNameLst>
                                      </p:cBhvr>
                                      <p:to>
                                        <p:strVal val="visible"/>
                                      </p:to>
                                    </p:set>
                                    <p:animEffect transition="in" filter="fade">
                                      <p:cBhvr>
                                        <p:cTn id="7" dur="1000"/>
                                        <p:tgtEl>
                                          <p:spTgt spid="26630">
                                            <p:bg/>
                                          </p:spTgt>
                                        </p:tgtEl>
                                      </p:cBhvr>
                                    </p:animEffect>
                                    <p:anim calcmode="lin" valueType="num">
                                      <p:cBhvr>
                                        <p:cTn id="8" dur="1000" fill="hold"/>
                                        <p:tgtEl>
                                          <p:spTgt spid="26630">
                                            <p:bg/>
                                          </p:spTgt>
                                        </p:tgtEl>
                                        <p:attrNameLst>
                                          <p:attrName>ppt_x</p:attrName>
                                        </p:attrNameLst>
                                      </p:cBhvr>
                                      <p:tavLst>
                                        <p:tav tm="0">
                                          <p:val>
                                            <p:strVal val="#ppt_x"/>
                                          </p:val>
                                        </p:tav>
                                        <p:tav tm="100000">
                                          <p:val>
                                            <p:strVal val="#ppt_x"/>
                                          </p:val>
                                        </p:tav>
                                      </p:tavLst>
                                    </p:anim>
                                    <p:anim calcmode="lin" valueType="num">
                                      <p:cBhvr>
                                        <p:cTn id="9" dur="1000" fill="hold"/>
                                        <p:tgtEl>
                                          <p:spTgt spid="2663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6628"/>
                                        </p:tgtEl>
                                        <p:attrNameLst>
                                          <p:attrName>style.visibility</p:attrName>
                                        </p:attrNameLst>
                                      </p:cBhvr>
                                      <p:to>
                                        <p:strVal val="visible"/>
                                      </p:to>
                                    </p:set>
                                    <p:animEffect transition="in" filter="fade">
                                      <p:cBhvr>
                                        <p:cTn id="14" dur="800" decel="100000"/>
                                        <p:tgtEl>
                                          <p:spTgt spid="26628"/>
                                        </p:tgtEl>
                                      </p:cBhvr>
                                    </p:animEffect>
                                    <p:anim calcmode="lin" valueType="num">
                                      <p:cBhvr>
                                        <p:cTn id="15" dur="800" decel="100000" fill="hold"/>
                                        <p:tgtEl>
                                          <p:spTgt spid="26628"/>
                                        </p:tgtEl>
                                        <p:attrNameLst>
                                          <p:attrName>style.rotation</p:attrName>
                                        </p:attrNameLst>
                                      </p:cBhvr>
                                      <p:tavLst>
                                        <p:tav tm="0">
                                          <p:val>
                                            <p:fltVal val="-90"/>
                                          </p:val>
                                        </p:tav>
                                        <p:tav tm="100000">
                                          <p:val>
                                            <p:fltVal val="0"/>
                                          </p:val>
                                        </p:tav>
                                      </p:tavLst>
                                    </p:anim>
                                    <p:anim calcmode="lin" valueType="num">
                                      <p:cBhvr>
                                        <p:cTn id="16" dur="800" decel="100000" fill="hold"/>
                                        <p:tgtEl>
                                          <p:spTgt spid="26628"/>
                                        </p:tgtEl>
                                        <p:attrNameLst>
                                          <p:attrName>ppt_x</p:attrName>
                                        </p:attrNameLst>
                                      </p:cBhvr>
                                      <p:tavLst>
                                        <p:tav tm="0">
                                          <p:val>
                                            <p:strVal val="#ppt_x+0.4"/>
                                          </p:val>
                                        </p:tav>
                                        <p:tav tm="100000">
                                          <p:val>
                                            <p:strVal val="#ppt_x-0.05"/>
                                          </p:val>
                                        </p:tav>
                                      </p:tavLst>
                                    </p:anim>
                                    <p:anim calcmode="lin" valueType="num">
                                      <p:cBhvr>
                                        <p:cTn id="17" dur="800" decel="100000" fill="hold"/>
                                        <p:tgtEl>
                                          <p:spTgt spid="2662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662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66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animBg="1"/>
      <p:bldP spid="266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8" name="Picture 6" descr="васнецов"/>
          <p:cNvPicPr>
            <a:picLocks noGrp="1" noChangeAspect="1" noChangeArrowheads="1"/>
          </p:cNvPicPr>
          <p:nvPr>
            <p:ph idx="4294967295"/>
          </p:nvPr>
        </p:nvPicPr>
        <p:blipFill>
          <a:blip r:embed="rId2" cstate="print"/>
          <a:srcRect/>
          <a:stretch>
            <a:fillRect/>
          </a:stretch>
        </p:blipFill>
        <p:spPr>
          <a:xfrm>
            <a:off x="395536" y="332656"/>
            <a:ext cx="4865684" cy="619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6" name="Rectangle 4"/>
          <p:cNvSpPr>
            <a:spLocks noGrp="1" noChangeArrowheads="1"/>
          </p:cNvSpPr>
          <p:nvPr>
            <p:ph type="title" idx="4294967295"/>
          </p:nvPr>
        </p:nvSpPr>
        <p:spPr>
          <a:xfrm>
            <a:off x="4572000" y="5229200"/>
            <a:ext cx="4572000" cy="1143000"/>
          </a:xfrm>
        </p:spPr>
        <p:txBody>
          <a:bodyPr>
            <a:normAutofit/>
          </a:bodyPr>
          <a:lstStyle/>
          <a:p>
            <a:r>
              <a:rPr lang="ru-RU" sz="2800" b="1" dirty="0" smtClean="0">
                <a:solidFill>
                  <a:srgbClr val="C00000"/>
                </a:solidFill>
                <a:latin typeface="Monotype Corsiva" pitchFamily="66" charset="0"/>
              </a:rPr>
              <a:t>В.Васнецов. </a:t>
            </a:r>
            <a:br>
              <a:rPr lang="ru-RU" sz="2800" b="1" dirty="0" smtClean="0">
                <a:solidFill>
                  <a:srgbClr val="C00000"/>
                </a:solidFill>
                <a:latin typeface="Monotype Corsiva" pitchFamily="66" charset="0"/>
              </a:rPr>
            </a:br>
            <a:r>
              <a:rPr lang="ru-RU" sz="2800" b="1" dirty="0" smtClean="0">
                <a:solidFill>
                  <a:srgbClr val="C00000"/>
                </a:solidFill>
                <a:latin typeface="Monotype Corsiva" pitchFamily="66" charset="0"/>
              </a:rPr>
              <a:t>«</a:t>
            </a:r>
            <a:r>
              <a:rPr lang="ru-RU" sz="2800" b="1" dirty="0">
                <a:solidFill>
                  <a:srgbClr val="C00000"/>
                </a:solidFill>
                <a:latin typeface="Monotype Corsiva" pitchFamily="66" charset="0"/>
              </a:rPr>
              <a:t>Аленушка»</a:t>
            </a:r>
          </a:p>
        </p:txBody>
      </p:sp>
      <p:sp>
        <p:nvSpPr>
          <p:cNvPr id="4" name="Номер слайда 3"/>
          <p:cNvSpPr>
            <a:spLocks noGrp="1"/>
          </p:cNvSpPr>
          <p:nvPr>
            <p:ph type="sldNum" sz="quarter" idx="12"/>
          </p:nvPr>
        </p:nvSpPr>
        <p:spPr/>
        <p:txBody>
          <a:bodyPr/>
          <a:lstStyle/>
          <a:p>
            <a:fld id="{725C68B6-61C2-468F-89AB-4B9F7531AA68}" type="slidenum">
              <a:rPr lang="ru-RU" smtClean="0"/>
              <a:pPr/>
              <a:t>19</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678">
                                            <p:bg/>
                                          </p:spTgt>
                                        </p:tgtEl>
                                        <p:attrNameLst>
                                          <p:attrName>style.visibility</p:attrName>
                                        </p:attrNameLst>
                                      </p:cBhvr>
                                      <p:to>
                                        <p:strVal val="visible"/>
                                      </p:to>
                                    </p:set>
                                    <p:animEffect transition="in" filter="fade">
                                      <p:cBhvr>
                                        <p:cTn id="7" dur="1000"/>
                                        <p:tgtEl>
                                          <p:spTgt spid="28678">
                                            <p:bg/>
                                          </p:spTgt>
                                        </p:tgtEl>
                                      </p:cBhvr>
                                    </p:animEffect>
                                    <p:anim calcmode="lin" valueType="num">
                                      <p:cBhvr>
                                        <p:cTn id="8" dur="1000" fill="hold"/>
                                        <p:tgtEl>
                                          <p:spTgt spid="28678">
                                            <p:bg/>
                                          </p:spTgt>
                                        </p:tgtEl>
                                        <p:attrNameLst>
                                          <p:attrName>ppt_x</p:attrName>
                                        </p:attrNameLst>
                                      </p:cBhvr>
                                      <p:tavLst>
                                        <p:tav tm="0">
                                          <p:val>
                                            <p:strVal val="#ppt_x"/>
                                          </p:val>
                                        </p:tav>
                                        <p:tav tm="100000">
                                          <p:val>
                                            <p:strVal val="#ppt_x"/>
                                          </p:val>
                                        </p:tav>
                                      </p:tavLst>
                                    </p:anim>
                                    <p:anim calcmode="lin" valueType="num">
                                      <p:cBhvr>
                                        <p:cTn id="9" dur="1000" fill="hold"/>
                                        <p:tgtEl>
                                          <p:spTgt spid="2867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fade">
                                      <p:cBhvr>
                                        <p:cTn id="14" dur="800" decel="100000"/>
                                        <p:tgtEl>
                                          <p:spTgt spid="28676"/>
                                        </p:tgtEl>
                                      </p:cBhvr>
                                    </p:animEffect>
                                    <p:anim calcmode="lin" valueType="num">
                                      <p:cBhvr>
                                        <p:cTn id="15" dur="800" decel="100000" fill="hold"/>
                                        <p:tgtEl>
                                          <p:spTgt spid="28676"/>
                                        </p:tgtEl>
                                        <p:attrNameLst>
                                          <p:attrName>style.rotation</p:attrName>
                                        </p:attrNameLst>
                                      </p:cBhvr>
                                      <p:tavLst>
                                        <p:tav tm="0">
                                          <p:val>
                                            <p:fltVal val="-90"/>
                                          </p:val>
                                        </p:tav>
                                        <p:tav tm="100000">
                                          <p:val>
                                            <p:fltVal val="0"/>
                                          </p:val>
                                        </p:tav>
                                      </p:tavLst>
                                    </p:anim>
                                    <p:anim calcmode="lin" valueType="num">
                                      <p:cBhvr>
                                        <p:cTn id="16" dur="800" decel="100000" fill="hold"/>
                                        <p:tgtEl>
                                          <p:spTgt spid="28676"/>
                                        </p:tgtEl>
                                        <p:attrNameLst>
                                          <p:attrName>ppt_x</p:attrName>
                                        </p:attrNameLst>
                                      </p:cBhvr>
                                      <p:tavLst>
                                        <p:tav tm="0">
                                          <p:val>
                                            <p:strVal val="#ppt_x+0.4"/>
                                          </p:val>
                                        </p:tav>
                                        <p:tav tm="100000">
                                          <p:val>
                                            <p:strVal val="#ppt_x-0.05"/>
                                          </p:val>
                                        </p:tav>
                                      </p:tavLst>
                                    </p:anim>
                                    <p:anim calcmode="lin" valueType="num">
                                      <p:cBhvr>
                                        <p:cTn id="17" dur="800" decel="100000" fill="hold"/>
                                        <p:tgtEl>
                                          <p:spTgt spid="2867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867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86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animBg="1"/>
      <p:bldP spid="286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74638"/>
            <a:ext cx="8229600" cy="778098"/>
          </a:xfrm>
        </p:spPr>
        <p:txBody>
          <a:bodyPr>
            <a:normAutofit fontScale="90000"/>
          </a:bodyPr>
          <a:lstStyle/>
          <a:p>
            <a:r>
              <a:rPr lang="ru-RU" sz="5400" i="1" dirty="0">
                <a:effectLst/>
                <a:latin typeface="Blackadder ITC" pitchFamily="82" charset="0"/>
              </a:rPr>
              <a:t>Третьяковская галерея</a:t>
            </a:r>
            <a:br>
              <a:rPr lang="ru-RU" sz="5400" i="1" dirty="0">
                <a:effectLst/>
                <a:latin typeface="Blackadder ITC" pitchFamily="82" charset="0"/>
              </a:rPr>
            </a:br>
            <a:r>
              <a:rPr lang="ru-RU" sz="4000" i="1" dirty="0"/>
              <a:t>(22 мая 1856г.)</a:t>
            </a:r>
          </a:p>
        </p:txBody>
      </p:sp>
      <p:pic>
        <p:nvPicPr>
          <p:cNvPr id="5126" name="Picture 6" descr="трет1"/>
          <p:cNvPicPr>
            <a:picLocks noGrp="1" noChangeAspect="1" noChangeArrowheads="1"/>
          </p:cNvPicPr>
          <p:nvPr>
            <p:ph idx="1"/>
          </p:nvPr>
        </p:nvPicPr>
        <p:blipFill>
          <a:blip r:embed="rId2" cstate="print"/>
          <a:srcRect/>
          <a:stretch>
            <a:fillRect/>
          </a:stretch>
        </p:blipFill>
        <p:spPr>
          <a:xfrm>
            <a:off x="1115616" y="1340768"/>
            <a:ext cx="6957883" cy="5208240"/>
          </a:xfrm>
          <a:prstGeom prst="rect">
            <a:avLst/>
          </a:prstGeom>
          <a:ln>
            <a:noFill/>
          </a:ln>
          <a:effectLst>
            <a:softEdge rad="112500"/>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6" name="Picture 6" descr="левитан"/>
          <p:cNvPicPr>
            <a:picLocks noGrp="1" noChangeAspect="1" noChangeArrowheads="1"/>
          </p:cNvPicPr>
          <p:nvPr>
            <p:ph idx="4294967295"/>
          </p:nvPr>
        </p:nvPicPr>
        <p:blipFill>
          <a:blip r:embed="rId2" cstate="print"/>
          <a:srcRect/>
          <a:stretch>
            <a:fillRect/>
          </a:stretch>
        </p:blipFill>
        <p:spPr>
          <a:xfrm>
            <a:off x="971600" y="332656"/>
            <a:ext cx="6984776" cy="5669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4" name="Rectangle 4"/>
          <p:cNvSpPr>
            <a:spLocks noGrp="1" noChangeArrowheads="1"/>
          </p:cNvSpPr>
          <p:nvPr>
            <p:ph type="title" idx="4294967295"/>
          </p:nvPr>
        </p:nvSpPr>
        <p:spPr>
          <a:xfrm>
            <a:off x="1691680" y="6093296"/>
            <a:ext cx="8229600" cy="504056"/>
          </a:xfrm>
        </p:spPr>
        <p:txBody>
          <a:bodyPr>
            <a:normAutofit fontScale="90000"/>
          </a:bodyPr>
          <a:lstStyle/>
          <a:p>
            <a:r>
              <a:rPr lang="ru-RU" sz="2800" b="1" dirty="0">
                <a:solidFill>
                  <a:srgbClr val="C00000"/>
                </a:solidFill>
                <a:latin typeface="Monotype Corsiva" pitchFamily="66" charset="0"/>
              </a:rPr>
              <a:t>Левитан «Март»</a:t>
            </a:r>
          </a:p>
        </p:txBody>
      </p:sp>
      <p:sp>
        <p:nvSpPr>
          <p:cNvPr id="4" name="Номер слайда 3"/>
          <p:cNvSpPr>
            <a:spLocks noGrp="1"/>
          </p:cNvSpPr>
          <p:nvPr>
            <p:ph type="sldNum" sz="quarter" idx="12"/>
          </p:nvPr>
        </p:nvSpPr>
        <p:spPr/>
        <p:txBody>
          <a:bodyPr/>
          <a:lstStyle/>
          <a:p>
            <a:fld id="{725C68B6-61C2-468F-89AB-4B9F7531AA68}" type="slidenum">
              <a:rPr lang="ru-RU" smtClean="0"/>
              <a:pPr/>
              <a:t>20</a:t>
            </a:fld>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26">
                                            <p:bg/>
                                          </p:spTgt>
                                        </p:tgtEl>
                                        <p:attrNameLst>
                                          <p:attrName>style.visibility</p:attrName>
                                        </p:attrNameLst>
                                      </p:cBhvr>
                                      <p:to>
                                        <p:strVal val="visible"/>
                                      </p:to>
                                    </p:set>
                                    <p:animEffect transition="in" filter="fade">
                                      <p:cBhvr>
                                        <p:cTn id="7" dur="1000"/>
                                        <p:tgtEl>
                                          <p:spTgt spid="30726">
                                            <p:bg/>
                                          </p:spTgt>
                                        </p:tgtEl>
                                      </p:cBhvr>
                                    </p:animEffect>
                                    <p:anim calcmode="lin" valueType="num">
                                      <p:cBhvr>
                                        <p:cTn id="8" dur="1000" fill="hold"/>
                                        <p:tgtEl>
                                          <p:spTgt spid="30726">
                                            <p:bg/>
                                          </p:spTgt>
                                        </p:tgtEl>
                                        <p:attrNameLst>
                                          <p:attrName>ppt_x</p:attrName>
                                        </p:attrNameLst>
                                      </p:cBhvr>
                                      <p:tavLst>
                                        <p:tav tm="0">
                                          <p:val>
                                            <p:strVal val="#ppt_x"/>
                                          </p:val>
                                        </p:tav>
                                        <p:tav tm="100000">
                                          <p:val>
                                            <p:strVal val="#ppt_x"/>
                                          </p:val>
                                        </p:tav>
                                      </p:tavLst>
                                    </p:anim>
                                    <p:anim calcmode="lin" valueType="num">
                                      <p:cBhvr>
                                        <p:cTn id="9" dur="1000" fill="hold"/>
                                        <p:tgtEl>
                                          <p:spTgt spid="3072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fade">
                                      <p:cBhvr>
                                        <p:cTn id="14" dur="800" decel="100000"/>
                                        <p:tgtEl>
                                          <p:spTgt spid="30724"/>
                                        </p:tgtEl>
                                      </p:cBhvr>
                                    </p:animEffect>
                                    <p:anim calcmode="lin" valueType="num">
                                      <p:cBhvr>
                                        <p:cTn id="15" dur="800" decel="100000" fill="hold"/>
                                        <p:tgtEl>
                                          <p:spTgt spid="30724"/>
                                        </p:tgtEl>
                                        <p:attrNameLst>
                                          <p:attrName>style.rotation</p:attrName>
                                        </p:attrNameLst>
                                      </p:cBhvr>
                                      <p:tavLst>
                                        <p:tav tm="0">
                                          <p:val>
                                            <p:fltVal val="-90"/>
                                          </p:val>
                                        </p:tav>
                                        <p:tav tm="100000">
                                          <p:val>
                                            <p:fltVal val="0"/>
                                          </p:val>
                                        </p:tav>
                                      </p:tavLst>
                                    </p:anim>
                                    <p:anim calcmode="lin" valueType="num">
                                      <p:cBhvr>
                                        <p:cTn id="16" dur="800" decel="100000" fill="hold"/>
                                        <p:tgtEl>
                                          <p:spTgt spid="30724"/>
                                        </p:tgtEl>
                                        <p:attrNameLst>
                                          <p:attrName>ppt_x</p:attrName>
                                        </p:attrNameLst>
                                      </p:cBhvr>
                                      <p:tavLst>
                                        <p:tav tm="0">
                                          <p:val>
                                            <p:strVal val="#ppt_x+0.4"/>
                                          </p:val>
                                        </p:tav>
                                        <p:tav tm="100000">
                                          <p:val>
                                            <p:strVal val="#ppt_x-0.05"/>
                                          </p:val>
                                        </p:tav>
                                      </p:tavLst>
                                    </p:anim>
                                    <p:anim calcmode="lin" valueType="num">
                                      <p:cBhvr>
                                        <p:cTn id="17" dur="800" decel="100000" fill="hold"/>
                                        <p:tgtEl>
                                          <p:spTgt spid="3072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072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07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animBg="1"/>
      <p:bldP spid="307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896" y="6334780"/>
            <a:ext cx="9257663" cy="523220"/>
          </a:xfrm>
          <a:prstGeom prst="rect">
            <a:avLst/>
          </a:prstGeom>
        </p:spPr>
        <p:txBody>
          <a:bodyPr wrap="none">
            <a:spAutoFit/>
          </a:bodyPr>
          <a:lstStyle/>
          <a:p>
            <a:pPr lvl="0" eaLnBrk="0" fontAlgn="base" hangingPunct="0">
              <a:spcBef>
                <a:spcPct val="0"/>
              </a:spcBef>
              <a:spcAft>
                <a:spcPct val="0"/>
              </a:spcAft>
            </a:pPr>
            <a:r>
              <a:rPr lang="ru-RU" sz="2800" b="1" dirty="0" smtClean="0">
                <a:solidFill>
                  <a:srgbClr val="C00000"/>
                </a:solidFill>
                <a:latin typeface="Monotype Corsiva" pitchFamily="66" charset="0"/>
                <a:ea typeface="Times New Roman" pitchFamily="18" charset="0"/>
                <a:cs typeface="Times New Roman" pitchFamily="18" charset="0"/>
              </a:rPr>
              <a:t>А.К.Саврасов. Грачи прилетели                                                             </a:t>
            </a:r>
            <a:endParaRPr lang="ru-RU" sz="2800" b="1" dirty="0" smtClean="0">
              <a:solidFill>
                <a:srgbClr val="C00000"/>
              </a:solidFill>
              <a:latin typeface="Monotype Corsiva" pitchFamily="66" charset="0"/>
              <a:cs typeface="Arial" pitchFamily="34" charset="0"/>
            </a:endParaRPr>
          </a:p>
        </p:txBody>
      </p:sp>
      <p:pic>
        <p:nvPicPr>
          <p:cNvPr id="38913" name="Рисунок 1" descr="Грачи прилетели"/>
          <p:cNvPicPr>
            <a:picLocks noChangeAspect="1" noChangeArrowheads="1"/>
          </p:cNvPicPr>
          <p:nvPr/>
        </p:nvPicPr>
        <p:blipFill>
          <a:blip r:embed="rId2" cstate="print"/>
          <a:srcRect/>
          <a:stretch>
            <a:fillRect/>
          </a:stretch>
        </p:blipFill>
        <p:spPr bwMode="auto">
          <a:xfrm>
            <a:off x="4499992" y="188640"/>
            <a:ext cx="4392488" cy="6160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4" name="Рисунок 4" descr="Волков И.. Портрет художника А.К.Саврасова. 1884"/>
          <p:cNvPicPr>
            <a:picLocks noChangeAspect="1" noChangeArrowheads="1"/>
          </p:cNvPicPr>
          <p:nvPr/>
        </p:nvPicPr>
        <p:blipFill>
          <a:blip r:embed="rId3" cstate="print"/>
          <a:srcRect/>
          <a:stretch>
            <a:fillRect/>
          </a:stretch>
        </p:blipFill>
        <p:spPr bwMode="auto">
          <a:xfrm>
            <a:off x="323528" y="260648"/>
            <a:ext cx="3451271" cy="432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5" name="Rectangle 3"/>
          <p:cNvSpPr>
            <a:spLocks noChangeArrowheads="1"/>
          </p:cNvSpPr>
          <p:nvPr/>
        </p:nvSpPr>
        <p:spPr bwMode="auto">
          <a:xfrm>
            <a:off x="179512" y="4653136"/>
            <a:ext cx="41399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«В Швейцарии я был, был и в Италии. Прекрасно, Но кому что. А мне, конечно, в России нравится. В России природа поет, разнообразие: весна какая…»</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21</a:t>
            </a:fld>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7" descr="Ранний снег"/>
          <p:cNvPicPr>
            <a:picLocks noChangeAspect="1" noChangeArrowheads="1"/>
          </p:cNvPicPr>
          <p:nvPr/>
        </p:nvPicPr>
        <p:blipFill>
          <a:blip r:embed="rId2" cstate="print"/>
          <a:srcRect/>
          <a:stretch>
            <a:fillRect/>
          </a:stretch>
        </p:blipFill>
        <p:spPr bwMode="auto">
          <a:xfrm>
            <a:off x="1979712" y="332656"/>
            <a:ext cx="6875061" cy="4248472"/>
          </a:xfrm>
          <a:prstGeom prst="rect">
            <a:avLst/>
          </a:prstGeom>
          <a:noFill/>
          <a:ln w="9525">
            <a:noFill/>
            <a:miter lim="800000"/>
            <a:headEnd/>
            <a:tailEnd/>
          </a:ln>
        </p:spPr>
      </p:pic>
      <p:sp>
        <p:nvSpPr>
          <p:cNvPr id="41987" name="Rectangle 3"/>
          <p:cNvSpPr>
            <a:spLocks noChangeArrowheads="1"/>
          </p:cNvSpPr>
          <p:nvPr/>
        </p:nvSpPr>
        <p:spPr bwMode="auto">
          <a:xfrm>
            <a:off x="3491880" y="4653136"/>
            <a:ext cx="394370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В.Д. Поленов «Ранний снег»</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pic>
        <p:nvPicPr>
          <p:cNvPr id="41988" name="Рисунок 13" descr="И.Е. Репин. Портрет Василия Дмитриевича Поленова">
            <a:hlinkClick r:id="rId3"/>
          </p:cNvPr>
          <p:cNvPicPr>
            <a:picLocks noChangeAspect="1" noChangeArrowheads="1"/>
          </p:cNvPicPr>
          <p:nvPr/>
        </p:nvPicPr>
        <p:blipFill>
          <a:blip r:embed="rId4" cstate="print"/>
          <a:srcRect/>
          <a:stretch>
            <a:fillRect/>
          </a:stretch>
        </p:blipFill>
        <p:spPr bwMode="auto">
          <a:xfrm>
            <a:off x="323528" y="3717032"/>
            <a:ext cx="2304256" cy="28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699792" y="6237312"/>
            <a:ext cx="1348446" cy="461665"/>
          </a:xfrm>
          <a:prstGeom prst="rect">
            <a:avLst/>
          </a:prstGeom>
        </p:spPr>
        <p:txBody>
          <a:bodyPr wrap="none">
            <a:spAutoFit/>
          </a:bodyPr>
          <a:lstStyle/>
          <a:p>
            <a:r>
              <a:rPr lang="ru-RU" sz="2400" b="1" dirty="0" smtClean="0">
                <a:solidFill>
                  <a:srgbClr val="C00000"/>
                </a:solidFill>
                <a:latin typeface="Monotype Corsiva" pitchFamily="66" charset="0"/>
              </a:rPr>
              <a:t>1844-1927</a:t>
            </a:r>
            <a:endParaRPr lang="ru-RU" sz="2400" b="1" dirty="0">
              <a:solidFill>
                <a:srgbClr val="C00000"/>
              </a:solidFill>
              <a:latin typeface="Monotype Corsiva" pitchFamily="66" charset="0"/>
            </a:endParaRPr>
          </a:p>
        </p:txBody>
      </p:sp>
      <p:sp>
        <p:nvSpPr>
          <p:cNvPr id="6" name="Прямоугольник 5"/>
          <p:cNvSpPr/>
          <p:nvPr/>
        </p:nvSpPr>
        <p:spPr>
          <a:xfrm>
            <a:off x="2771800" y="5877272"/>
            <a:ext cx="1733167" cy="461665"/>
          </a:xfrm>
          <a:prstGeom prst="rect">
            <a:avLst/>
          </a:prstGeom>
        </p:spPr>
        <p:txBody>
          <a:bodyPr wrap="none">
            <a:spAutoFit/>
          </a:bodyPr>
          <a:lstStyle/>
          <a:p>
            <a:r>
              <a:rPr lang="ru-RU" sz="2400" b="1" dirty="0" smtClean="0">
                <a:solidFill>
                  <a:srgbClr val="C00000"/>
                </a:solidFill>
                <a:latin typeface="Monotype Corsiva" pitchFamily="66" charset="0"/>
              </a:rPr>
              <a:t>В.Д.Поленов </a:t>
            </a:r>
            <a:endParaRPr lang="ru-RU" sz="2400" b="1" dirty="0">
              <a:solidFill>
                <a:srgbClr val="C00000"/>
              </a:solidFill>
              <a:latin typeface="Monotype Corsiva" pitchFamily="66"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4653136"/>
            <a:ext cx="7877478" cy="954107"/>
          </a:xfrm>
          <a:prstGeom prst="rect">
            <a:avLst/>
          </a:prstGeom>
        </p:spPr>
        <p:txBody>
          <a:bodyPr wrap="none">
            <a:spAutoFit/>
          </a:bodyPr>
          <a:lstStyle/>
          <a:p>
            <a:pPr lvl="0" eaLnBrk="0" fontAlgn="base" hangingPunct="0">
              <a:spcBef>
                <a:spcPct val="0"/>
              </a:spcBef>
              <a:spcAft>
                <a:spcPct val="0"/>
              </a:spcAft>
            </a:pPr>
            <a:r>
              <a:rPr lang="ru-RU" sz="2800" b="1" dirty="0" smtClean="0">
                <a:solidFill>
                  <a:srgbClr val="C00000"/>
                </a:solidFill>
                <a:latin typeface="Monotype Corsiva" pitchFamily="66" charset="0"/>
                <a:ea typeface="Times New Roman" pitchFamily="18" charset="0"/>
                <a:cs typeface="Times New Roman" pitchFamily="18" charset="0"/>
              </a:rPr>
              <a:t>В.А.Серов. </a:t>
            </a:r>
          </a:p>
          <a:p>
            <a:pPr lvl="0" eaLnBrk="0" fontAlgn="base" hangingPunct="0">
              <a:spcBef>
                <a:spcPct val="0"/>
              </a:spcBef>
              <a:spcAft>
                <a:spcPct val="0"/>
              </a:spcAft>
            </a:pPr>
            <a:r>
              <a:rPr lang="ru-RU" sz="2800" b="1" dirty="0" smtClean="0">
                <a:solidFill>
                  <a:srgbClr val="C00000"/>
                </a:solidFill>
                <a:latin typeface="Monotype Corsiva" pitchFamily="66" charset="0"/>
                <a:ea typeface="Times New Roman" pitchFamily="18" charset="0"/>
                <a:cs typeface="Times New Roman" pitchFamily="18" charset="0"/>
              </a:rPr>
              <a:t>Девочка с персиками                                                              </a:t>
            </a:r>
            <a:endParaRPr lang="ru-RU" sz="2800" b="1" dirty="0" smtClean="0">
              <a:solidFill>
                <a:srgbClr val="C00000"/>
              </a:solidFill>
              <a:latin typeface="Monotype Corsiva" pitchFamily="66" charset="0"/>
              <a:cs typeface="Arial" pitchFamily="34" charset="0"/>
            </a:endParaRPr>
          </a:p>
        </p:txBody>
      </p:sp>
      <p:pic>
        <p:nvPicPr>
          <p:cNvPr id="3" name="Picture 2" descr="250px-Walentin_Alexandrowitsch_Serow_Girl_with_Peaches">
            <a:hlinkClick r:id="rId2"/>
          </p:cNvPr>
          <p:cNvPicPr>
            <a:picLocks noChangeAspect="1" noChangeArrowheads="1"/>
          </p:cNvPicPr>
          <p:nvPr/>
        </p:nvPicPr>
        <p:blipFill>
          <a:blip r:embed="rId3" cstate="print"/>
          <a:srcRect/>
          <a:stretch>
            <a:fillRect/>
          </a:stretch>
        </p:blipFill>
        <p:spPr bwMode="auto">
          <a:xfrm>
            <a:off x="179512" y="349367"/>
            <a:ext cx="4608512" cy="6011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770687" y="5445224"/>
            <a:ext cx="4373313" cy="954107"/>
          </a:xfrm>
          <a:prstGeom prst="rect">
            <a:avLst/>
          </a:prstGeom>
        </p:spPr>
        <p:txBody>
          <a:bodyPr wrap="none">
            <a:spAutoFit/>
          </a:bodyPr>
          <a:lstStyle/>
          <a:p>
            <a:r>
              <a:rPr lang="ru-RU" sz="2800" b="1" dirty="0" smtClean="0">
                <a:solidFill>
                  <a:srgbClr val="C00000"/>
                </a:solidFill>
                <a:latin typeface="Monotype Corsiva" pitchFamily="66" charset="0"/>
              </a:rPr>
              <a:t>(Портрет Веры Мамонтовой)</a:t>
            </a:r>
          </a:p>
          <a:p>
            <a:r>
              <a:rPr lang="ru-RU" sz="2800" b="1" dirty="0" smtClean="0">
                <a:solidFill>
                  <a:srgbClr val="C00000"/>
                </a:solidFill>
                <a:latin typeface="Monotype Corsiva" pitchFamily="66" charset="0"/>
              </a:rPr>
              <a:t>1887</a:t>
            </a:r>
            <a:endParaRPr lang="ru-RU" sz="2800" b="1" dirty="0">
              <a:solidFill>
                <a:srgbClr val="C00000"/>
              </a:solidFill>
              <a:latin typeface="Monotype Corsiva" pitchFamily="66"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23</a:t>
            </a:fld>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683568" y="2023973"/>
            <a:ext cx="810039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323528" y="4725144"/>
            <a:ext cx="88204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rPr>
              <a:t>          «Милостивый государь Иван Иванович!..  Покорнейше Вас прошу сообщить мне, продана ваша картина «Полдень» или нет?  И в таком случае, не угодно ли Вам уступить мне ее за 300 р.?» - обращался Павел Михайлович Третьяков к живописцу после посещения осенней выставки академии художеств  в 1869 году.</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pic>
        <p:nvPicPr>
          <p:cNvPr id="4" name="Picture 2" descr="tpolden"/>
          <p:cNvPicPr>
            <a:picLocks noChangeAspect="1" noChangeArrowheads="1"/>
          </p:cNvPicPr>
          <p:nvPr/>
        </p:nvPicPr>
        <p:blipFill>
          <a:blip r:embed="rId2" cstate="print"/>
          <a:srcRect/>
          <a:stretch>
            <a:fillRect/>
          </a:stretch>
        </p:blipFill>
        <p:spPr bwMode="auto">
          <a:xfrm>
            <a:off x="1547664" y="260648"/>
            <a:ext cx="6336703" cy="43927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755576" y="133182"/>
            <a:ext cx="745232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6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rPr>
              <a:t>В переписке речь идет о картине «Полдень. В окрестностях Москвы» (1869). С нее Третьяков начал создавать в своем московском доме основательное собрание пейзажных работ И.И.Шишкина.  В 1898 году у него находилось 227 живописных и 8 графических произведений художника. Среди них – монументальные полотна «Рубка леса» (1867), «Рожь»(1878), «Утро в сосновом лесу» (1889) и такие совершенные графические листы, как «Паутина в лесу» (1880-е) и «Лесная глушь» (1870). Они и ныне составляют ядро обширной «монографии» Шишкина в Третьяковской галерее. Со времени дара  П.М.Третьяковым своей галереи Москве коллекция работ выдающегося пейзажиста выросла в несколько раз и дает всеохватывающее представление о его могучей творческой личности.</a:t>
            </a:r>
            <a:endParaRPr kumimoji="0" lang="ru-RU" sz="26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25</a:t>
            </a:fld>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descr="trohg"/>
          <p:cNvPicPr>
            <a:picLocks noChangeAspect="1" noChangeArrowheads="1"/>
          </p:cNvPicPr>
          <p:nvPr/>
        </p:nvPicPr>
        <p:blipFill>
          <a:blip r:embed="rId3" cstate="print"/>
          <a:srcRect/>
          <a:stretch>
            <a:fillRect/>
          </a:stretch>
        </p:blipFill>
        <p:spPr bwMode="auto">
          <a:xfrm>
            <a:off x="762000" y="381000"/>
            <a:ext cx="7582531" cy="518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267" name="TextBox 4"/>
          <p:cNvSpPr txBox="1">
            <a:spLocks noChangeArrowheads="1"/>
          </p:cNvSpPr>
          <p:nvPr/>
        </p:nvSpPr>
        <p:spPr bwMode="auto">
          <a:xfrm>
            <a:off x="2555776" y="5733256"/>
            <a:ext cx="4286250" cy="584200"/>
          </a:xfrm>
          <a:prstGeom prst="rect">
            <a:avLst/>
          </a:prstGeom>
          <a:noFill/>
          <a:ln w="9525">
            <a:noFill/>
            <a:miter lim="800000"/>
            <a:headEnd/>
            <a:tailEnd/>
          </a:ln>
        </p:spPr>
        <p:txBody>
          <a:bodyPr wrap="none">
            <a:spAutoFit/>
          </a:bodyPr>
          <a:lstStyle/>
          <a:p>
            <a:r>
              <a:rPr lang="ru-RU" sz="3200" b="1" dirty="0">
                <a:solidFill>
                  <a:srgbClr val="C00000"/>
                </a:solidFill>
                <a:latin typeface="Monotype Corsiva" pitchFamily="66" charset="0"/>
              </a:rPr>
              <a:t>Рожь.1878г. Холст, масло.</a:t>
            </a:r>
          </a:p>
        </p:txBody>
      </p:sp>
      <p:sp>
        <p:nvSpPr>
          <p:cNvPr id="52225" name="Rectangle 1"/>
          <p:cNvSpPr>
            <a:spLocks noChangeArrowheads="1"/>
          </p:cNvSpPr>
          <p:nvPr/>
        </p:nvSpPr>
        <p:spPr bwMode="auto">
          <a:xfrm>
            <a:off x="2555776" y="424498"/>
            <a:ext cx="4304383"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onotype Corsiva" pitchFamily="66" charset="0"/>
                <a:ea typeface="Calibri" pitchFamily="34" charset="0"/>
                <a:cs typeface="Times New Roman" pitchFamily="18" charset="0"/>
              </a:rPr>
              <a:t>Все рожь кругом, как степь живая, </a:t>
            </a:r>
            <a:endParaRPr kumimoji="0" lang="ru-RU" sz="2400" b="1" i="0" u="none" strike="noStrike" cap="none" normalizeH="0" baseline="0" dirty="0" smtClean="0">
              <a:ln>
                <a:noFill/>
              </a:ln>
              <a:solidFill>
                <a:schemeClr val="bg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onotype Corsiva" pitchFamily="66" charset="0"/>
                <a:ea typeface="Calibri" pitchFamily="34" charset="0"/>
                <a:cs typeface="Times New Roman" pitchFamily="18" charset="0"/>
              </a:rPr>
              <a:t>Ни замков, ни морей, ни гор. </a:t>
            </a:r>
            <a:endParaRPr kumimoji="0" lang="ru-RU" sz="2400" b="1" i="0" u="none" strike="noStrike" cap="none" normalizeH="0" baseline="0" dirty="0" smtClean="0">
              <a:ln>
                <a:noFill/>
              </a:ln>
              <a:solidFill>
                <a:schemeClr val="bg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onotype Corsiva" pitchFamily="66" charset="0"/>
                <a:ea typeface="Calibri" pitchFamily="34" charset="0"/>
                <a:cs typeface="Times New Roman" pitchFamily="18" charset="0"/>
              </a:rPr>
              <a:t>Спасибо, сторона родная, </a:t>
            </a:r>
            <a:endParaRPr kumimoji="0" lang="ru-RU" sz="2400" b="1" i="0" u="none" strike="noStrike" cap="none" normalizeH="0" baseline="0" dirty="0" smtClean="0">
              <a:ln>
                <a:noFill/>
              </a:ln>
              <a:solidFill>
                <a:schemeClr val="bg1"/>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onotype Corsiva" pitchFamily="66" charset="0"/>
                <a:ea typeface="Calibri" pitchFamily="34" charset="0"/>
                <a:cs typeface="Times New Roman" pitchFamily="18" charset="0"/>
              </a:rPr>
              <a:t>За твой врачующий простор. </a:t>
            </a:r>
            <a:endParaRPr kumimoji="0" lang="ru-RU" sz="2400" b="1" i="0" u="none" strike="noStrike" cap="none" normalizeH="0" baseline="0" dirty="0" smtClean="0">
              <a:ln>
                <a:noFill/>
              </a:ln>
              <a:solidFill>
                <a:schemeClr val="bg1"/>
              </a:solidFill>
              <a:effectLst/>
              <a:latin typeface="Monotype Corsiva" pitchFamily="66"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dirty="0"/>
          </a:p>
        </p:txBody>
      </p:sp>
    </p:spTree>
    <p:custDataLst>
      <p:tags r:id="rId1"/>
    </p:custDataLst>
  </p:cSld>
  <p:clrMapOvr>
    <a:masterClrMapping/>
  </p:clrMapOvr>
  <p:transition advTm="10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strips(downLeft)">
                                      <p:cBhvr>
                                        <p:cTn id="7" dur="3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3000" fill="hold"/>
                                        <p:tgtEl>
                                          <p:spTgt spid="11267"/>
                                        </p:tgtEl>
                                        <p:attrNameLst>
                                          <p:attrName>ppt_w</p:attrName>
                                        </p:attrNameLst>
                                      </p:cBhvr>
                                      <p:tavLst>
                                        <p:tav tm="0">
                                          <p:val>
                                            <p:strVal val="#ppt_w*2.5"/>
                                          </p:val>
                                        </p:tav>
                                        <p:tav tm="100000">
                                          <p:val>
                                            <p:strVal val="#ppt_w"/>
                                          </p:val>
                                        </p:tav>
                                      </p:tavLst>
                                    </p:anim>
                                    <p:anim calcmode="lin" valueType="num">
                                      <p:cBhvr>
                                        <p:cTn id="13" dur="3000" fill="hold"/>
                                        <p:tgtEl>
                                          <p:spTgt spid="11267"/>
                                        </p:tgtEl>
                                        <p:attrNameLst>
                                          <p:attrName>ppt_h</p:attrName>
                                        </p:attrNameLst>
                                      </p:cBhvr>
                                      <p:tavLst>
                                        <p:tav tm="0">
                                          <p:val>
                                            <p:strVal val="#ppt_h*0.01"/>
                                          </p:val>
                                        </p:tav>
                                        <p:tav tm="100000">
                                          <p:val>
                                            <p:strVal val="#ppt_h"/>
                                          </p:val>
                                        </p:tav>
                                      </p:tavLst>
                                    </p:anim>
                                    <p:anim calcmode="lin" valueType="num">
                                      <p:cBhvr>
                                        <p:cTn id="14" dur="3000" fill="hold"/>
                                        <p:tgtEl>
                                          <p:spTgt spid="11267"/>
                                        </p:tgtEl>
                                        <p:attrNameLst>
                                          <p:attrName>ppt_x</p:attrName>
                                        </p:attrNameLst>
                                      </p:cBhvr>
                                      <p:tavLst>
                                        <p:tav tm="0">
                                          <p:val>
                                            <p:strVal val="#ppt_x"/>
                                          </p:val>
                                        </p:tav>
                                        <p:tav tm="100000">
                                          <p:val>
                                            <p:strVal val="#ppt_x"/>
                                          </p:val>
                                        </p:tav>
                                      </p:tavLst>
                                    </p:anim>
                                    <p:anim calcmode="lin" valueType="num">
                                      <p:cBhvr>
                                        <p:cTn id="15" dur="3000" fill="hold"/>
                                        <p:tgtEl>
                                          <p:spTgt spid="11267"/>
                                        </p:tgtEl>
                                        <p:attrNameLst>
                                          <p:attrName>ppt_y</p:attrName>
                                        </p:attrNameLst>
                                      </p:cBhvr>
                                      <p:tavLst>
                                        <p:tav tm="0">
                                          <p:val>
                                            <p:strVal val="#ppt_h+1"/>
                                          </p:val>
                                        </p:tav>
                                        <p:tav tm="100000">
                                          <p:val>
                                            <p:strVal val="#ppt_y"/>
                                          </p:val>
                                        </p:tav>
                                      </p:tavLst>
                                    </p:anim>
                                    <p:animEffect transition="in" filter="fade">
                                      <p:cBhvr>
                                        <p:cTn id="16" dur="3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Файл:Utro v sosnovom lesu.jpg"/>
          <p:cNvPicPr>
            <a:picLocks noChangeAspect="1" noChangeArrowheads="1"/>
          </p:cNvPicPr>
          <p:nvPr/>
        </p:nvPicPr>
        <p:blipFill>
          <a:blip r:embed="rId3" cstate="print"/>
          <a:srcRect/>
          <a:stretch>
            <a:fillRect/>
          </a:stretch>
        </p:blipFill>
        <p:spPr bwMode="auto">
          <a:xfrm>
            <a:off x="685800" y="228600"/>
            <a:ext cx="7977879" cy="54089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195" name="TextBox 4"/>
          <p:cNvSpPr txBox="1">
            <a:spLocks noChangeArrowheads="1"/>
          </p:cNvSpPr>
          <p:nvPr/>
        </p:nvSpPr>
        <p:spPr bwMode="auto">
          <a:xfrm>
            <a:off x="1428750" y="5857875"/>
            <a:ext cx="6884988" cy="584200"/>
          </a:xfrm>
          <a:prstGeom prst="rect">
            <a:avLst/>
          </a:prstGeom>
          <a:noFill/>
          <a:ln w="9525">
            <a:noFill/>
            <a:miter lim="800000"/>
            <a:headEnd/>
            <a:tailEnd/>
          </a:ln>
        </p:spPr>
        <p:txBody>
          <a:bodyPr wrap="none">
            <a:spAutoFit/>
          </a:bodyPr>
          <a:lstStyle/>
          <a:p>
            <a:r>
              <a:rPr lang="ru-RU" sz="2000" b="1" dirty="0">
                <a:solidFill>
                  <a:schemeClr val="bg1"/>
                </a:solidFill>
                <a:latin typeface="Calibri" pitchFamily="34" charset="0"/>
              </a:rPr>
              <a:t> </a:t>
            </a:r>
            <a:r>
              <a:rPr lang="ru-RU" sz="3200" b="1" dirty="0">
                <a:solidFill>
                  <a:srgbClr val="C00000"/>
                </a:solidFill>
                <a:latin typeface="Monotype Corsiva" pitchFamily="66" charset="0"/>
              </a:rPr>
              <a:t>Утро в сосновом лесу.1889г. Холст, масло.</a:t>
            </a:r>
            <a:endParaRPr lang="ru-RU" sz="3200" dirty="0">
              <a:solidFill>
                <a:srgbClr val="C00000"/>
              </a:solidFill>
              <a:latin typeface="Monotype Corsiva" pitchFamily="66"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dirty="0"/>
          </a:p>
        </p:txBody>
      </p:sp>
    </p:spTree>
    <p:custDataLst>
      <p:tags r:id="rId1"/>
    </p:custDataLst>
  </p:cSld>
  <p:clrMapOvr>
    <a:masterClrMapping/>
  </p:clrMapOvr>
  <p:transition advTm="121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strips(upRight)">
                                      <p:cBhvr>
                                        <p:cTn id="7" dur="3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3000" fill="hold"/>
                                        <p:tgtEl>
                                          <p:spTgt spid="8195"/>
                                        </p:tgtEl>
                                        <p:attrNameLst>
                                          <p:attrName>ppt_w</p:attrName>
                                        </p:attrNameLst>
                                      </p:cBhvr>
                                      <p:tavLst>
                                        <p:tav tm="0">
                                          <p:val>
                                            <p:strVal val="#ppt_w*2.5"/>
                                          </p:val>
                                        </p:tav>
                                        <p:tav tm="100000">
                                          <p:val>
                                            <p:strVal val="#ppt_w"/>
                                          </p:val>
                                        </p:tav>
                                      </p:tavLst>
                                    </p:anim>
                                    <p:anim calcmode="lin" valueType="num">
                                      <p:cBhvr>
                                        <p:cTn id="13" dur="3000" fill="hold"/>
                                        <p:tgtEl>
                                          <p:spTgt spid="8195"/>
                                        </p:tgtEl>
                                        <p:attrNameLst>
                                          <p:attrName>ppt_h</p:attrName>
                                        </p:attrNameLst>
                                      </p:cBhvr>
                                      <p:tavLst>
                                        <p:tav tm="0">
                                          <p:val>
                                            <p:strVal val="#ppt_h*0.01"/>
                                          </p:val>
                                        </p:tav>
                                        <p:tav tm="100000">
                                          <p:val>
                                            <p:strVal val="#ppt_h"/>
                                          </p:val>
                                        </p:tav>
                                      </p:tavLst>
                                    </p:anim>
                                    <p:anim calcmode="lin" valueType="num">
                                      <p:cBhvr>
                                        <p:cTn id="14" dur="3000" fill="hold"/>
                                        <p:tgtEl>
                                          <p:spTgt spid="8195"/>
                                        </p:tgtEl>
                                        <p:attrNameLst>
                                          <p:attrName>ppt_x</p:attrName>
                                        </p:attrNameLst>
                                      </p:cBhvr>
                                      <p:tavLst>
                                        <p:tav tm="0">
                                          <p:val>
                                            <p:strVal val="#ppt_x"/>
                                          </p:val>
                                        </p:tav>
                                        <p:tav tm="100000">
                                          <p:val>
                                            <p:strVal val="#ppt_x"/>
                                          </p:val>
                                        </p:tav>
                                      </p:tavLst>
                                    </p:anim>
                                    <p:anim calcmode="lin" valueType="num">
                                      <p:cBhvr>
                                        <p:cTn id="15" dur="3000" fill="hold"/>
                                        <p:tgtEl>
                                          <p:spTgt spid="8195"/>
                                        </p:tgtEl>
                                        <p:attrNameLst>
                                          <p:attrName>ppt_y</p:attrName>
                                        </p:attrNameLst>
                                      </p:cBhvr>
                                      <p:tavLst>
                                        <p:tav tm="0">
                                          <p:val>
                                            <p:strVal val="#ppt_h+1"/>
                                          </p:val>
                                        </p:tav>
                                        <p:tav tm="100000">
                                          <p:val>
                                            <p:strVal val="#ppt_y"/>
                                          </p:val>
                                        </p:tav>
                                      </p:tavLst>
                                    </p:anim>
                                    <p:animEffect transition="in" filter="fade">
                                      <p:cBhvr>
                                        <p:cTn id="16" dur="3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айл:Shishkin na severe dikom1.jpg"/>
          <p:cNvPicPr>
            <a:picLocks noChangeAspect="1" noChangeArrowheads="1"/>
          </p:cNvPicPr>
          <p:nvPr/>
        </p:nvPicPr>
        <p:blipFill>
          <a:blip r:embed="rId2" cstate="print"/>
          <a:srcRect/>
          <a:stretch>
            <a:fillRect/>
          </a:stretch>
        </p:blipFill>
        <p:spPr bwMode="auto">
          <a:xfrm>
            <a:off x="251520" y="260647"/>
            <a:ext cx="4320480" cy="62049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788024" y="5877272"/>
            <a:ext cx="3251211" cy="523220"/>
          </a:xfrm>
          <a:prstGeom prst="rect">
            <a:avLst/>
          </a:prstGeom>
        </p:spPr>
        <p:txBody>
          <a:bodyPr wrap="none">
            <a:spAutoFit/>
          </a:bodyPr>
          <a:lstStyle/>
          <a:p>
            <a:r>
              <a:rPr lang="ru-RU" sz="2800" b="1" dirty="0" smtClean="0">
                <a:solidFill>
                  <a:srgbClr val="C00000"/>
                </a:solidFill>
                <a:latin typeface="Monotype Corsiva" pitchFamily="66" charset="0"/>
              </a:rPr>
              <a:t>На Севере диком.1890г</a:t>
            </a:r>
            <a:endParaRPr lang="ru-RU" sz="2800" dirty="0">
              <a:solidFill>
                <a:srgbClr val="C00000"/>
              </a:solidFill>
            </a:endParaRPr>
          </a:p>
        </p:txBody>
      </p:sp>
      <p:sp>
        <p:nvSpPr>
          <p:cNvPr id="6" name="Прямоугольник 5"/>
          <p:cNvSpPr/>
          <p:nvPr/>
        </p:nvSpPr>
        <p:spPr>
          <a:xfrm>
            <a:off x="4860032" y="1052736"/>
            <a:ext cx="3672408" cy="4154984"/>
          </a:xfrm>
          <a:prstGeom prst="rect">
            <a:avLst/>
          </a:prstGeom>
        </p:spPr>
        <p:txBody>
          <a:bodyPr wrap="square">
            <a:spAutoFit/>
          </a:bodyPr>
          <a:lstStyle/>
          <a:p>
            <a:r>
              <a:rPr lang="ru-RU" sz="2400" b="1" dirty="0" smtClean="0">
                <a:solidFill>
                  <a:srgbClr val="C00000"/>
                </a:solidFill>
                <a:latin typeface="Monotype Corsiva" pitchFamily="66" charset="0"/>
              </a:rPr>
              <a:t>В 1890 году, в связи с предполагавшимся изданием сочинений Лермонтова, многие русские художники, в том числе и Шишкин, были привлечены к иллюстрированию лучших стихов поэта. Выбор Шишкина остановился на стихотворениях «На севере диком» и «Отчизна». </a:t>
            </a:r>
            <a:endParaRPr lang="ru-RU" sz="2400" b="1" dirty="0">
              <a:solidFill>
                <a:srgbClr val="C00000"/>
              </a:solidFill>
              <a:latin typeface="Monotype Corsiva" pitchFamily="66"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499992" y="404664"/>
            <a:ext cx="4163319" cy="35394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Место душевного отдыха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Не заменить мне иным.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Пьян от соснового воздуха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С летом прощаюсь грибным,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И, с зародившейся песнею,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В сердце своём унесу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Эту картину чудесную: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«Утро в сосновом лесу».</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49154" name="Rectangle 2"/>
          <p:cNvSpPr>
            <a:spLocks noChangeArrowheads="1"/>
          </p:cNvSpPr>
          <p:nvPr/>
        </p:nvSpPr>
        <p:spPr bwMode="auto">
          <a:xfrm>
            <a:off x="4355976" y="4005064"/>
            <a:ext cx="5832648"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FF00"/>
                </a:solidFill>
                <a:effectLst/>
                <a:latin typeface="Monotype Corsiva" pitchFamily="66" charset="0"/>
                <a:ea typeface="Calibri" pitchFamily="34" charset="0"/>
                <a:cs typeface="Times New Roman" pitchFamily="18" charset="0"/>
              </a:rPr>
              <a:t>Игорь Трояновский  г.Иркутск.</a:t>
            </a:r>
            <a:endParaRPr kumimoji="0" lang="ru-RU" sz="2800" b="1" i="0" u="none" strike="noStrike" cap="none" normalizeH="0" baseline="0" dirty="0" smtClean="0">
              <a:ln>
                <a:noFill/>
              </a:ln>
              <a:solidFill>
                <a:srgbClr val="FFFF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0" y="260648"/>
            <a:ext cx="42484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Шепчутся сосны высокие,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Прячется гриб под кустом,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Белка, рассерженно цокая,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Рыжим мелькает хвостом.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Ты не ругайся, красавица,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Что твой нарушил покой –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Просто уж очень мне нравится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Сказочный лес над рекой.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49156" name="Rectangle 4"/>
          <p:cNvSpPr>
            <a:spLocks noChangeArrowheads="1"/>
          </p:cNvSpPr>
          <p:nvPr/>
        </p:nvSpPr>
        <p:spPr bwMode="auto">
          <a:xfrm>
            <a:off x="827584" y="5761756"/>
            <a:ext cx="7992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49157" name="Rectangle 5"/>
          <p:cNvSpPr>
            <a:spLocks noChangeArrowheads="1"/>
          </p:cNvSpPr>
          <p:nvPr/>
        </p:nvSpPr>
        <p:spPr bwMode="auto">
          <a:xfrm>
            <a:off x="251520" y="4406423"/>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Музеи, картинные галереи, памятники старины, бесценные сокровища прекрасного. Что бы делали люди, как бы стали они бедны, если представить себе хоть на миг, что человечество лишилось бы Лувра или Эрмитажа, Ватикана или Дрезденской галереи, Уффици или Третьяковки?</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60648"/>
            <a:ext cx="8625136" cy="4525962"/>
          </a:xfrm>
        </p:spPr>
        <p:txBody>
          <a:bodyPr/>
          <a:lstStyle/>
          <a:p>
            <a:pPr>
              <a:buNone/>
            </a:pPr>
            <a:r>
              <a:rPr lang="ru-RU" dirty="0" smtClean="0"/>
              <a:t>       </a:t>
            </a:r>
            <a:r>
              <a:rPr lang="ru-RU" sz="2800" b="1" dirty="0" smtClean="0">
                <a:solidFill>
                  <a:srgbClr val="C00000"/>
                </a:solidFill>
                <a:latin typeface="Monotype Corsiva" pitchFamily="66" charset="0"/>
              </a:rPr>
              <a:t>В Лаврушенском переулке города Москвы находится музей, который знает весь мир  -  Государственная Третьяковская галерея. Люди ласково называют ее «Третьяковкой». Это лучшее собрание русских картин. </a:t>
            </a:r>
            <a:r>
              <a:rPr lang="ru-RU" dirty="0" smtClean="0"/>
              <a:t> </a:t>
            </a:r>
            <a:r>
              <a:rPr lang="ru-RU" b="1" dirty="0" smtClean="0"/>
              <a:t>          </a:t>
            </a:r>
            <a:r>
              <a:rPr lang="ru-RU" dirty="0" smtClean="0"/>
              <a:t>                                                                                      </a:t>
            </a:r>
            <a:r>
              <a:rPr lang="ru-RU" i="1" dirty="0" smtClean="0"/>
              <a:t> </a:t>
            </a:r>
            <a:endParaRPr lang="ru-RU" dirty="0"/>
          </a:p>
        </p:txBody>
      </p:sp>
      <p:sp>
        <p:nvSpPr>
          <p:cNvPr id="4" name="Прямоугольник 3"/>
          <p:cNvSpPr/>
          <p:nvPr/>
        </p:nvSpPr>
        <p:spPr>
          <a:xfrm>
            <a:off x="323528" y="2132856"/>
            <a:ext cx="8136904" cy="3970318"/>
          </a:xfrm>
          <a:prstGeom prst="rect">
            <a:avLst/>
          </a:prstGeom>
        </p:spPr>
        <p:txBody>
          <a:bodyPr wrap="square">
            <a:spAutoFit/>
          </a:bodyPr>
          <a:lstStyle/>
          <a:p>
            <a:pPr lvl="0" indent="342900" algn="just" fontAlgn="base">
              <a:spcBef>
                <a:spcPct val="0"/>
              </a:spcBef>
              <a:spcAft>
                <a:spcPct val="0"/>
              </a:spcAft>
            </a:pPr>
            <a:r>
              <a:rPr lang="ru-RU" sz="2800" b="1" dirty="0" smtClean="0">
                <a:solidFill>
                  <a:srgbClr val="C00000"/>
                </a:solidFill>
                <a:latin typeface="Monotype Corsiva" pitchFamily="66" charset="0"/>
                <a:ea typeface="Times New Roman" pitchFamily="18" charset="0"/>
                <a:cs typeface="Times New Roman" pitchFamily="18" charset="0"/>
              </a:rPr>
              <a:t>Основателем этой богатейшей коллекции был видный деятель русской культуры московский коллекционер Павел Михайлович Третьяков</a:t>
            </a:r>
            <a:r>
              <a:rPr lang="ru-RU" sz="2800" b="1" i="1" dirty="0" smtClean="0">
                <a:solidFill>
                  <a:srgbClr val="C00000"/>
                </a:solidFill>
                <a:latin typeface="Monotype Corsiva" pitchFamily="66" charset="0"/>
                <a:ea typeface="Times New Roman" pitchFamily="18" charset="0"/>
                <a:cs typeface="Times New Roman" pitchFamily="18" charset="0"/>
              </a:rPr>
              <a:t>.</a:t>
            </a:r>
            <a:r>
              <a:rPr lang="ru-RU" sz="2800" b="1" dirty="0" smtClean="0">
                <a:solidFill>
                  <a:srgbClr val="C00000"/>
                </a:solidFill>
                <a:latin typeface="Monotype Corsiva" pitchFamily="66" charset="0"/>
                <a:ea typeface="Times New Roman" pitchFamily="18" charset="0"/>
                <a:cs typeface="Times New Roman" pitchFamily="18" charset="0"/>
              </a:rPr>
              <a:t> С юных лет он страстно увлекался живописью, начал собирать гравюры западноевропейских художников, небольшие картины голландских живописцев 17 века. Но с 1856 года Третьяков твердо решил собирать работы своих современников. Так началась история Третьяковской галереи.</a:t>
            </a:r>
            <a:endParaRPr lang="ru-RU" sz="2800" b="1" dirty="0" smtClean="0">
              <a:solidFill>
                <a:srgbClr val="C00000"/>
              </a:solidFill>
              <a:latin typeface="Monotype Corsiva" pitchFamily="66"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1837-1857).jpg"/>
          <p:cNvPicPr>
            <a:picLocks noChangeAspect="1" noChangeArrowheads="1"/>
          </p:cNvPicPr>
          <p:nvPr/>
        </p:nvPicPr>
        <p:blipFill>
          <a:blip r:embed="rId2" cstate="print"/>
          <a:srcRect/>
          <a:stretch>
            <a:fillRect/>
          </a:stretch>
        </p:blipFill>
        <p:spPr bwMode="auto">
          <a:xfrm>
            <a:off x="539552" y="404664"/>
            <a:ext cx="8098500" cy="5694258"/>
          </a:xfrm>
          <a:prstGeom prst="rect">
            <a:avLst/>
          </a:prstGeom>
          <a:noFill/>
        </p:spPr>
      </p:pic>
      <p:sp>
        <p:nvSpPr>
          <p:cNvPr id="3" name="TextBox 2"/>
          <p:cNvSpPr txBox="1"/>
          <p:nvPr/>
        </p:nvSpPr>
        <p:spPr>
          <a:xfrm>
            <a:off x="2555776" y="6237312"/>
            <a:ext cx="4825360" cy="523220"/>
          </a:xfrm>
          <a:prstGeom prst="rect">
            <a:avLst/>
          </a:prstGeom>
          <a:noFill/>
        </p:spPr>
        <p:txBody>
          <a:bodyPr wrap="none" rtlCol="0">
            <a:spAutoFit/>
          </a:bodyPr>
          <a:lstStyle/>
          <a:p>
            <a:r>
              <a:rPr lang="ru-RU" sz="2800" b="1" dirty="0" smtClean="0">
                <a:solidFill>
                  <a:srgbClr val="C00000"/>
                </a:solidFill>
                <a:latin typeface="Monotype Corsiva" pitchFamily="66" charset="0"/>
              </a:rPr>
              <a:t>А.Иванов. Явление Христа народу.</a:t>
            </a:r>
            <a:endParaRPr lang="ru-RU" sz="2800" b="1" dirty="0">
              <a:solidFill>
                <a:srgbClr val="C00000"/>
              </a:solidFill>
              <a:latin typeface="Monotype Corsiva" pitchFamily="66"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23528" y="188640"/>
            <a:ext cx="856895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К концу 1860-х Третьяков задумал создать портретную галерею российских "писателей, композиторов и вообще деятелей по художественной части". Она должна была стать музеем в музее – национальная портретная галерея в "общественном, всем доступном хранилище изящных искусств".  Третьяков находился во власти "модной" просветительской идеи XIX века о важной роли личности в истории, получившей распространение после открытия в Лондоне Национальной портретной галереи в 1856 году. Собиратель сам заказывал художникам портреты, горячо интересовался их работой, тем самым помогая развитию этого жанра. Многие портреты Перова, Крамского, Репина, Ярошенко исполнялись если и не по прямому заказу Третьякова, то с заведомой ориентацией на его музей в музее. Таким образом сам основатель стоял у истоков уникального портретного собрания Галереи.</a:t>
            </a:r>
            <a:r>
              <a:rPr lang="ru-RU" sz="2400" b="1" dirty="0" smtClean="0">
                <a:solidFill>
                  <a:srgbClr val="C00000"/>
                </a:solidFill>
                <a:latin typeface="Monotype Corsiva" pitchFamily="66" charset="0"/>
                <a:cs typeface="Arial" pitchFamily="34" charset="0"/>
              </a:rPr>
              <a:t> </a:t>
            </a: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В 1872 году к П.М. Третьякову поступила целая серия написанных В.Г. Перовым портретов знаменитых писателей: А.Н. Островского (1871), Ф.М. Достоевского (1872), А.Н. Майкова (1872), М.П. Погодина (1872), В.И. Даля (1872), И.С. Тургенева.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31</a:t>
            </a:fld>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0_1826d_e77f6dd5_XL.jpeg"/>
          <p:cNvPicPr>
            <a:picLocks noChangeAspect="1" noChangeArrowheads="1"/>
          </p:cNvPicPr>
          <p:nvPr/>
        </p:nvPicPr>
        <p:blipFill>
          <a:blip r:embed="rId2" cstate="print"/>
          <a:srcRect/>
          <a:stretch>
            <a:fillRect/>
          </a:stretch>
        </p:blipFill>
        <p:spPr bwMode="auto">
          <a:xfrm>
            <a:off x="4067944" y="332656"/>
            <a:ext cx="4509864" cy="6039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51520" y="6093296"/>
            <a:ext cx="3887603" cy="523220"/>
          </a:xfrm>
          <a:prstGeom prst="rect">
            <a:avLst/>
          </a:prstGeom>
        </p:spPr>
        <p:txBody>
          <a:bodyPr wrap="none">
            <a:spAutoFit/>
          </a:bodyPr>
          <a:lstStyle/>
          <a:p>
            <a:r>
              <a:rPr lang="ru-RU" sz="2800" b="1" dirty="0" smtClean="0">
                <a:solidFill>
                  <a:srgbClr val="C00000"/>
                </a:solidFill>
                <a:latin typeface="Monotype Corsiva" pitchFamily="66" charset="0"/>
              </a:rPr>
              <a:t>И. Крамской. Лунная ночь</a:t>
            </a:r>
            <a:endParaRPr lang="ru-RU" sz="2800" dirty="0">
              <a:latin typeface="Monotype Corsiva" pitchFamily="66"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32</a:t>
            </a:fld>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borovikovski.jpg"/>
          <p:cNvPicPr>
            <a:picLocks noChangeAspect="1" noChangeArrowheads="1"/>
          </p:cNvPicPr>
          <p:nvPr/>
        </p:nvPicPr>
        <p:blipFill>
          <a:blip r:embed="rId2" cstate="print"/>
          <a:srcRect/>
          <a:stretch>
            <a:fillRect/>
          </a:stretch>
        </p:blipFill>
        <p:spPr bwMode="auto">
          <a:xfrm>
            <a:off x="3790342" y="332656"/>
            <a:ext cx="4977086" cy="6192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323528" y="4765119"/>
            <a:ext cx="3528392" cy="1661993"/>
          </a:xfrm>
          <a:prstGeom prst="rect">
            <a:avLst/>
          </a:prstGeom>
        </p:spPr>
        <p:txBody>
          <a:bodyPr wrap="square">
            <a:spAutoFit/>
          </a:bodyPr>
          <a:lstStyle/>
          <a:p>
            <a:endParaRPr lang="ru-RU" dirty="0" smtClean="0"/>
          </a:p>
          <a:p>
            <a:r>
              <a:rPr lang="ru-RU" sz="2800" b="1" dirty="0" smtClean="0">
                <a:solidFill>
                  <a:srgbClr val="C00000"/>
                </a:solidFill>
                <a:latin typeface="Monotype Corsiva" pitchFamily="66" charset="0"/>
              </a:rPr>
              <a:t> В.Л. Боровиковский</a:t>
            </a:r>
          </a:p>
          <a:p>
            <a:r>
              <a:rPr lang="ru-RU" sz="2800" b="1" dirty="0" smtClean="0">
                <a:solidFill>
                  <a:srgbClr val="C00000"/>
                </a:solidFill>
                <a:latin typeface="Monotype Corsiva" pitchFamily="66" charset="0"/>
              </a:rPr>
              <a:t> Портрет М.И.       Лопухиной. 1797</a:t>
            </a:r>
            <a:endParaRPr lang="ru-RU" sz="2800" b="1" dirty="0">
              <a:solidFill>
                <a:srgbClr val="C00000"/>
              </a:solidFill>
              <a:latin typeface="Monotype Corsiva" pitchFamily="66" charset="0"/>
            </a:endParaRPr>
          </a:p>
        </p:txBody>
      </p:sp>
      <p:sp>
        <p:nvSpPr>
          <p:cNvPr id="5" name="Прямоугольник 4"/>
          <p:cNvSpPr/>
          <p:nvPr/>
        </p:nvSpPr>
        <p:spPr>
          <a:xfrm>
            <a:off x="3448968" y="3244334"/>
            <a:ext cx="237566" cy="369332"/>
          </a:xfrm>
          <a:prstGeom prst="rect">
            <a:avLst/>
          </a:prstGeom>
        </p:spPr>
        <p:txBody>
          <a:bodyPr wrap="none">
            <a:spAutoFit/>
          </a:bodyPr>
          <a:lstStyle/>
          <a:p>
            <a:r>
              <a:rPr lang="ru-RU" dirty="0" smtClean="0"/>
              <a:t> </a:t>
            </a:r>
            <a:endParaRPr lang="ru-RU" dirty="0"/>
          </a:p>
        </p:txBody>
      </p:sp>
      <p:sp>
        <p:nvSpPr>
          <p:cNvPr id="6" name="Прямоугольник 5"/>
          <p:cNvSpPr/>
          <p:nvPr/>
        </p:nvSpPr>
        <p:spPr>
          <a:xfrm>
            <a:off x="179512" y="620688"/>
            <a:ext cx="3491880" cy="2677656"/>
          </a:xfrm>
          <a:prstGeom prst="rect">
            <a:avLst/>
          </a:prstGeom>
        </p:spPr>
        <p:txBody>
          <a:bodyPr wrap="square">
            <a:spAutoFit/>
          </a:bodyPr>
          <a:lstStyle/>
          <a:p>
            <a:r>
              <a:rPr lang="ru-RU" sz="2800" b="1" dirty="0" smtClean="0">
                <a:solidFill>
                  <a:srgbClr val="C00000"/>
                </a:solidFill>
                <a:latin typeface="Monotype Corsiva" pitchFamily="66" charset="0"/>
              </a:rPr>
              <a:t>Еще три зала в верхнем этаже и пять в нижнем были пристроены в 1885 году. Это позволило несколько упорядочить экспозицию. </a:t>
            </a:r>
            <a:endParaRPr lang="ru-RU" sz="2800" b="1" dirty="0">
              <a:solidFill>
                <a:srgbClr val="C00000"/>
              </a:solidFill>
              <a:latin typeface="Monotype Corsiva" pitchFamily="66"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33</a:t>
            </a:fld>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cuaresma_img.jpg"/>
          <p:cNvPicPr>
            <a:picLocks noChangeAspect="1" noChangeArrowheads="1"/>
          </p:cNvPicPr>
          <p:nvPr/>
        </p:nvPicPr>
        <p:blipFill>
          <a:blip r:embed="rId2" cstate="print"/>
          <a:srcRect/>
          <a:stretch>
            <a:fillRect/>
          </a:stretch>
        </p:blipFill>
        <p:spPr bwMode="auto">
          <a:xfrm>
            <a:off x="4355976" y="620688"/>
            <a:ext cx="4560506" cy="5400600"/>
          </a:xfrm>
          <a:prstGeom prst="rect">
            <a:avLst/>
          </a:prstGeom>
          <a:noFill/>
        </p:spPr>
      </p:pic>
      <p:sp>
        <p:nvSpPr>
          <p:cNvPr id="4" name="Прямоугольник 3"/>
          <p:cNvSpPr/>
          <p:nvPr/>
        </p:nvSpPr>
        <p:spPr>
          <a:xfrm>
            <a:off x="179512" y="0"/>
            <a:ext cx="4536504" cy="6740307"/>
          </a:xfrm>
          <a:prstGeom prst="rect">
            <a:avLst/>
          </a:prstGeom>
        </p:spPr>
        <p:txBody>
          <a:bodyPr wrap="square">
            <a:spAutoFit/>
          </a:bodyPr>
          <a:lstStyle/>
          <a:p>
            <a:r>
              <a:rPr lang="ru-RU" sz="2400" b="1" dirty="0" smtClean="0"/>
              <a:t> </a:t>
            </a:r>
            <a:r>
              <a:rPr lang="ru-RU" sz="2400" b="1" dirty="0" smtClean="0">
                <a:solidFill>
                  <a:srgbClr val="C00000"/>
                </a:solidFill>
                <a:latin typeface="Monotype Corsiva" pitchFamily="66" charset="0"/>
              </a:rPr>
              <a:t>Пейзаж в картине «Христос в пустыне» поделен на две части линией горизонта: земля, каменистая, пустынная и небо, которое символизирует мир и надежду. Величественная фигура Христа  находится в центре полотна, как бы на границе этих миров. Изможденный тяжелым сорокадневным постом, преодолевшим искушение дьявола, Христос готов принести себя  в жертву ради искупления грехов человечества. Изображение Христа на полотне далеко  от традиционных канонов. Эта картина – глубокое авторское переосмысление   темы Христа и христианства в живописи.</a:t>
            </a:r>
            <a:endParaRPr lang="ru-RU" sz="2400" b="1" dirty="0">
              <a:solidFill>
                <a:srgbClr val="C00000"/>
              </a:solidFill>
              <a:latin typeface="Monotype Corsiva" pitchFamily="66"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34</a:t>
            </a:fld>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97a58e979957a3366"/>
          <p:cNvPicPr>
            <a:picLocks noChangeAspect="1" noChangeArrowheads="1"/>
          </p:cNvPicPr>
          <p:nvPr/>
        </p:nvPicPr>
        <p:blipFill>
          <a:blip r:embed="rId2" cstate="print"/>
          <a:srcRect/>
          <a:stretch>
            <a:fillRect/>
          </a:stretch>
        </p:blipFill>
        <p:spPr bwMode="auto">
          <a:xfrm>
            <a:off x="539552" y="260648"/>
            <a:ext cx="7875129" cy="5952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3" name="TextBox 3"/>
          <p:cNvSpPr txBox="1">
            <a:spLocks noChangeArrowheads="1"/>
          </p:cNvSpPr>
          <p:nvPr/>
        </p:nvSpPr>
        <p:spPr bwMode="auto">
          <a:xfrm>
            <a:off x="2843808" y="6334780"/>
            <a:ext cx="3733714" cy="523220"/>
          </a:xfrm>
          <a:prstGeom prst="rect">
            <a:avLst/>
          </a:prstGeom>
          <a:noFill/>
          <a:ln w="9525">
            <a:noFill/>
            <a:miter lim="800000"/>
            <a:headEnd/>
            <a:tailEnd/>
          </a:ln>
        </p:spPr>
        <p:txBody>
          <a:bodyPr wrap="none">
            <a:spAutoFit/>
          </a:bodyPr>
          <a:lstStyle/>
          <a:p>
            <a:r>
              <a:rPr lang="ru-RU" sz="2800" b="1" dirty="0">
                <a:solidFill>
                  <a:srgbClr val="C00000"/>
                </a:solidFill>
                <a:latin typeface="Monotype Corsiva" pitchFamily="66" charset="0"/>
              </a:rPr>
              <a:t>Христос в пустыне. (1872)</a:t>
            </a:r>
          </a:p>
        </p:txBody>
      </p:sp>
      <p:sp>
        <p:nvSpPr>
          <p:cNvPr id="4" name="Номер слайда 3"/>
          <p:cNvSpPr>
            <a:spLocks noGrp="1"/>
          </p:cNvSpPr>
          <p:nvPr>
            <p:ph type="sldNum" sz="quarter" idx="12"/>
          </p:nvPr>
        </p:nvSpPr>
        <p:spPr/>
        <p:txBody>
          <a:bodyPr/>
          <a:lstStyle/>
          <a:p>
            <a:fld id="{725C68B6-61C2-468F-89AB-4B9F7531AA68}" type="slidenum">
              <a:rPr lang="ru-RU" smtClean="0"/>
              <a:pPr/>
              <a:t>35</a:t>
            </a:fld>
            <a:endParaRPr lang="ru-RU"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крамской.jpg"/>
          <p:cNvPicPr>
            <a:picLocks noChangeAspect="1" noChangeArrowheads="1"/>
          </p:cNvPicPr>
          <p:nvPr/>
        </p:nvPicPr>
        <p:blipFill>
          <a:blip r:embed="rId2" cstate="print"/>
          <a:srcRect/>
          <a:stretch>
            <a:fillRect/>
          </a:stretch>
        </p:blipFill>
        <p:spPr bwMode="auto">
          <a:xfrm>
            <a:off x="899592" y="332656"/>
            <a:ext cx="7462011" cy="5688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1691680" y="6165304"/>
            <a:ext cx="5998758" cy="523220"/>
          </a:xfrm>
          <a:prstGeom prst="rect">
            <a:avLst/>
          </a:prstGeom>
        </p:spPr>
        <p:txBody>
          <a:bodyPr wrap="none">
            <a:spAutoFit/>
          </a:bodyPr>
          <a:lstStyle/>
          <a:p>
            <a:r>
              <a:rPr lang="ru-RU" sz="2800" b="1" dirty="0" smtClean="0">
                <a:solidFill>
                  <a:srgbClr val="C00000"/>
                </a:solidFill>
                <a:latin typeface="Monotype Corsiva" pitchFamily="66" charset="0"/>
              </a:rPr>
              <a:t>И. Крамской. Портрет неизвестной.(1883)</a:t>
            </a:r>
            <a:endParaRPr lang="ru-RU" sz="2800" b="1" dirty="0">
              <a:solidFill>
                <a:srgbClr val="C00000"/>
              </a:solidFill>
              <a:latin typeface="Monotype Corsiva" pitchFamily="66"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547664" y="980728"/>
            <a:ext cx="59046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rPr>
              <a:t>Галерея постоянно посылает свои произведения на выставки как в города нашей страны, так и за рубеж.  Музей показал шедевры живописи из своего собрания в Англии, Италии, США, Японии, Испании и других странах. Третьяковская галерея делает ценнейшие достижения художественного творчества прошлого и современности достоянием миллионов людей.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37</a:t>
            </a:fld>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043608" y="260648"/>
            <a:ext cx="7291388" cy="6247864"/>
          </a:xfrm>
          <a:prstGeom prst="rect">
            <a:avLst/>
          </a:prstGeom>
          <a:noFill/>
          <a:ln w="9525">
            <a:noFill/>
            <a:miter lim="800000"/>
            <a:headEnd/>
            <a:tailEnd/>
          </a:ln>
        </p:spPr>
        <p:txBody>
          <a:bodyPr>
            <a:spAutoFit/>
          </a:bodyPr>
          <a:lstStyle/>
          <a:p>
            <a:r>
              <a:rPr lang="ru-RU" sz="4000" b="1" dirty="0">
                <a:solidFill>
                  <a:srgbClr val="C00000"/>
                </a:solidFill>
                <a:latin typeface="Monotype Corsiva" pitchFamily="66" charset="0"/>
              </a:rPr>
              <a:t>Дай Бог нам прадедов</a:t>
            </a:r>
          </a:p>
          <a:p>
            <a:r>
              <a:rPr lang="ru-RU" sz="4000" b="1" dirty="0">
                <a:solidFill>
                  <a:srgbClr val="C00000"/>
                </a:solidFill>
                <a:latin typeface="Monotype Corsiva" pitchFamily="66" charset="0"/>
              </a:rPr>
              <a:t>                                   наследие сберечь,</a:t>
            </a:r>
          </a:p>
          <a:p>
            <a:r>
              <a:rPr lang="ru-RU" sz="4000" b="1" dirty="0">
                <a:solidFill>
                  <a:srgbClr val="C00000"/>
                </a:solidFill>
                <a:latin typeface="Monotype Corsiva" pitchFamily="66" charset="0"/>
              </a:rPr>
              <a:t>Не притупить свой слух там,</a:t>
            </a:r>
          </a:p>
          <a:p>
            <a:r>
              <a:rPr lang="ru-RU" sz="4000" b="1" dirty="0">
                <a:solidFill>
                  <a:srgbClr val="C00000"/>
                </a:solidFill>
                <a:latin typeface="Monotype Corsiva" pitchFamily="66" charset="0"/>
              </a:rPr>
              <a:t>                                    где ему все ново,</a:t>
            </a:r>
          </a:p>
          <a:p>
            <a:r>
              <a:rPr lang="ru-RU" sz="4000" b="1" dirty="0">
                <a:solidFill>
                  <a:srgbClr val="C00000"/>
                </a:solidFill>
                <a:latin typeface="Monotype Corsiva" pitchFamily="66" charset="0"/>
              </a:rPr>
              <a:t>И, выплавив строку, дождаться </a:t>
            </a:r>
          </a:p>
          <a:p>
            <a:r>
              <a:rPr lang="ru-RU" sz="4000" b="1" dirty="0">
                <a:solidFill>
                  <a:srgbClr val="C00000"/>
                </a:solidFill>
                <a:latin typeface="Monotype Corsiva" pitchFamily="66" charset="0"/>
              </a:rPr>
              <a:t>                                    новых встреч</a:t>
            </a:r>
          </a:p>
          <a:p>
            <a:r>
              <a:rPr lang="ru-RU" sz="4000" b="1" dirty="0">
                <a:solidFill>
                  <a:srgbClr val="C00000"/>
                </a:solidFill>
                <a:latin typeface="Monotype Corsiva" pitchFamily="66" charset="0"/>
              </a:rPr>
              <a:t>С прозреньем Пушкина и</a:t>
            </a:r>
          </a:p>
          <a:p>
            <a:r>
              <a:rPr lang="ru-RU" sz="4000" b="1" dirty="0">
                <a:solidFill>
                  <a:srgbClr val="C00000"/>
                </a:solidFill>
                <a:latin typeface="Monotype Corsiva" pitchFamily="66" charset="0"/>
              </a:rPr>
              <a:t>                                    красками </a:t>
            </a:r>
            <a:r>
              <a:rPr lang="ru-RU" sz="4000" b="1" dirty="0" smtClean="0">
                <a:solidFill>
                  <a:srgbClr val="C00000"/>
                </a:solidFill>
                <a:latin typeface="Monotype Corsiva" pitchFamily="66" charset="0"/>
              </a:rPr>
              <a:t> 	 		                            Рублева</a:t>
            </a:r>
            <a:r>
              <a:rPr lang="ru-RU" sz="4000" b="1" dirty="0">
                <a:solidFill>
                  <a:srgbClr val="C00000"/>
                </a:solidFill>
                <a:latin typeface="Monotype Corsiva" pitchFamily="66" charset="0"/>
              </a:rPr>
              <a:t>.</a:t>
            </a:r>
          </a:p>
          <a:p>
            <a:r>
              <a:rPr lang="ru-RU" sz="4000" b="1" dirty="0">
                <a:solidFill>
                  <a:srgbClr val="C00000"/>
                </a:solidFill>
                <a:latin typeface="Monotype Corsiva" pitchFamily="66" charset="0"/>
              </a:rPr>
              <a:t>                         </a:t>
            </a:r>
            <a:r>
              <a:rPr lang="ru-RU" sz="4000" b="1" dirty="0" smtClean="0">
                <a:solidFill>
                  <a:srgbClr val="C00000"/>
                </a:solidFill>
                <a:latin typeface="Monotype Corsiva" pitchFamily="66" charset="0"/>
              </a:rPr>
              <a:t>     </a:t>
            </a:r>
            <a:r>
              <a:rPr lang="ru-RU" sz="4000" b="1" dirty="0">
                <a:solidFill>
                  <a:srgbClr val="C00000"/>
                </a:solidFill>
                <a:latin typeface="Monotype Corsiva" pitchFamily="66" charset="0"/>
              </a:rPr>
              <a:t>В.Рождественский.</a:t>
            </a:r>
          </a:p>
        </p:txBody>
      </p:sp>
      <p:sp>
        <p:nvSpPr>
          <p:cNvPr id="3" name="Номер слайда 2"/>
          <p:cNvSpPr>
            <a:spLocks noGrp="1"/>
          </p:cNvSpPr>
          <p:nvPr>
            <p:ph type="sldNum" sz="quarter" idx="12"/>
          </p:nvPr>
        </p:nvSpPr>
        <p:spPr/>
        <p:txBody>
          <a:bodyPr/>
          <a:lstStyle/>
          <a:p>
            <a:fld id="{725C68B6-61C2-468F-89AB-4B9F7531AA68}" type="slidenum">
              <a:rPr lang="ru-RU" smtClean="0"/>
              <a:pPr/>
              <a:t>38</a:t>
            </a:fld>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467544" y="580038"/>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Первоначально именно в доме размещалась коллекция П.М. Третьякова, но картин становилось все больше и больше. К 1972 году их насчитывалось более полутора сотен, и места в гостиной уже не хватало. Весной 1874 года для собрания было построено двухэтажное здание по проекту архитектора Александра Каминского (мужа сестры Третьякова). Оно примыкало к южной стене дома и располагалось в сторону соседней с их участком ограды церкви Святого Николая в Толмачах, захватив часть сада вокруг дома. Два зала соединялись внутренним переходом с жилой частью, но имели отдельный вход с улицы.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На первом этаже на перегородках были помещены работы старых мастеров, на стенах против окон – пейзажи С.Ф. Щедрина, Ф.М. Матвеева, М.И. Лебедева, М.Н. Воробьева. На втором этаже в высоком просторном зале находились работы современников – В.Г. Перова, В.И. Якоби, В.В. Пукирева, К.Д. Флавицкого и других.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a:t>
            </a:fld>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95536" y="149731"/>
            <a:ext cx="853244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Первые покупки художественных произведений, сделанные Павлом Третьяковым, относятся к середине 1850-х годов. На Сухаревке, где он покупал книги, 24-летний купец приобрел 11 графических листов. Через год у него появились картины, написанные маслом, в основном голландских мастеров. Позднее Третьяков отдал предпочтение русским художникам.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Еще в 1853 году появилось "Описание картинной галереи тайного советника Федора Ивановича Прянишникова". Личное знакомство с этой коллекцией в 1856 году, посещение Эрмитажа в Петербурге и побудило Павла Михайловича к собирательству. На первых порах он покупал работы своих еще мало известных современников. Картина В.Г. Худякова "Стычка с финляндскими контрабандистами" (1853) одной из первых появилась у Третьякова в 1856 году.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5</a:t>
            </a:fld>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51520" y="-315416"/>
            <a:ext cx="81724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ru-RU" sz="2400" b="1" dirty="0" smtClean="0">
                <a:solidFill>
                  <a:srgbClr val="C00000"/>
                </a:solidFill>
                <a:latin typeface="Monotype Corsiva" pitchFamily="66" charset="0"/>
                <a:ea typeface="Times New Roman" pitchFamily="18" charset="0"/>
                <a:cs typeface="Times New Roman" pitchFamily="18" charset="0"/>
              </a:rPr>
              <a:t> </a:t>
            </a:r>
            <a:endParaRPr kumimoji="0" lang="ru-RU" sz="24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rPr>
              <a:t>Третьякова на протяжении всей его жизни  вдохновляла цель – создать в Москве национальный общедоступный художественный музей. И вот в 1892 году Третьяков осуществил свое давнее намерение – подарил собрание картин городу Москве вместе со зданием, где оно размещалось.</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rPr>
              <a:t>В начале 1900-х годов по рисунку художника В.М.Васнецова был построен нынешний каменный фасад.</a:t>
            </a:r>
            <a:r>
              <a:rPr kumimoji="0" lang="ru-RU" sz="2800" b="1" i="0" u="none" strike="noStrike" cap="none" normalizeH="0" dirty="0" smtClean="0">
                <a:ln>
                  <a:noFill/>
                </a:ln>
                <a:solidFill>
                  <a:srgbClr val="C00000"/>
                </a:solidFill>
                <a:effectLst/>
                <a:latin typeface="Monotype Corsiva" pitchFamily="66" charset="0"/>
                <a:ea typeface="Times New Roman" pitchFamily="18" charset="0"/>
                <a:cs typeface="Times New Roman" pitchFamily="18" charset="0"/>
              </a:rPr>
              <a:t> </a:t>
            </a:r>
            <a:r>
              <a:rPr kumimoji="0" lang="ru-RU" sz="2800" b="1" i="0" u="none" strike="noStrike" cap="none" normalizeH="0" baseline="0" dirty="0" smtClean="0">
                <a:ln>
                  <a:noFill/>
                </a:ln>
                <a:solidFill>
                  <a:srgbClr val="C00000"/>
                </a:solidFill>
                <a:effectLst/>
                <a:latin typeface="Monotype Corsiva" pitchFamily="66" charset="0"/>
                <a:ea typeface="Times New Roman" pitchFamily="18" charset="0"/>
                <a:cs typeface="Times New Roman" pitchFamily="18" charset="0"/>
              </a:rPr>
              <a:t>Создавая проект, художник вдохновлялся красотой теремов Древней Руси.</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pic>
        <p:nvPicPr>
          <p:cNvPr id="14338" name="Рисунок 2" descr="Дом в Лаврушинском переулке"/>
          <p:cNvPicPr>
            <a:picLocks noChangeAspect="1" noChangeArrowheads="1"/>
          </p:cNvPicPr>
          <p:nvPr/>
        </p:nvPicPr>
        <p:blipFill>
          <a:blip r:embed="rId2" cstate="print"/>
          <a:srcRect/>
          <a:stretch>
            <a:fillRect/>
          </a:stretch>
        </p:blipFill>
        <p:spPr bwMode="auto">
          <a:xfrm>
            <a:off x="4341255" y="3933056"/>
            <a:ext cx="4416015" cy="2736304"/>
          </a:xfrm>
          <a:prstGeom prst="rect">
            <a:avLst/>
          </a:prstGeom>
          <a:ln>
            <a:noFill/>
          </a:ln>
          <a:effectLst>
            <a:outerShdw blurRad="292100" dist="139700" dir="2700000" algn="tl" rotWithShape="0">
              <a:srgbClr val="333333">
                <a:alpha val="65000"/>
              </a:srgbClr>
            </a:outerShdw>
          </a:effectLst>
        </p:spPr>
      </p:pic>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8675" name="Rectangle 3"/>
          <p:cNvSpPr>
            <a:spLocks noChangeArrowheads="1"/>
          </p:cNvSpPr>
          <p:nvPr/>
        </p:nvSpPr>
        <p:spPr bwMode="auto">
          <a:xfrm>
            <a:off x="755576" y="404083"/>
            <a:ext cx="756084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a:t>
            </a: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Раньше в этом доме жил П.М.Третьяков (1832-1898)</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   В августе 1892 года Павел Михайлович передал свою художественную галерею в дар Москве. В собрании к этому времени насчитывалось 1287 живописных и 518 графических произведений русской школы, 75 картин,15 скульптур и коллекция икон.</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28676" name="Rectangle 4"/>
          <p:cNvSpPr>
            <a:spLocks noChangeArrowheads="1"/>
          </p:cNvSpPr>
          <p:nvPr/>
        </p:nvSpPr>
        <p:spPr bwMode="auto">
          <a:xfrm>
            <a:off x="755576" y="3789040"/>
            <a:ext cx="7632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«Желая содействовать процветанию искусств в России и вместе с тем сохранить на вечное время собранную мною коллекцию, - писал Третьяков в Московскую государственную думу, - ныне же приношу в дар… всю мою галерею со всеми художественными произведениями».</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152400"/>
            <a:ext cx="8229600" cy="868363"/>
          </a:xfrm>
        </p:spPr>
        <p:txBody>
          <a:bodyPr/>
          <a:lstStyle/>
          <a:p>
            <a:r>
              <a:rPr lang="ru-RU" b="1" dirty="0" smtClean="0">
                <a:solidFill>
                  <a:srgbClr val="C00000"/>
                </a:solidFill>
                <a:latin typeface="Monotype Corsiva" pitchFamily="66" charset="0"/>
              </a:rPr>
              <a:t>Павел  Михайлович Третьяков</a:t>
            </a:r>
          </a:p>
        </p:txBody>
      </p:sp>
      <p:sp>
        <p:nvSpPr>
          <p:cNvPr id="3" name="Содержимое 2"/>
          <p:cNvSpPr>
            <a:spLocks noGrp="1"/>
          </p:cNvSpPr>
          <p:nvPr>
            <p:ph idx="1"/>
          </p:nvPr>
        </p:nvSpPr>
        <p:spPr>
          <a:xfrm>
            <a:off x="4038600" y="762000"/>
            <a:ext cx="4953000" cy="4525963"/>
          </a:xfrm>
        </p:spPr>
        <p:txBody>
          <a:bodyPr rtlCol="0">
            <a:noAutofit/>
          </a:bodyPr>
          <a:lstStyle/>
          <a:p>
            <a:pPr fontAlgn="auto">
              <a:lnSpc>
                <a:spcPct val="170000"/>
              </a:lnSpc>
              <a:spcAft>
                <a:spcPts val="0"/>
              </a:spcAft>
              <a:buFont typeface="Arial" pitchFamily="34" charset="0"/>
              <a:buNone/>
              <a:defRPr/>
            </a:pPr>
            <a:r>
              <a:rPr lang="ru-RU" sz="2400" dirty="0" smtClean="0">
                <a:solidFill>
                  <a:schemeClr val="bg2">
                    <a:lumMod val="25000"/>
                  </a:schemeClr>
                </a:solidFill>
                <a:latin typeface="Monotype Corsiva" pitchFamily="66" charset="0"/>
              </a:rPr>
              <a:t>   </a:t>
            </a:r>
            <a:r>
              <a:rPr lang="ru-RU" sz="2400" b="1" dirty="0" smtClean="0">
                <a:solidFill>
                  <a:schemeClr val="accent2">
                    <a:lumMod val="75000"/>
                  </a:schemeClr>
                </a:solidFill>
                <a:latin typeface="Monotype Corsiva" pitchFamily="66" charset="0"/>
              </a:rPr>
              <a:t> </a:t>
            </a:r>
            <a:r>
              <a:rPr lang="ru-RU" sz="2600" b="1" dirty="0" smtClean="0">
                <a:solidFill>
                  <a:schemeClr val="accent2">
                    <a:lumMod val="75000"/>
                  </a:schemeClr>
                </a:solidFill>
                <a:latin typeface="Monotype Corsiva" pitchFamily="66" charset="0"/>
              </a:rPr>
              <a:t>Спокойный, немного грустный, Третьяков стоит, скрестив на груди руки – это была его любимая поза, - стоит, размышляя о судьбах русской живописи.</a:t>
            </a:r>
          </a:p>
          <a:p>
            <a:pPr fontAlgn="auto">
              <a:lnSpc>
                <a:spcPct val="170000"/>
              </a:lnSpc>
              <a:spcAft>
                <a:spcPts val="0"/>
              </a:spcAft>
              <a:buFontTx/>
              <a:buChar char="-"/>
              <a:defRPr/>
            </a:pPr>
            <a:r>
              <a:rPr lang="ru-RU" sz="2600" b="1" dirty="0" smtClean="0">
                <a:solidFill>
                  <a:schemeClr val="accent2">
                    <a:lumMod val="75000"/>
                  </a:schemeClr>
                </a:solidFill>
                <a:latin typeface="Monotype Corsiva" pitchFamily="66" charset="0"/>
              </a:rPr>
              <a:t>А  на заднем плане картины?</a:t>
            </a:r>
          </a:p>
          <a:p>
            <a:pPr fontAlgn="auto">
              <a:lnSpc>
                <a:spcPct val="170000"/>
              </a:lnSpc>
              <a:spcAft>
                <a:spcPts val="0"/>
              </a:spcAft>
              <a:buFontTx/>
              <a:buChar char="-"/>
              <a:defRPr/>
            </a:pPr>
            <a:r>
              <a:rPr lang="ru-RU" sz="2600" b="1" dirty="0" smtClean="0">
                <a:solidFill>
                  <a:schemeClr val="accent2">
                    <a:lumMod val="75000"/>
                  </a:schemeClr>
                </a:solidFill>
                <a:latin typeface="Monotype Corsiva" pitchFamily="66" charset="0"/>
              </a:rPr>
              <a:t>Картины, картины…собранные им в течение многих лет.</a:t>
            </a:r>
            <a:endParaRPr lang="ru-RU" sz="2600" b="1" dirty="0">
              <a:solidFill>
                <a:schemeClr val="accent2">
                  <a:lumMod val="75000"/>
                </a:schemeClr>
              </a:solidFill>
              <a:latin typeface="Monotype Corsiva" pitchFamily="66" charset="0"/>
            </a:endParaRPr>
          </a:p>
        </p:txBody>
      </p:sp>
      <p:pic>
        <p:nvPicPr>
          <p:cNvPr id="33796" name="Рисунок 3" descr="Павел Михайлович Третьяков"/>
          <p:cNvPicPr>
            <a:picLocks noChangeAspect="1" noChangeArrowheads="1"/>
          </p:cNvPicPr>
          <p:nvPr/>
        </p:nvPicPr>
        <p:blipFill>
          <a:blip r:embed="rId2" cstate="print"/>
          <a:srcRect/>
          <a:stretch>
            <a:fillRect/>
          </a:stretch>
        </p:blipFill>
        <p:spPr bwMode="auto">
          <a:xfrm>
            <a:off x="228600" y="1066800"/>
            <a:ext cx="3795713"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797" name="TextBox 4"/>
          <p:cNvSpPr txBox="1">
            <a:spLocks noChangeArrowheads="1"/>
          </p:cNvSpPr>
          <p:nvPr/>
        </p:nvSpPr>
        <p:spPr bwMode="auto">
          <a:xfrm>
            <a:off x="323528" y="5949280"/>
            <a:ext cx="3833101" cy="461665"/>
          </a:xfrm>
          <a:prstGeom prst="rect">
            <a:avLst/>
          </a:prstGeom>
          <a:noFill/>
          <a:ln w="9525">
            <a:noFill/>
            <a:miter lim="800000"/>
            <a:headEnd/>
            <a:tailEnd/>
          </a:ln>
        </p:spPr>
        <p:txBody>
          <a:bodyPr wrap="none">
            <a:spAutoFit/>
          </a:bodyPr>
          <a:lstStyle/>
          <a:p>
            <a:r>
              <a:rPr lang="ru-RU" sz="2400" b="1" dirty="0">
                <a:solidFill>
                  <a:srgbClr val="C00000"/>
                </a:solidFill>
                <a:latin typeface="Monotype Corsiva" pitchFamily="66" charset="0"/>
              </a:rPr>
              <a:t>РАБОТА </a:t>
            </a:r>
            <a:r>
              <a:rPr lang="ru-RU" sz="2400" b="1" dirty="0" smtClean="0">
                <a:solidFill>
                  <a:srgbClr val="C00000"/>
                </a:solidFill>
                <a:latin typeface="Monotype Corsiva" pitchFamily="66" charset="0"/>
              </a:rPr>
              <a:t>И.Е.РЕПИНА.1883.</a:t>
            </a:r>
            <a:endParaRPr lang="ru-RU" sz="2400" b="1" dirty="0">
              <a:solidFill>
                <a:srgbClr val="C00000"/>
              </a:solidFill>
              <a:latin typeface="Monotype Corsiva" pitchFamily="66"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8</a:t>
            </a:fld>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95536" y="835552"/>
            <a:ext cx="828092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В 1860 году, впервые отправившись за границу по делам своего Торгового дома и для самообразования, Павел Михайлович Третьяков составил завещательное письмо. </a:t>
            </a:r>
          </a:p>
          <a:p>
            <a:pPr marL="0" marR="0" lvl="0" indent="0" algn="l" defTabSz="914400" rtl="0" eaLnBrk="1" fontAlgn="base" latinLnBrk="0" hangingPunct="1">
              <a:lnSpc>
                <a:spcPct val="100000"/>
              </a:lnSpc>
              <a:spcBef>
                <a:spcPct val="0"/>
              </a:spcBef>
              <a:spcAft>
                <a:spcPct val="0"/>
              </a:spcAft>
              <a:buClrTx/>
              <a:buSzTx/>
              <a:buFontTx/>
              <a:buNone/>
              <a:tabLst/>
            </a:pPr>
            <a:endParaRPr lang="ru-RU" sz="2800" b="1" dirty="0" smtClean="0">
              <a:solidFill>
                <a:srgbClr val="C00000"/>
              </a:solidFill>
              <a:latin typeface="Monotype Corsiva"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В нем были примечательные строки: «Капитал же сто пятьдесят тысяч р. серебром я завещаю на устройство в Москве художественного музеума или общественной картинной галереи». </a:t>
            </a:r>
          </a:p>
          <a:p>
            <a:pPr marL="0" marR="0" lvl="0" indent="0" algn="l" defTabSz="914400" rtl="0" eaLnBrk="1" fontAlgn="base" latinLnBrk="0" hangingPunct="1">
              <a:lnSpc>
                <a:spcPct val="100000"/>
              </a:lnSpc>
              <a:spcBef>
                <a:spcPct val="0"/>
              </a:spcBef>
              <a:spcAft>
                <a:spcPct val="0"/>
              </a:spcAft>
              <a:buClrTx/>
              <a:buSzTx/>
              <a:buFontTx/>
              <a:buNone/>
              <a:tabLst/>
            </a:pPr>
            <a:endParaRPr lang="ru-RU" sz="2800" b="1" dirty="0" smtClean="0">
              <a:solidFill>
                <a:srgbClr val="C00000"/>
              </a:solidFill>
              <a:latin typeface="Monotype Corsiva"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Подчиняясь именно этому желанию, он продолжал свою собирательскую деятельность.  </a:t>
            </a:r>
            <a:endParaRPr kumimoji="0" lang="ru-RU" sz="2800" b="1" i="0" u="none" strike="noStrike" cap="none" normalizeH="0" baseline="0" dirty="0" smtClean="0">
              <a:ln>
                <a:noFill/>
              </a:ln>
              <a:solidFill>
                <a:srgbClr val="C00000"/>
              </a:solidFill>
              <a:effectLst/>
              <a:latin typeface="Monotype Corsiva" pitchFamily="66"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9</a:t>
            </a:fld>
            <a:endParaRPr lang="ru-RU"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5"/>
</p:tagLst>
</file>

<file path=ppt/tags/tag2.xml><?xml version="1.0" encoding="utf-8"?>
<p:tagLst xmlns:a="http://schemas.openxmlformats.org/drawingml/2006/main" xmlns:r="http://schemas.openxmlformats.org/officeDocument/2006/relationships" xmlns:p="http://schemas.openxmlformats.org/presentationml/2006/main">
  <p:tag name="TIMING" val="|1.3|4.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1869</Words>
  <Application>Microsoft Office PowerPoint</Application>
  <PresentationFormat>Экран (4:3)</PresentationFormat>
  <Paragraphs>151</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Слайд 1</vt:lpstr>
      <vt:lpstr>Третьяковская галерея (22 мая 1856г.)</vt:lpstr>
      <vt:lpstr>Слайд 3</vt:lpstr>
      <vt:lpstr>Слайд 4</vt:lpstr>
      <vt:lpstr>Слайд 5</vt:lpstr>
      <vt:lpstr>Слайд 6</vt:lpstr>
      <vt:lpstr>Слайд 7</vt:lpstr>
      <vt:lpstr>Павел  Михайлович Третьяков</vt:lpstr>
      <vt:lpstr>Слайд 9</vt:lpstr>
      <vt:lpstr>И. Крамской. Портрет Третьяковой.</vt:lpstr>
      <vt:lpstr>Слайд 11</vt:lpstr>
      <vt:lpstr>Сокровищница</vt:lpstr>
      <vt:lpstr>Андрей Рублев . «Троица»</vt:lpstr>
      <vt:lpstr>И.Репин «Не ждали»</vt:lpstr>
      <vt:lpstr>Слайд 15</vt:lpstr>
      <vt:lpstr>Слайд 16</vt:lpstr>
      <vt:lpstr>Слайд 17</vt:lpstr>
      <vt:lpstr>М.Врубель. «Демон»</vt:lpstr>
      <vt:lpstr>В.Васнецов.  «Аленушка»</vt:lpstr>
      <vt:lpstr>Левитан «Март»</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Александор</dc:creator>
  <cp:lastModifiedBy>User</cp:lastModifiedBy>
  <cp:revision>22</cp:revision>
  <dcterms:created xsi:type="dcterms:W3CDTF">2011-02-05T11:19:07Z</dcterms:created>
  <dcterms:modified xsi:type="dcterms:W3CDTF">2012-11-04T16:44:02Z</dcterms:modified>
</cp:coreProperties>
</file>