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3" r:id="rId5"/>
    <p:sldId id="259" r:id="rId6"/>
    <p:sldId id="261" r:id="rId7"/>
    <p:sldId id="279" r:id="rId8"/>
    <p:sldId id="272" r:id="rId9"/>
    <p:sldId id="280" r:id="rId10"/>
    <p:sldId id="274" r:id="rId11"/>
    <p:sldId id="275" r:id="rId12"/>
    <p:sldId id="276" r:id="rId13"/>
    <p:sldId id="277" r:id="rId14"/>
    <p:sldId id="278" r:id="rId15"/>
    <p:sldId id="265" r:id="rId16"/>
    <p:sldId id="266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Методика преподавания изобразительного искусства в современной школе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Выступление учителя изобразительного искусства Андриановой  Ирины </a:t>
            </a:r>
            <a:r>
              <a:rPr lang="ru-RU" dirty="0" err="1" smtClean="0"/>
              <a:t>Кабировны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158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772816"/>
            <a:ext cx="7380808" cy="43533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1. Организационный </a:t>
            </a:r>
            <a:r>
              <a:rPr lang="ru-RU" b="1" dirty="0"/>
              <a:t>момент</a:t>
            </a:r>
            <a:r>
              <a:rPr lang="ru-RU" dirty="0"/>
              <a:t>, </a:t>
            </a:r>
            <a:r>
              <a:rPr lang="ru-RU" b="1" dirty="0"/>
              <a:t>включающий:</a:t>
            </a:r>
            <a:endParaRPr lang="ru-RU" dirty="0"/>
          </a:p>
          <a:p>
            <a:r>
              <a:rPr lang="ru-RU" dirty="0"/>
              <a:t>• постановку цели, которая должна быть достигнута учащимися на данном этапе урока (что должно быть </a:t>
            </a:r>
            <a:r>
              <a:rPr lang="ru-RU" dirty="0" smtClean="0"/>
              <a:t>сделано учащимися</a:t>
            </a:r>
            <a:r>
              <a:rPr lang="ru-RU" dirty="0"/>
              <a:t>, чтобы их дальнейшая работа на уроке была эффективной)</a:t>
            </a:r>
          </a:p>
          <a:p>
            <a:r>
              <a:rPr lang="ru-RU" dirty="0"/>
              <a:t>• определение целей и задач, которых учитель хочет достичь на данном </a:t>
            </a:r>
            <a:r>
              <a:rPr lang="ru-RU" dirty="0" smtClean="0"/>
              <a:t>этапе урока</a:t>
            </a:r>
            <a:r>
              <a:rPr lang="ru-RU" dirty="0"/>
              <a:t>;</a:t>
            </a:r>
          </a:p>
          <a:p>
            <a:r>
              <a:rPr lang="ru-RU" dirty="0"/>
              <a:t>• описание методов организации работы учащихся на начальном этапе урока, настроя учеников на учебную деятельность, предмет и тему урока (с учетом реальных особенностей класса, с которым работает педагог)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Схема </a:t>
            </a:r>
            <a:r>
              <a:rPr lang="ru-RU" b="1" dirty="0">
                <a:solidFill>
                  <a:srgbClr val="FF0000"/>
                </a:solidFill>
              </a:rPr>
              <a:t>конспекта </a:t>
            </a:r>
            <a:r>
              <a:rPr lang="ru-RU" b="1" dirty="0" smtClean="0">
                <a:solidFill>
                  <a:srgbClr val="FF0000"/>
                </a:solidFill>
              </a:rPr>
              <a:t>урока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(по </a:t>
            </a:r>
            <a:r>
              <a:rPr lang="ru-RU" b="1" dirty="0" err="1">
                <a:solidFill>
                  <a:srgbClr val="FF0000"/>
                </a:solidFill>
              </a:rPr>
              <a:t>Шадрикову</a:t>
            </a:r>
            <a:r>
              <a:rPr lang="ru-RU" b="1" dirty="0">
                <a:solidFill>
                  <a:srgbClr val="FF0000"/>
                </a:solidFill>
              </a:rPr>
              <a:t>)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599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628800"/>
            <a:ext cx="7380808" cy="44973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2. Опрос </a:t>
            </a:r>
            <a:r>
              <a:rPr lang="ru-RU" b="1" dirty="0"/>
              <a:t>учащихся по  заданному на дом материалу</a:t>
            </a:r>
            <a:r>
              <a:rPr lang="ru-RU" dirty="0"/>
              <a:t>, включающий:</a:t>
            </a:r>
          </a:p>
          <a:p>
            <a:r>
              <a:rPr lang="ru-RU" dirty="0"/>
              <a:t>• определение целей, которые учитель ставит перед учениками на данном этапе урока (какой результат должен быть достигнут учащимися);</a:t>
            </a:r>
          </a:p>
          <a:p>
            <a:r>
              <a:rPr lang="ru-RU" dirty="0"/>
              <a:t>• определение целей и задач, которых учитель хочет достичь на данном этапе урока;</a:t>
            </a:r>
          </a:p>
          <a:p>
            <a:r>
              <a:rPr lang="ru-RU" dirty="0"/>
              <a:t>• описание методов, способствующих решению поставленных целей и задач;</a:t>
            </a:r>
          </a:p>
          <a:p>
            <a:r>
              <a:rPr lang="ru-RU" dirty="0"/>
              <a:t>• описание критериев достижения целей и задач данного этапа урока;</a:t>
            </a:r>
          </a:p>
          <a:p>
            <a:r>
              <a:rPr lang="ru-RU" dirty="0"/>
              <a:t>• определение возможных действий педагога в случае, если ему или учащимся не удается достичь поставленных целей;</a:t>
            </a:r>
          </a:p>
          <a:p>
            <a:r>
              <a:rPr lang="ru-RU" dirty="0"/>
              <a:t>• описание методов организации совместной деятельности учащихся с учетом особенностей класса, с которым работает педагог;</a:t>
            </a:r>
          </a:p>
          <a:p>
            <a:r>
              <a:rPr lang="ru-RU" dirty="0"/>
              <a:t>• описание методов мотивирования (стимулирования) учебной активности учащихся в ходе опроса;</a:t>
            </a:r>
          </a:p>
          <a:p>
            <a:r>
              <a:rPr lang="ru-RU" dirty="0"/>
              <a:t>• описание методов и критериев оценивания ответов учащихся в ходе опроса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Схема </a:t>
            </a:r>
            <a:r>
              <a:rPr lang="ru-RU" b="1" dirty="0">
                <a:solidFill>
                  <a:srgbClr val="FF0000"/>
                </a:solidFill>
              </a:rPr>
              <a:t>конспекта урока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 (по </a:t>
            </a:r>
            <a:r>
              <a:rPr lang="ru-RU" b="1" dirty="0" err="1">
                <a:solidFill>
                  <a:srgbClr val="FF0000"/>
                </a:solidFill>
              </a:rPr>
              <a:t>Шадрикову</a:t>
            </a:r>
            <a:r>
              <a:rPr lang="ru-RU" b="1" dirty="0">
                <a:solidFill>
                  <a:srgbClr val="FF0000"/>
                </a:solidFill>
              </a:rPr>
              <a:t>)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9222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1700808"/>
            <a:ext cx="7308800" cy="442535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3. Изучение </a:t>
            </a:r>
            <a:r>
              <a:rPr lang="ru-RU" b="1" dirty="0"/>
              <a:t>нового учебного материала. </a:t>
            </a:r>
            <a:r>
              <a:rPr lang="ru-RU" dirty="0"/>
              <a:t>Данный этап предполагает:</a:t>
            </a:r>
          </a:p>
          <a:p>
            <a:r>
              <a:rPr lang="ru-RU" dirty="0"/>
              <a:t>• постановку конкретной учебной цели  перед учащимися (какой результат должен быть достигнут учащимися на данном этапе урока);</a:t>
            </a:r>
          </a:p>
          <a:p>
            <a:r>
              <a:rPr lang="ru-RU" dirty="0"/>
              <a:t>• определение целей и задач, которые ставит перед собой учитель на данном этапе урока;</a:t>
            </a:r>
          </a:p>
          <a:p>
            <a:r>
              <a:rPr lang="ru-RU" dirty="0"/>
              <a:t>• изложение основных положений нового учебного материала, который должен быть освоен учащимися;</a:t>
            </a:r>
          </a:p>
          <a:p>
            <a:r>
              <a:rPr lang="ru-RU" dirty="0"/>
              <a:t>• описание форм и методов изложения (представления) нового учебного материала;</a:t>
            </a:r>
          </a:p>
          <a:p>
            <a:r>
              <a:rPr lang="ru-RU" dirty="0"/>
              <a:t>• описание основных форм и методов организации индивидуальной и групповой деятельности учащихся с учетом особенностей класса, в котором работает педагог;</a:t>
            </a:r>
          </a:p>
          <a:p>
            <a:r>
              <a:rPr lang="ru-RU" dirty="0"/>
              <a:t>• описание критериев определения уровня внимания и интереса учащихся к излагаемому педагогом учебному материалу;</a:t>
            </a:r>
          </a:p>
          <a:p>
            <a:r>
              <a:rPr lang="ru-RU" dirty="0"/>
              <a:t>• описание методов мотивирования (стимулирования) учебной активности учащихся в ходе освоения нового учебного материала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Схема </a:t>
            </a:r>
            <a:r>
              <a:rPr lang="ru-RU" b="1" dirty="0">
                <a:solidFill>
                  <a:srgbClr val="FF0000"/>
                </a:solidFill>
              </a:rPr>
              <a:t>конспекта урока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 (по </a:t>
            </a:r>
            <a:r>
              <a:rPr lang="ru-RU" b="1" dirty="0" err="1">
                <a:solidFill>
                  <a:srgbClr val="FF0000"/>
                </a:solidFill>
              </a:rPr>
              <a:t>Шадрикову</a:t>
            </a:r>
            <a:r>
              <a:rPr lang="ru-RU" b="1" dirty="0">
                <a:solidFill>
                  <a:srgbClr val="FF0000"/>
                </a:solidFill>
              </a:rPr>
              <a:t>)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6236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7" y="1628800"/>
            <a:ext cx="7524824" cy="44973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4. Закрепление </a:t>
            </a:r>
            <a:r>
              <a:rPr lang="ru-RU" b="1" dirty="0"/>
              <a:t>учебного материала</a:t>
            </a:r>
            <a:r>
              <a:rPr lang="ru-RU" dirty="0"/>
              <a:t>, предполагающее:</a:t>
            </a:r>
          </a:p>
          <a:p>
            <a:r>
              <a:rPr lang="ru-RU" dirty="0"/>
              <a:t>• постановку конкретной учебной цели перед учащимися (какой результат должен быть достигнут учащимися на данном этапе урока);</a:t>
            </a:r>
          </a:p>
          <a:p>
            <a:r>
              <a:rPr lang="ru-RU" dirty="0"/>
              <a:t>• определение целей и задач, которые ставит перед собой учитель на данном этапе урока;</a:t>
            </a:r>
          </a:p>
          <a:p>
            <a:r>
              <a:rPr lang="ru-RU" dirty="0"/>
              <a:t>• описание форм и методов достижения поставленных целей в ходе закрепления</a:t>
            </a:r>
          </a:p>
          <a:p>
            <a:r>
              <a:rPr lang="ru-RU" dirty="0"/>
              <a:t>нового учебного материала с учетом индивидуальных особенностей учащихся, с которыми работает педагог.</a:t>
            </a:r>
          </a:p>
          <a:p>
            <a:r>
              <a:rPr lang="ru-RU" dirty="0"/>
              <a:t>• описание критериев, позволяющих определить степень усвоения учащимися нового учебного материала;</a:t>
            </a:r>
          </a:p>
          <a:p>
            <a:r>
              <a:rPr lang="ru-RU" dirty="0"/>
              <a:t>• описание _____возможных путей и методов реагирования на ситуации, когда учитель определяет, что часть учащихся не освоила новый учебный материал.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Схема </a:t>
            </a:r>
            <a:r>
              <a:rPr lang="ru-RU" b="1" dirty="0">
                <a:solidFill>
                  <a:srgbClr val="FF0000"/>
                </a:solidFill>
              </a:rPr>
              <a:t>конспекта урока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 (по </a:t>
            </a:r>
            <a:r>
              <a:rPr lang="ru-RU" b="1" dirty="0" err="1">
                <a:solidFill>
                  <a:srgbClr val="FF0000"/>
                </a:solidFill>
              </a:rPr>
              <a:t>Шадрикову</a:t>
            </a:r>
            <a:r>
              <a:rPr lang="ru-RU" b="1" dirty="0">
                <a:solidFill>
                  <a:srgbClr val="FF0000"/>
                </a:solidFill>
              </a:rPr>
              <a:t>)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1232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5" y="1700808"/>
            <a:ext cx="7452816" cy="4425355"/>
          </a:xfrm>
        </p:spPr>
        <p:txBody>
          <a:bodyPr/>
          <a:lstStyle/>
          <a:p>
            <a:r>
              <a:rPr lang="ru-RU" dirty="0" smtClean="0"/>
              <a:t>5. </a:t>
            </a:r>
            <a:r>
              <a:rPr lang="ru-RU" b="1" dirty="0"/>
              <a:t>Задание на дом</a:t>
            </a:r>
            <a:r>
              <a:rPr lang="ru-RU" dirty="0"/>
              <a:t>, включающее:</a:t>
            </a:r>
          </a:p>
          <a:p>
            <a:r>
              <a:rPr lang="ru-RU" dirty="0"/>
              <a:t>• постановку целей самостоятельной работы для учащихся (что должны сделать учащиеся в ходе выполнения домашнего задания);</a:t>
            </a:r>
          </a:p>
          <a:p>
            <a:r>
              <a:rPr lang="ru-RU" dirty="0"/>
              <a:t>• определение целей, которые хочет достичь учитель, задавая задание на дом;</a:t>
            </a:r>
          </a:p>
          <a:p>
            <a:r>
              <a:rPr lang="ru-RU" dirty="0"/>
              <a:t>• определение и разъяснение учащимся критериев успешного выполнения  домашнего задания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Схема </a:t>
            </a:r>
            <a:r>
              <a:rPr lang="ru-RU" b="1" dirty="0">
                <a:solidFill>
                  <a:srgbClr val="FF0000"/>
                </a:solidFill>
              </a:rPr>
              <a:t>конспекта урока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 (по </a:t>
            </a:r>
            <a:r>
              <a:rPr lang="ru-RU" b="1" dirty="0" err="1">
                <a:solidFill>
                  <a:srgbClr val="FF0000"/>
                </a:solidFill>
              </a:rPr>
              <a:t>Шадрикову</a:t>
            </a:r>
            <a:r>
              <a:rPr lang="ru-RU" b="1" dirty="0">
                <a:solidFill>
                  <a:srgbClr val="FF0000"/>
                </a:solidFill>
              </a:rPr>
              <a:t>)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6021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5" y="1628800"/>
            <a:ext cx="7452816" cy="4497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программные и технические </a:t>
            </a:r>
            <a:r>
              <a:rPr lang="ru-RU" sz="2000" dirty="0" smtClean="0"/>
              <a:t>средства:</a:t>
            </a:r>
          </a:p>
          <a:p>
            <a:pPr marL="0" indent="0">
              <a:buNone/>
            </a:pPr>
            <a:r>
              <a:rPr lang="ru-RU" sz="2000" dirty="0" smtClean="0"/>
              <a:t>кино</a:t>
            </a:r>
            <a:r>
              <a:rPr lang="ru-RU" sz="2000" dirty="0"/>
              <a:t>–, </a:t>
            </a:r>
            <a:r>
              <a:rPr lang="ru-RU" sz="2000" dirty="0" smtClean="0"/>
              <a:t>аудио</a:t>
            </a:r>
            <a:r>
              <a:rPr lang="ru-RU" sz="2000" dirty="0"/>
              <a:t>– и </a:t>
            </a:r>
            <a:r>
              <a:rPr lang="ru-RU" sz="2000" dirty="0" err="1"/>
              <a:t>видеосредства</a:t>
            </a:r>
            <a:r>
              <a:rPr lang="ru-RU" sz="2000" dirty="0"/>
              <a:t>, </a:t>
            </a:r>
            <a:r>
              <a:rPr lang="ru-RU" sz="2000" dirty="0"/>
              <a:t> </a:t>
            </a:r>
            <a:r>
              <a:rPr lang="ru-RU" sz="2000" dirty="0" smtClean="0"/>
              <a:t>компьютеры</a:t>
            </a:r>
            <a:r>
              <a:rPr lang="ru-RU" sz="2000" dirty="0"/>
              <a:t>,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телекоммуникационные сети. </a:t>
            </a:r>
          </a:p>
          <a:p>
            <a:pPr marL="0" indent="0">
              <a:buNone/>
            </a:pPr>
            <a:r>
              <a:rPr lang="ru-RU" sz="2000" u="sng" dirty="0"/>
              <a:t>Мультимедиа презентации</a:t>
            </a:r>
            <a:r>
              <a:rPr lang="ru-RU" sz="2000" dirty="0"/>
              <a:t> – электронные диафильмы, включающие в себя анимацию, аудио- и видеофрагменты, элементы интерактивности (реакцию на действия пользователя) – наиболее распространённый вид представления демонстрационных </a:t>
            </a:r>
            <a:r>
              <a:rPr lang="ru-RU" sz="2000" dirty="0" smtClean="0"/>
              <a:t>материалов</a:t>
            </a:r>
          </a:p>
          <a:p>
            <a:pPr marL="0" indent="0">
              <a:buNone/>
            </a:pPr>
            <a:r>
              <a:rPr lang="ru-RU" sz="2000" u="sng" dirty="0"/>
              <a:t>Слайд-фильмы</a:t>
            </a:r>
            <a:r>
              <a:rPr lang="ru-RU" sz="2000" dirty="0"/>
              <a:t>  можно использовать на всех темах и включать в любой этап урока, они, как правило, не имеет текстового сопровождения, демонстрация сопровождается кратким комментарием учителя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Информационная технология обучения </a:t>
            </a:r>
          </a:p>
        </p:txBody>
      </p:sp>
    </p:spTree>
    <p:extLst>
      <p:ext uri="{BB962C8B-B14F-4D97-AF65-F5344CB8AC3E}">
        <p14:creationId xmlns:p14="http://schemas.microsoft.com/office/powerpoint/2010/main" val="347935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5" y="1772816"/>
            <a:ext cx="7452816" cy="435334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lvl="0"/>
            <a:r>
              <a:rPr lang="ru-RU" sz="2600" dirty="0"/>
              <a:t>построить открытую систему образования, обеспечивающую каждому школьнику собственную траекторию обучения;</a:t>
            </a:r>
          </a:p>
          <a:p>
            <a:pPr lvl="0"/>
            <a:r>
              <a:rPr lang="ru-RU" sz="2600" dirty="0"/>
              <a:t>коренным образом </a:t>
            </a:r>
            <a:r>
              <a:rPr lang="ru-RU" sz="2600" dirty="0" smtClean="0"/>
              <a:t> изменить </a:t>
            </a:r>
            <a:r>
              <a:rPr lang="ru-RU" sz="2600" dirty="0"/>
              <a:t>организацию процесса обучения учащихся, формируя </a:t>
            </a:r>
            <a:r>
              <a:rPr lang="ru-RU" sz="2600" dirty="0" smtClean="0"/>
              <a:t> в них </a:t>
            </a:r>
            <a:r>
              <a:rPr lang="ru-RU" sz="2600" dirty="0"/>
              <a:t>системное мышление;</a:t>
            </a:r>
          </a:p>
          <a:p>
            <a:pPr lvl="0"/>
            <a:r>
              <a:rPr lang="ru-RU" sz="2600" dirty="0"/>
              <a:t>рационально организовать познавательную деятельность школьников в ходе учебно-воспитательного процесса;</a:t>
            </a:r>
          </a:p>
          <a:p>
            <a:pPr lvl="0"/>
            <a:r>
              <a:rPr lang="ru-RU" sz="2600" dirty="0"/>
              <a:t>использовать компьютеры с целью индивидуализации учебного процесса и обратиться к принципиально новым познавательным средствам;</a:t>
            </a:r>
          </a:p>
          <a:p>
            <a:pPr lvl="0"/>
            <a:r>
              <a:rPr lang="ru-RU" sz="2600" dirty="0"/>
              <a:t>изучать явления и процессы в микро– и макромире, внутри сложных технических и биологических систем на основе использования средств компьютерной графики и моделирования;</a:t>
            </a:r>
          </a:p>
          <a:p>
            <a:pPr lvl="0"/>
            <a:r>
              <a:rPr lang="ru-RU" sz="2600" dirty="0"/>
              <a:t>представлять в удобном для изучения масштабе различные физические, химические, биологические процессы, реально протекающие с очень большой или малой скоростью.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Информационные технологии позволяют</a:t>
            </a:r>
          </a:p>
        </p:txBody>
      </p:sp>
    </p:spTree>
    <p:extLst>
      <p:ext uri="{BB962C8B-B14F-4D97-AF65-F5344CB8AC3E}">
        <p14:creationId xmlns:p14="http://schemas.microsoft.com/office/powerpoint/2010/main" val="4215294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700808"/>
            <a:ext cx="7308800" cy="44253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Таким образом, у учащихся формируются ключевые компетентности, предъявляемые Государственными стандартами образования:</a:t>
            </a:r>
          </a:p>
          <a:p>
            <a:pPr lvl="0"/>
            <a:r>
              <a:rPr lang="ru-RU" dirty="0"/>
              <a:t>умение обобщать, анализировать, систематизировать информацию по интересующей теме;</a:t>
            </a:r>
          </a:p>
          <a:p>
            <a:pPr lvl="0"/>
            <a:r>
              <a:rPr lang="ru-RU" dirty="0"/>
              <a:t>умение работать в группе;</a:t>
            </a:r>
          </a:p>
          <a:p>
            <a:pPr lvl="0"/>
            <a:r>
              <a:rPr lang="ru-RU" dirty="0"/>
              <a:t>умение находить информацию в различных источниках;</a:t>
            </a:r>
          </a:p>
          <a:p>
            <a:pPr lvl="0"/>
            <a:r>
              <a:rPr lang="ru-RU" dirty="0"/>
              <a:t>коммуникативная компетентность;</a:t>
            </a:r>
          </a:p>
          <a:p>
            <a:pPr lvl="0"/>
            <a:r>
              <a:rPr lang="ru-RU" dirty="0"/>
              <a:t>осознание полезности получаемых знаний и умений.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Вывод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179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    </a:t>
            </a:r>
            <a:r>
              <a:rPr lang="en-US" b="1" dirty="0" smtClean="0"/>
              <a:t> </a:t>
            </a:r>
            <a:r>
              <a:rPr lang="en-US" b="1" dirty="0" err="1"/>
              <a:t>это</a:t>
            </a:r>
            <a:r>
              <a:rPr lang="en-US" b="1" dirty="0"/>
              <a:t> </a:t>
            </a:r>
            <a:r>
              <a:rPr lang="en-US" b="1" dirty="0" err="1"/>
              <a:t>прежде</a:t>
            </a:r>
            <a:r>
              <a:rPr lang="en-US" b="1" dirty="0"/>
              <a:t> </a:t>
            </a:r>
            <a:r>
              <a:rPr lang="en-US" b="1" dirty="0" err="1"/>
              <a:t>всего</a:t>
            </a:r>
            <a:r>
              <a:rPr lang="en-US" b="1" dirty="0"/>
              <a:t> </a:t>
            </a:r>
            <a:r>
              <a:rPr lang="en-US" b="1" dirty="0" err="1"/>
              <a:t>урок</a:t>
            </a:r>
            <a:r>
              <a:rPr lang="en-US" b="1" dirty="0"/>
              <a:t>, </a:t>
            </a:r>
            <a:r>
              <a:rPr lang="en-US" b="1" dirty="0" err="1"/>
              <a:t>на</a:t>
            </a:r>
            <a:r>
              <a:rPr lang="en-US" b="1" dirty="0"/>
              <a:t> </a:t>
            </a:r>
            <a:r>
              <a:rPr lang="en-US" b="1" dirty="0" err="1"/>
              <a:t>котором</a:t>
            </a:r>
            <a:r>
              <a:rPr lang="en-US" b="1" dirty="0"/>
              <a:t> </a:t>
            </a:r>
            <a:r>
              <a:rPr lang="en-US" b="1" dirty="0" err="1"/>
              <a:t>учитель</a:t>
            </a:r>
            <a:r>
              <a:rPr lang="en-US" b="1" dirty="0"/>
              <a:t> </a:t>
            </a:r>
            <a:r>
              <a:rPr lang="en-US" b="1" dirty="0" err="1"/>
              <a:t>умело</a:t>
            </a:r>
            <a:r>
              <a:rPr lang="en-US" b="1" dirty="0"/>
              <a:t> </a:t>
            </a:r>
            <a:r>
              <a:rPr lang="en-US" b="1" dirty="0" err="1"/>
              <a:t>использует</a:t>
            </a:r>
            <a:r>
              <a:rPr lang="en-US" b="1" dirty="0"/>
              <a:t> </a:t>
            </a:r>
            <a:r>
              <a:rPr lang="en-US" b="1" dirty="0" err="1"/>
              <a:t>все</a:t>
            </a:r>
            <a:r>
              <a:rPr lang="en-US" b="1" dirty="0"/>
              <a:t> </a:t>
            </a:r>
            <a:r>
              <a:rPr lang="en-US" b="1" dirty="0" err="1"/>
              <a:t>возможности</a:t>
            </a:r>
            <a:r>
              <a:rPr lang="en-US" b="1" dirty="0"/>
              <a:t> </a:t>
            </a:r>
            <a:r>
              <a:rPr lang="en-US" b="1" dirty="0" err="1"/>
              <a:t>для</a:t>
            </a:r>
            <a:r>
              <a:rPr lang="en-US" b="1" dirty="0"/>
              <a:t> </a:t>
            </a:r>
            <a:r>
              <a:rPr lang="en-US" b="1" dirty="0" err="1"/>
              <a:t>развития</a:t>
            </a:r>
            <a:r>
              <a:rPr lang="en-US" b="1" dirty="0"/>
              <a:t> </a:t>
            </a:r>
            <a:r>
              <a:rPr lang="en-US" b="1" dirty="0" err="1"/>
              <a:t>личности</a:t>
            </a:r>
            <a:r>
              <a:rPr lang="en-US" b="1" dirty="0"/>
              <a:t> </a:t>
            </a:r>
            <a:r>
              <a:rPr lang="en-US" b="1" dirty="0" err="1"/>
              <a:t>ученика</a:t>
            </a:r>
            <a:r>
              <a:rPr lang="en-US" b="1" dirty="0"/>
              <a:t>, </a:t>
            </a:r>
            <a:r>
              <a:rPr lang="en-US" b="1" dirty="0" err="1"/>
              <a:t>ее</a:t>
            </a:r>
            <a:r>
              <a:rPr lang="en-US" b="1" dirty="0"/>
              <a:t> </a:t>
            </a:r>
            <a:r>
              <a:rPr lang="en-US" b="1" dirty="0" err="1"/>
              <a:t>активного</a:t>
            </a:r>
            <a:r>
              <a:rPr lang="en-US" b="1" dirty="0"/>
              <a:t> </a:t>
            </a:r>
            <a:r>
              <a:rPr lang="en-US" b="1" dirty="0" err="1"/>
              <a:t>умственного</a:t>
            </a:r>
            <a:r>
              <a:rPr lang="en-US" b="1" dirty="0"/>
              <a:t> </a:t>
            </a:r>
            <a:r>
              <a:rPr lang="en-US" b="1" dirty="0" err="1"/>
              <a:t>роста</a:t>
            </a:r>
            <a:r>
              <a:rPr lang="en-US" b="1" dirty="0"/>
              <a:t>, </a:t>
            </a:r>
            <a:r>
              <a:rPr lang="en-US" b="1" dirty="0" err="1"/>
              <a:t>глубокого</a:t>
            </a:r>
            <a:r>
              <a:rPr lang="en-US" b="1" dirty="0"/>
              <a:t> и </a:t>
            </a:r>
            <a:r>
              <a:rPr lang="en-US" b="1" dirty="0" err="1"/>
              <a:t>осмысленного</a:t>
            </a:r>
            <a:r>
              <a:rPr lang="en-US" b="1" dirty="0"/>
              <a:t> </a:t>
            </a:r>
            <a:r>
              <a:rPr lang="en-US" b="1" dirty="0" err="1"/>
              <a:t>усвоения</a:t>
            </a:r>
            <a:r>
              <a:rPr lang="en-US" b="1" dirty="0"/>
              <a:t> </a:t>
            </a:r>
            <a:r>
              <a:rPr lang="en-US" b="1" dirty="0" err="1"/>
              <a:t>знаний</a:t>
            </a:r>
            <a:r>
              <a:rPr lang="en-US" b="1" dirty="0"/>
              <a:t>, </a:t>
            </a:r>
            <a:r>
              <a:rPr lang="en-US" b="1" dirty="0" err="1"/>
              <a:t>для</a:t>
            </a:r>
            <a:r>
              <a:rPr lang="en-US" b="1" dirty="0"/>
              <a:t> </a:t>
            </a:r>
            <a:r>
              <a:rPr lang="en-US" b="1" dirty="0" err="1"/>
              <a:t>формирования</a:t>
            </a:r>
            <a:r>
              <a:rPr lang="en-US" b="1" dirty="0"/>
              <a:t> </a:t>
            </a:r>
            <a:r>
              <a:rPr lang="en-US" b="1" dirty="0" err="1"/>
              <a:t>ее</a:t>
            </a:r>
            <a:r>
              <a:rPr lang="en-US" b="1" dirty="0"/>
              <a:t> </a:t>
            </a:r>
            <a:r>
              <a:rPr lang="en-US" b="1" dirty="0" err="1"/>
              <a:t>нравственных</a:t>
            </a:r>
            <a:r>
              <a:rPr lang="en-US" b="1" dirty="0"/>
              <a:t> </a:t>
            </a:r>
            <a:r>
              <a:rPr lang="en-US" b="1" dirty="0" err="1"/>
              <a:t>основ</a:t>
            </a:r>
            <a:r>
              <a:rPr lang="en-US" b="1" dirty="0"/>
              <a:t>.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Современный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урок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Picture 6" descr="BRUSHPO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333572"/>
            <a:ext cx="1080120" cy="2267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0778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700808"/>
            <a:ext cx="7380808" cy="4425355"/>
          </a:xfrm>
        </p:spPr>
        <p:txBody>
          <a:bodyPr>
            <a:noAutofit/>
          </a:bodyPr>
          <a:lstStyle/>
          <a:p>
            <a:pPr lvl="0"/>
            <a:r>
              <a:rPr lang="ru-RU" sz="1400" b="1" dirty="0"/>
              <a:t>использование новейших достижений науки, передовой педагогической практики, построение урока на основе закономерностей учебно-воспитательного процесса;</a:t>
            </a:r>
          </a:p>
          <a:p>
            <a:pPr lvl="0"/>
            <a:r>
              <a:rPr lang="ru-RU" sz="1400" b="1" dirty="0"/>
              <a:t>реализация на уроке в оптимальном соотношении всех дидактических принципов;</a:t>
            </a:r>
          </a:p>
          <a:p>
            <a:pPr lvl="0"/>
            <a:r>
              <a:rPr lang="ru-RU" sz="1400" b="1" dirty="0"/>
              <a:t>обеспечение надлежащих условий для продуктивной познавательной деятельности учащихся с учетом их интересов, наклонностей и потребностей;</a:t>
            </a:r>
          </a:p>
          <a:p>
            <a:pPr lvl="0"/>
            <a:r>
              <a:rPr lang="ru-RU" sz="1400" b="1" dirty="0"/>
              <a:t>установление осознаваемых учащимися </a:t>
            </a:r>
            <a:r>
              <a:rPr lang="ru-RU" sz="1400" b="1" dirty="0" err="1"/>
              <a:t>межпредметных</a:t>
            </a:r>
            <a:r>
              <a:rPr lang="ru-RU" sz="1400" b="1" dirty="0"/>
              <a:t> связей;</a:t>
            </a:r>
          </a:p>
          <a:p>
            <a:r>
              <a:rPr lang="ru-RU" sz="1400" b="1" dirty="0"/>
              <a:t>- связь с ранее изученными знаниями и умениями, опора на достигнутый уровень развития учащихся;</a:t>
            </a:r>
          </a:p>
          <a:p>
            <a:r>
              <a:rPr lang="ru-RU" sz="1400" b="1" dirty="0"/>
              <a:t>- мотивация и активизация развития всех сфер личности;</a:t>
            </a:r>
          </a:p>
          <a:p>
            <a:r>
              <a:rPr lang="ru-RU" sz="1400" b="1" dirty="0"/>
              <a:t>- логичность и эмоциональность всех этапов учебно-воспитательной деятельности;</a:t>
            </a:r>
          </a:p>
          <a:p>
            <a:r>
              <a:rPr lang="ru-RU" sz="1400" b="1" dirty="0"/>
              <a:t>- эффективное использование педагогических средств;</a:t>
            </a:r>
          </a:p>
          <a:p>
            <a:r>
              <a:rPr lang="ru-RU" sz="1400" b="1" dirty="0"/>
              <a:t>- связь с жизнью, производственной деятельностью, личным опытом учащихся;</a:t>
            </a:r>
          </a:p>
          <a:p>
            <a:r>
              <a:rPr lang="ru-RU" sz="1400" b="1" dirty="0"/>
              <a:t>- формирование практически необходимых знаний, умений и навыков, рациональных приемов мышления и деятельности;</a:t>
            </a:r>
          </a:p>
          <a:p>
            <a:pPr lvl="0"/>
            <a:r>
              <a:rPr lang="ru-RU" sz="1400" b="1" dirty="0"/>
              <a:t>формирование умения учиться, потребности постоянно пополнять объем знаний.</a:t>
            </a:r>
          </a:p>
          <a:p>
            <a:endParaRPr lang="ru-RU" sz="1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err="1">
                <a:solidFill>
                  <a:srgbClr val="FF0000"/>
                </a:solidFill>
              </a:rPr>
              <a:t>Качество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современного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урока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определяется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общими</a:t>
            </a:r>
            <a:r>
              <a:rPr lang="en-US" sz="3200" b="1" dirty="0">
                <a:solidFill>
                  <a:srgbClr val="FF0000"/>
                </a:solidFill>
              </a:rPr>
              <a:t> к </a:t>
            </a:r>
            <a:r>
              <a:rPr lang="en-US" sz="3200" b="1" dirty="0" err="1">
                <a:solidFill>
                  <a:srgbClr val="FF0000"/>
                </a:solidFill>
              </a:rPr>
              <a:t>нему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требованиями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BRUS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583556"/>
            <a:ext cx="1295822" cy="825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2353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7" y="1628800"/>
            <a:ext cx="7524824" cy="449736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личностно – ориентированные, </a:t>
            </a:r>
            <a:r>
              <a:rPr lang="ru-RU" dirty="0"/>
              <a:t>помогающие  реализовать природные способности учащихся для их развития и применения в различной творческой деятельности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b="1" dirty="0"/>
              <a:t>гуманно – личностные,</a:t>
            </a:r>
            <a:r>
              <a:rPr lang="ru-RU" dirty="0"/>
              <a:t> основанные на всестороннем уважении и любви к ребенку, вере в его творческие силы; </a:t>
            </a:r>
            <a:endParaRPr lang="ru-RU" dirty="0" smtClean="0"/>
          </a:p>
          <a:p>
            <a:r>
              <a:rPr lang="ru-RU" b="1" dirty="0" smtClean="0"/>
              <a:t>технологии </a:t>
            </a:r>
            <a:r>
              <a:rPr lang="ru-RU" b="1" dirty="0"/>
              <a:t>сотрудничества, </a:t>
            </a:r>
            <a:r>
              <a:rPr lang="ru-RU" dirty="0"/>
              <a:t>позволяющие  вырабатывать совместно с учащимися  цели, </a:t>
            </a:r>
            <a:r>
              <a:rPr lang="ru-RU" dirty="0" err="1"/>
              <a:t>сотворчествовать</a:t>
            </a:r>
            <a:r>
              <a:rPr lang="ru-RU" dirty="0"/>
              <a:t> с ними, быть для них другом, создавать исключительно положительное эмоциональное сопровождение, направленное на развитие устойчивого интереса; </a:t>
            </a:r>
            <a:endParaRPr lang="ru-RU" dirty="0" smtClean="0"/>
          </a:p>
          <a:p>
            <a:r>
              <a:rPr lang="ru-RU" b="1" dirty="0" smtClean="0"/>
              <a:t>дифференцированное </a:t>
            </a:r>
            <a:r>
              <a:rPr lang="ru-RU" b="1" dirty="0"/>
              <a:t>обучение </a:t>
            </a:r>
            <a:r>
              <a:rPr lang="ru-RU" dirty="0"/>
              <a:t>по уровню художественно – творческого развития и потенциала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b="1" dirty="0"/>
              <a:t>проблемное обучение – </a:t>
            </a:r>
            <a:r>
              <a:rPr lang="ru-RU" dirty="0"/>
              <a:t>позволяющее  создавать проблемную ситуацию и активировать самостоятельную деятельность учащихся по её разрешению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b="1" dirty="0"/>
              <a:t>технологию индивидуализации </a:t>
            </a:r>
            <a:r>
              <a:rPr lang="ru-RU" dirty="0"/>
              <a:t>по методу проектирования, который позволяет  реализовать индивидуальность ребенка, его потенциальные возможности и способности в научно –исследовательской и конкурсной  деятельности.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Современные педагогические технологии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40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3" y="1484784"/>
            <a:ext cx="7740848" cy="4641379"/>
          </a:xfrm>
        </p:spPr>
        <p:txBody>
          <a:bodyPr>
            <a:noAutofit/>
          </a:bodyPr>
          <a:lstStyle/>
          <a:p>
            <a:r>
              <a:rPr lang="ru-RU" sz="1600" dirty="0"/>
              <a:t>художественность (целостность, образность, ассоциативность, эмоциональность) как принцип организации;</a:t>
            </a:r>
          </a:p>
          <a:p>
            <a:r>
              <a:rPr lang="ru-RU" sz="1600" dirty="0"/>
              <a:t>- активное расширение опыта эмоционально-ценностных отношений учащихся как опыта отношений мира и человека;</a:t>
            </a:r>
          </a:p>
          <a:p>
            <a:r>
              <a:rPr lang="ru-RU" sz="1600" dirty="0"/>
              <a:t>- развитие форм художественного воображения как способности выражать эмоциональную оценку явления в чувственно воспринимаемых образах языком пространственных искусств;</a:t>
            </a:r>
          </a:p>
          <a:p>
            <a:r>
              <a:rPr lang="ru-RU" sz="1600" dirty="0"/>
              <a:t>- акцент на развитие эмоциональной отзывчивости учащихся;</a:t>
            </a:r>
          </a:p>
          <a:p>
            <a:r>
              <a:rPr lang="ru-RU" sz="1600" dirty="0"/>
              <a:t>- развитие художественно-творческих способностей учащихся;</a:t>
            </a:r>
          </a:p>
          <a:p>
            <a:r>
              <a:rPr lang="ru-RU" sz="1600" dirty="0"/>
              <a:t>- сотворчество ученика и учителя в процессе создания художественного образа;</a:t>
            </a:r>
          </a:p>
          <a:p>
            <a:r>
              <a:rPr lang="ru-RU" sz="1600" dirty="0"/>
              <a:t>- функционирование произведения изобразительного искусства на уроке не как объекта, а как субъекта во время свободного, заинтересованного диалога;</a:t>
            </a:r>
          </a:p>
          <a:p>
            <a:r>
              <a:rPr lang="ru-RU" sz="1600" dirty="0"/>
              <a:t>- свободная интеграция с другими видами художественно-эстетической деятельности;</a:t>
            </a:r>
          </a:p>
          <a:p>
            <a:r>
              <a:rPr lang="ru-RU" sz="1600" dirty="0"/>
              <a:t>- диалог ученика и учителя, основанный на едином образном языке искусства;</a:t>
            </a:r>
          </a:p>
          <a:p>
            <a:r>
              <a:rPr lang="ru-RU" sz="1600" dirty="0"/>
              <a:t>- художественное пространство осуществления урока изобразительного искусства (кабинет), современные средства и оборудование.</a:t>
            </a:r>
          </a:p>
          <a:p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Характерные признаки современного урока изобразительного искусства:</a:t>
            </a: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5" name="Picture 2" descr="BRUS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583554"/>
            <a:ext cx="1295822" cy="825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2615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BRUS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941888"/>
            <a:ext cx="2303462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900113" y="2616200"/>
            <a:ext cx="7927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611188" y="731838"/>
            <a:ext cx="80645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ru-RU" sz="2400" b="1" dirty="0">
                <a:solidFill>
                  <a:srgbClr val="FF3300"/>
                </a:solidFill>
              </a:rPr>
              <a:t>Обязательный минимум по изобразительному искусству включает </a:t>
            </a:r>
            <a:r>
              <a:rPr lang="ru-RU" sz="2400" b="1" dirty="0">
                <a:solidFill>
                  <a:srgbClr val="800000"/>
                </a:solidFill>
              </a:rPr>
              <a:t>основные ценности и достижения национального и мирового искусства, фундаментальные понятия, связанные с языком художественной выразительности изобразительных (пластических) искусств, определяющие общие мировоззренческие позиции человека и обеспечивающие условия для социализации, интеллектуального и общекультурного развития учащихся, формирования их социальной и функциональной грамотности в сфере искусства.</a:t>
            </a:r>
          </a:p>
        </p:txBody>
      </p:sp>
    </p:spTree>
    <p:extLst>
      <p:ext uri="{BB962C8B-B14F-4D97-AF65-F5344CB8AC3E}">
        <p14:creationId xmlns:p14="http://schemas.microsoft.com/office/powerpoint/2010/main" val="3087224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BRUS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941888"/>
            <a:ext cx="2303462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95288" y="438150"/>
            <a:ext cx="8207375" cy="512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ru-RU" sz="2400" b="1" dirty="0">
                <a:solidFill>
                  <a:srgbClr val="FF3300"/>
                </a:solidFill>
              </a:rPr>
              <a:t>Виды и приемы художественной деятельности школьников на уроках изобразительного искусства с использованием различных форм выражения:</a:t>
            </a:r>
          </a:p>
          <a:p>
            <a:pPr algn="ctr">
              <a:tabLst>
                <a:tab pos="457200" algn="l"/>
              </a:tabLst>
            </a:pPr>
            <a:endParaRPr lang="ru-RU" sz="2400" b="1" dirty="0">
              <a:solidFill>
                <a:srgbClr val="FF3300"/>
              </a:solidFill>
            </a:endParaRPr>
          </a:p>
          <a:p>
            <a:pPr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b="1" dirty="0">
                <a:solidFill>
                  <a:srgbClr val="800000"/>
                </a:solidFill>
              </a:rPr>
              <a:t>изображение на плоскости и в объеме (с натуры, по памяти, по  </a:t>
            </a:r>
          </a:p>
          <a:p>
            <a:pPr>
              <a:buFont typeface="Wingdings" pitchFamily="2" charset="2"/>
              <a:buNone/>
              <a:tabLst>
                <a:tab pos="457200" algn="l"/>
              </a:tabLst>
            </a:pPr>
            <a:r>
              <a:rPr lang="ru-RU" b="1" dirty="0">
                <a:solidFill>
                  <a:srgbClr val="800000"/>
                </a:solidFill>
              </a:rPr>
              <a:t>   представлению);</a:t>
            </a:r>
          </a:p>
          <a:p>
            <a:pPr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b="1" dirty="0">
                <a:solidFill>
                  <a:srgbClr val="800000"/>
                </a:solidFill>
              </a:rPr>
              <a:t>декоративная и конструктивная работа;</a:t>
            </a:r>
          </a:p>
          <a:p>
            <a:pPr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b="1" dirty="0">
                <a:solidFill>
                  <a:srgbClr val="800000"/>
                </a:solidFill>
              </a:rPr>
              <a:t>восприятие явлений действительности и произведений искусства;</a:t>
            </a:r>
          </a:p>
          <a:p>
            <a:pPr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b="1" dirty="0">
                <a:solidFill>
                  <a:srgbClr val="800000"/>
                </a:solidFill>
              </a:rPr>
              <a:t>обсуждение работ товарищей, результатов коллективного творчества, в  </a:t>
            </a:r>
          </a:p>
          <a:p>
            <a:pPr>
              <a:buFont typeface="Wingdings" pitchFamily="2" charset="2"/>
              <a:buNone/>
              <a:tabLst>
                <a:tab pos="457200" algn="l"/>
              </a:tabLst>
            </a:pPr>
            <a:r>
              <a:rPr lang="ru-RU" b="1" dirty="0">
                <a:solidFill>
                  <a:srgbClr val="800000"/>
                </a:solidFill>
              </a:rPr>
              <a:t>   процессе которого формируются навыки учебного сотрудничества  </a:t>
            </a:r>
          </a:p>
          <a:p>
            <a:pPr>
              <a:buFont typeface="Wingdings" pitchFamily="2" charset="2"/>
              <a:buNone/>
              <a:tabLst>
                <a:tab pos="457200" algn="l"/>
              </a:tabLst>
            </a:pPr>
            <a:r>
              <a:rPr lang="ru-RU" b="1" dirty="0">
                <a:solidFill>
                  <a:srgbClr val="800000"/>
                </a:solidFill>
              </a:rPr>
              <a:t>   (умение договариваться, распределять работу, оценивать свой вклад в  </a:t>
            </a:r>
          </a:p>
          <a:p>
            <a:pPr>
              <a:buFont typeface="Wingdings" pitchFamily="2" charset="2"/>
              <a:buNone/>
              <a:tabLst>
                <a:tab pos="457200" algn="l"/>
              </a:tabLst>
            </a:pPr>
            <a:r>
              <a:rPr lang="ru-RU" b="1" dirty="0">
                <a:solidFill>
                  <a:srgbClr val="800000"/>
                </a:solidFill>
              </a:rPr>
              <a:t>   деятельность и ее общий результат) и индивидуальной работы на   </a:t>
            </a:r>
          </a:p>
          <a:p>
            <a:pPr>
              <a:buFont typeface="Wingdings" pitchFamily="2" charset="2"/>
              <a:buNone/>
              <a:tabLst>
                <a:tab pos="457200" algn="l"/>
              </a:tabLst>
            </a:pPr>
            <a:r>
              <a:rPr lang="ru-RU" b="1" dirty="0">
                <a:solidFill>
                  <a:srgbClr val="800000"/>
                </a:solidFill>
              </a:rPr>
              <a:t>   уроках;</a:t>
            </a:r>
          </a:p>
          <a:p>
            <a:pPr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b="1" dirty="0">
                <a:solidFill>
                  <a:srgbClr val="800000"/>
                </a:solidFill>
              </a:rPr>
              <a:t>изучение художественного наследия;</a:t>
            </a:r>
          </a:p>
          <a:p>
            <a:pPr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b="1" dirty="0">
                <a:solidFill>
                  <a:srgbClr val="800000"/>
                </a:solidFill>
              </a:rPr>
              <a:t>подбор иллюстративного материала к изучаемым темам;</a:t>
            </a:r>
          </a:p>
          <a:p>
            <a:pPr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b="1" dirty="0">
                <a:solidFill>
                  <a:srgbClr val="800000"/>
                </a:solidFill>
              </a:rPr>
              <a:t>прослушивание музыкальных и литературных произведений (народных  </a:t>
            </a:r>
          </a:p>
          <a:p>
            <a:pPr>
              <a:buFont typeface="Wingdings" pitchFamily="2" charset="2"/>
              <a:buNone/>
              <a:tabLst>
                <a:tab pos="457200" algn="l"/>
              </a:tabLst>
            </a:pPr>
            <a:r>
              <a:rPr lang="ru-RU" b="1" dirty="0">
                <a:solidFill>
                  <a:srgbClr val="800000"/>
                </a:solidFill>
              </a:rPr>
              <a:t>   классических, современных).</a:t>
            </a:r>
          </a:p>
        </p:txBody>
      </p:sp>
    </p:spTree>
    <p:extLst>
      <p:ext uri="{BB962C8B-B14F-4D97-AF65-F5344CB8AC3E}">
        <p14:creationId xmlns:p14="http://schemas.microsoft.com/office/powerpoint/2010/main" val="3738417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5" y="1772816"/>
            <a:ext cx="7452816" cy="435334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3100" b="1" dirty="0" smtClean="0">
                <a:solidFill>
                  <a:srgbClr val="FF0000"/>
                </a:solidFill>
              </a:rPr>
              <a:t>Базовые компетенции педагогической деятельности</a:t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1800" b="1" dirty="0" err="1" smtClean="0">
                <a:solidFill>
                  <a:schemeClr val="tx1"/>
                </a:solidFill>
              </a:rPr>
              <a:t>Шадриков</a:t>
            </a:r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b="1" dirty="0">
                <a:solidFill>
                  <a:schemeClr val="tx1"/>
                </a:solidFill>
              </a:rPr>
              <a:t>В.Д. </a:t>
            </a:r>
            <a:br>
              <a:rPr lang="ru-RU" sz="1800" b="1" dirty="0">
                <a:solidFill>
                  <a:schemeClr val="tx1"/>
                </a:solidFill>
              </a:rPr>
            </a:br>
            <a:r>
              <a:rPr lang="ru-RU" sz="1600" b="1" dirty="0" err="1">
                <a:solidFill>
                  <a:schemeClr val="tx1"/>
                </a:solidFill>
              </a:rPr>
              <a:t>Д.психол.н</a:t>
            </a:r>
            <a:r>
              <a:rPr lang="ru-RU" sz="1600" b="1" dirty="0">
                <a:solidFill>
                  <a:schemeClr val="tx1"/>
                </a:solidFill>
              </a:rPr>
              <a:t>., профессор, директор Института содержания образования Института развития образования</a:t>
            </a: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-компетентность </a:t>
            </a:r>
            <a:r>
              <a:rPr lang="ru-RU" sz="1800" dirty="0">
                <a:solidFill>
                  <a:schemeClr val="tx1"/>
                </a:solidFill>
              </a:rPr>
              <a:t>в мотивации учебной деятельности ученика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-компетентность </a:t>
            </a:r>
            <a:r>
              <a:rPr lang="ru-RU" sz="1800" dirty="0">
                <a:solidFill>
                  <a:schemeClr val="tx1"/>
                </a:solidFill>
              </a:rPr>
              <a:t>в раскрытии личностного смысла конкретного учебного курса и учебного материала </a:t>
            </a:r>
            <a:r>
              <a:rPr lang="ru-RU" sz="1800" dirty="0" smtClean="0">
                <a:solidFill>
                  <a:schemeClr val="tx1"/>
                </a:solidFill>
              </a:rPr>
              <a:t>--конкретного </a:t>
            </a:r>
            <a:r>
              <a:rPr lang="ru-RU" sz="1800" dirty="0">
                <a:solidFill>
                  <a:schemeClr val="tx1"/>
                </a:solidFill>
              </a:rPr>
              <a:t>урока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-компетентность </a:t>
            </a:r>
            <a:r>
              <a:rPr lang="ru-RU" sz="1800" dirty="0">
                <a:solidFill>
                  <a:schemeClr val="tx1"/>
                </a:solidFill>
              </a:rPr>
              <a:t>в целеполагании учебной деятельности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-компетентность </a:t>
            </a:r>
            <a:r>
              <a:rPr lang="ru-RU" sz="1800" dirty="0">
                <a:solidFill>
                  <a:schemeClr val="tx1"/>
                </a:solidFill>
              </a:rPr>
              <a:t>в вопросах понимания ученика, что необходимо для реализации индивидуального </a:t>
            </a:r>
            <a:r>
              <a:rPr lang="ru-RU" sz="1800" dirty="0" smtClean="0">
                <a:solidFill>
                  <a:schemeClr val="tx1"/>
                </a:solidFill>
              </a:rPr>
              <a:t>-подхода </a:t>
            </a:r>
            <a:r>
              <a:rPr lang="ru-RU" sz="1800" dirty="0">
                <a:solidFill>
                  <a:schemeClr val="tx1"/>
                </a:solidFill>
              </a:rPr>
              <a:t>в обучении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-компетентность </a:t>
            </a:r>
            <a:r>
              <a:rPr lang="ru-RU" sz="1800" dirty="0">
                <a:solidFill>
                  <a:schemeClr val="tx1"/>
                </a:solidFill>
              </a:rPr>
              <a:t>в предмете преподавания (предметная компетентность)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-компетентность </a:t>
            </a:r>
            <a:r>
              <a:rPr lang="ru-RU" sz="1800" dirty="0">
                <a:solidFill>
                  <a:schemeClr val="tx1"/>
                </a:solidFill>
              </a:rPr>
              <a:t>в принятии решений, связанных с разрешением педагогических задач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-компетентность</a:t>
            </a:r>
            <a:r>
              <a:rPr lang="ru-RU" sz="1800" dirty="0">
                <a:solidFill>
                  <a:schemeClr val="tx1"/>
                </a:solidFill>
              </a:rPr>
              <a:t>  в разработке программ деятельности и поведения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-компетентность </a:t>
            </a:r>
            <a:r>
              <a:rPr lang="ru-RU" sz="1800" dirty="0">
                <a:solidFill>
                  <a:schemeClr val="tx1"/>
                </a:solidFill>
              </a:rPr>
              <a:t>в организации учебной деятельности, которая, в свою очередь, предполагает: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-компетентность </a:t>
            </a:r>
            <a:r>
              <a:rPr lang="ru-RU" sz="1800" dirty="0">
                <a:solidFill>
                  <a:schemeClr val="tx1"/>
                </a:solidFill>
              </a:rPr>
              <a:t>в организации условий деятельности, прежде всего информационных, адекватных поставленной учебной задаче;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-компетентность </a:t>
            </a:r>
            <a:r>
              <a:rPr lang="ru-RU" sz="1800" dirty="0">
                <a:solidFill>
                  <a:schemeClr val="tx1"/>
                </a:solidFill>
              </a:rPr>
              <a:t>в достижении понимания учеником учебной задачи и способов ее решения (способов деятельности)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-компетентность </a:t>
            </a:r>
            <a:r>
              <a:rPr lang="ru-RU" sz="1800" dirty="0">
                <a:solidFill>
                  <a:schemeClr val="tx1"/>
                </a:solidFill>
              </a:rPr>
              <a:t>в оценивании текущих и итоговых результатов </a:t>
            </a:r>
            <a:r>
              <a:rPr lang="ru-RU" sz="1800" dirty="0" smtClean="0">
                <a:solidFill>
                  <a:schemeClr val="tx1"/>
                </a:solidFill>
              </a:rPr>
              <a:t>деятельности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951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-	урок постижения новых знаний, умений и навыков (цель-ознакомление учащихся с новым материалом и формирование новых знаний, умений, навыков);</a:t>
            </a:r>
          </a:p>
          <a:p>
            <a:pPr marL="0" indent="0">
              <a:buNone/>
            </a:pPr>
            <a:r>
              <a:rPr lang="ru-RU" dirty="0"/>
              <a:t>-	урок формирования и закрепления способов деятельности (цель - закрепление знаний, умений и навыков);</a:t>
            </a:r>
          </a:p>
          <a:p>
            <a:pPr marL="0" indent="0">
              <a:buNone/>
            </a:pPr>
            <a:r>
              <a:rPr lang="ru-RU" dirty="0"/>
              <a:t>-	урок контроля и коррекции (цель - проверка и коррекция знаний, умений и навыков);</a:t>
            </a:r>
          </a:p>
          <a:p>
            <a:pPr marL="0" indent="0">
              <a:buNone/>
            </a:pPr>
            <a:r>
              <a:rPr lang="ru-RU" dirty="0"/>
              <a:t>-	урок обобщения и систематизации (цель - обобщение и систематизация изученного);</a:t>
            </a:r>
          </a:p>
          <a:p>
            <a:pPr marL="0" indent="0">
              <a:buNone/>
            </a:pPr>
            <a:r>
              <a:rPr lang="ru-RU" dirty="0"/>
              <a:t>-	комбинированный (смешанный) урок, направленный на решение педагогом сразу нескольких дидактических задач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0000"/>
                </a:solidFill>
              </a:rPr>
              <a:t>Типы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уроков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Picture 2" descr="BRUS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400135"/>
            <a:ext cx="1583854" cy="1008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0025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120</TotalTime>
  <Words>1343</Words>
  <Application>Microsoft Office PowerPoint</Application>
  <PresentationFormat>Экран (4:3)</PresentationFormat>
  <Paragraphs>115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Волна</vt:lpstr>
      <vt:lpstr>Методика преподавания изобразительного искусства в современной школе</vt:lpstr>
      <vt:lpstr>Современный урок</vt:lpstr>
      <vt:lpstr>Качество современного урока определяется общими к нему требованиями</vt:lpstr>
      <vt:lpstr>Современные педагогические технологии</vt:lpstr>
      <vt:lpstr>Характерные признаки современного урока изобразительного искусства: </vt:lpstr>
      <vt:lpstr>Презентация PowerPoint</vt:lpstr>
      <vt:lpstr>Презентация PowerPoint</vt:lpstr>
      <vt:lpstr>        Базовые компетенции педагогической деятельности Шадриков В.Д.  Д.психол.н., профессор, директор Института содержания образования Института развития образования  -компетентность в мотивации учебной деятельности ученика -компетентность в раскрытии личностного смысла конкретного учебного курса и учебного материала --конкретного урока -компетентность в целеполагании учебной деятельности -компетентность в вопросах понимания ученика, что необходимо для реализации индивидуального -подхода в обучении -компетентность в предмете преподавания (предметная компетентность) -компетентность в принятии решений, связанных с разрешением педагогических задач -компетентность  в разработке программ деятельности и поведения -компетентность в организации учебной деятельности, которая, в свою очередь, предполагает: -компетентность в организации условий деятельности, прежде всего информационных, адекватных поставленной учебной задаче; -компетентность в достижении понимания учеником учебной задачи и способов ее решения (способов деятельности) -компетентность в оценивании текущих и итоговых результатов деятельности </vt:lpstr>
      <vt:lpstr>Типы уроков</vt:lpstr>
      <vt:lpstr> Схема конспекта урока  (по Шадрикову) </vt:lpstr>
      <vt:lpstr> Схема конспекта урока  (по Шадрикову) </vt:lpstr>
      <vt:lpstr> Схема конспекта урока  (по Шадрикову) </vt:lpstr>
      <vt:lpstr> Схема конспекта урока  (по Шадрикову) </vt:lpstr>
      <vt:lpstr> Схема конспекта урока  (по Шадрикову) </vt:lpstr>
      <vt:lpstr>Информационная технология обучения </vt:lpstr>
      <vt:lpstr>Информационные технологии позволяют</vt:lpstr>
      <vt:lpstr>Вывод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преподавания изобразительного искусства в современной школе</dc:title>
  <dc:creator>Ирина Кабировна</dc:creator>
  <cp:lastModifiedBy>Ирина Кабировна</cp:lastModifiedBy>
  <cp:revision>11</cp:revision>
  <dcterms:created xsi:type="dcterms:W3CDTF">2012-11-06T13:04:36Z</dcterms:created>
  <dcterms:modified xsi:type="dcterms:W3CDTF">2012-11-07T12:49:11Z</dcterms:modified>
</cp:coreProperties>
</file>