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8" r:id="rId3"/>
    <p:sldId id="261" r:id="rId4"/>
    <p:sldId id="259" r:id="rId5"/>
    <p:sldId id="262" r:id="rId6"/>
    <p:sldId id="266" r:id="rId7"/>
    <p:sldId id="272" r:id="rId8"/>
    <p:sldId id="264" r:id="rId9"/>
    <p:sldId id="265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074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>
    <p:wheel spokes="3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photo.dvorec-online.ru/var/albums/vipuskniki/%D0%9D%D0%B5%D0%BC%D0%B5%D0%BD%D1%81%D0%BA%D0%B8%D0%B9.jpg?m=131600258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hyperlink" Target="http://images.yandex.ru/yandsearch?text=%D0%BD%D0%B0%D1%82%D1%8E%D1%80%D0%BC%D0%BE%D1%80%D1%82%20%D0%B0%D0%BA%D0%B2%D0%B0%D1%80%D0%B5%D0%BB%D1%8C%D1%8E&amp;img_url=www.perfectart.ru/fup/fup_34/12540.jpg&amp;pos=18&amp;rpt=simage&amp;lr=213&amp;noreask=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772816"/>
            <a:ext cx="7772400" cy="1470025"/>
          </a:xfrm>
        </p:spPr>
        <p:txBody>
          <a:bodyPr>
            <a:noAutofit/>
          </a:bodyPr>
          <a:lstStyle/>
          <a:p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800" dirty="0" smtClean="0">
                <a:cs typeface="Calibri" pitchFamily="34" charset="0"/>
              </a:rPr>
              <a:t>Методическая </a:t>
            </a:r>
            <a:r>
              <a:rPr lang="ru-RU" sz="1800" dirty="0">
                <a:cs typeface="Calibri" pitchFamily="34" charset="0"/>
              </a:rPr>
              <a:t>разработка раздела учебной программы </a:t>
            </a:r>
            <a:br>
              <a:rPr lang="ru-RU" sz="1800" dirty="0">
                <a:cs typeface="Calibri" pitchFamily="34" charset="0"/>
              </a:rPr>
            </a:br>
            <a:r>
              <a:rPr lang="ru-RU" sz="1800" dirty="0">
                <a:cs typeface="Calibri" pitchFamily="34" charset="0"/>
              </a:rPr>
              <a:t>Б. М. </a:t>
            </a:r>
            <a:r>
              <a:rPr lang="ru-RU" sz="1800" dirty="0" err="1">
                <a:cs typeface="Calibri" pitchFamily="34" charset="0"/>
              </a:rPr>
              <a:t>Неменского</a:t>
            </a:r>
            <a:r>
              <a:rPr lang="ru-RU" sz="1800" dirty="0">
                <a:cs typeface="Calibri" pitchFamily="34" charset="0"/>
              </a:rPr>
              <a:t> по предмету «Изобразительное искусство»</a:t>
            </a:r>
            <a:r>
              <a:rPr lang="ru-RU" sz="2000" dirty="0">
                <a:cs typeface="Calibri" pitchFamily="34" charset="0"/>
              </a:rPr>
              <a:t/>
            </a:r>
            <a:br>
              <a:rPr lang="ru-RU" sz="2000" dirty="0">
                <a:cs typeface="Calibri" pitchFamily="34" charset="0"/>
              </a:rPr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2564904"/>
            <a:ext cx="5904657" cy="3548608"/>
          </a:xfrm>
        </p:spPr>
        <p:txBody>
          <a:bodyPr>
            <a:normAutofit fontScale="62500" lnSpcReduction="20000"/>
          </a:bodyPr>
          <a:lstStyle/>
          <a:p>
            <a:r>
              <a:rPr lang="ru-RU" sz="3500" dirty="0">
                <a:latin typeface="+mj-lt"/>
              </a:rPr>
              <a:t>Тема раздела:</a:t>
            </a:r>
            <a:br>
              <a:rPr lang="ru-RU" sz="3500" dirty="0">
                <a:latin typeface="+mj-lt"/>
              </a:rPr>
            </a:br>
            <a:r>
              <a:rPr lang="ru-RU" sz="3500" dirty="0">
                <a:latin typeface="+mj-lt"/>
              </a:rPr>
              <a:t>«Виды изобразительного искусства и основы образного языка</a:t>
            </a:r>
            <a:r>
              <a:rPr lang="ru-RU" sz="3500" dirty="0" smtClean="0">
                <a:latin typeface="+mj-lt"/>
              </a:rPr>
              <a:t>»</a:t>
            </a:r>
          </a:p>
          <a:p>
            <a:r>
              <a:rPr lang="ru-RU" sz="3200" dirty="0" smtClean="0"/>
              <a:t> </a:t>
            </a:r>
            <a:r>
              <a:rPr lang="ru-RU" sz="3200" b="0" dirty="0" smtClean="0"/>
              <a:t>6 класс</a:t>
            </a:r>
          </a:p>
          <a:p>
            <a:endParaRPr lang="ru-RU" sz="2900" dirty="0"/>
          </a:p>
          <a:p>
            <a:endParaRPr lang="ru-RU" sz="2900" dirty="0" smtClean="0"/>
          </a:p>
          <a:p>
            <a:r>
              <a:rPr lang="ru-RU" sz="2900" dirty="0" smtClean="0"/>
              <a:t> </a:t>
            </a:r>
          </a:p>
          <a:p>
            <a:endParaRPr lang="ru-RU" sz="2900" dirty="0" smtClean="0"/>
          </a:p>
          <a:p>
            <a:endParaRPr lang="ru-RU" sz="2900" dirty="0"/>
          </a:p>
          <a:p>
            <a:r>
              <a:rPr lang="ru-RU" sz="2900" dirty="0" smtClean="0"/>
              <a:t>Учитель изобразительного искусства </a:t>
            </a:r>
          </a:p>
          <a:p>
            <a:r>
              <a:rPr lang="ru-RU" sz="2900" dirty="0" smtClean="0"/>
              <a:t>Сочинова </a:t>
            </a:r>
            <a:r>
              <a:rPr lang="ru-RU" sz="2900" dirty="0"/>
              <a:t>Лилия </a:t>
            </a:r>
            <a:r>
              <a:rPr lang="ru-RU" sz="2900" dirty="0" smtClean="0"/>
              <a:t>Александровна </a:t>
            </a:r>
          </a:p>
          <a:p>
            <a:endParaRPr lang="ru-RU" sz="2900" dirty="0"/>
          </a:p>
        </p:txBody>
      </p:sp>
    </p:spTree>
    <p:extLst>
      <p:ext uri="{BB962C8B-B14F-4D97-AF65-F5344CB8AC3E}">
        <p14:creationId xmlns:p14="http://schemas.microsoft.com/office/powerpoint/2010/main" xmlns="" val="4185337792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22042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Календарно – тематическое планирование раздела учебной программы       «Виды изобразительного искусства и основы образного языка».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3663087816"/>
              </p:ext>
            </p:extLst>
          </p:nvPr>
        </p:nvGraphicFramePr>
        <p:xfrm>
          <a:off x="683568" y="1844824"/>
          <a:ext cx="7704856" cy="432048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031572"/>
                <a:gridCol w="1673284"/>
              </a:tblGrid>
              <a:tr h="6087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раздела, темы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Часы 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учебного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времени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24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Виды изобразительного искусства и основы образного языка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24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Изобразительное искусство в семье пластических искусств.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24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Рисунок - основа изобразительного творчества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24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Линия и её выразительные возможности.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24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Пятно как средство выражения. Композиция как ритм пятен.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24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Цвет. Основы цветоведения.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24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Цвет в произведениях живописи.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24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Объёмные изображения в скульптуре.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24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Основы языка изображения.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30173459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858180" cy="72547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i="1" dirty="0" smtClean="0"/>
              <a:t> </a:t>
            </a:r>
            <a:r>
              <a:rPr lang="ru-RU" sz="3600" b="1" dirty="0" smtClean="0"/>
              <a:t>Внесённые изменения</a:t>
            </a:r>
            <a:r>
              <a:rPr lang="ru-RU" sz="3600" b="1" dirty="0"/>
              <a:t>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310852489"/>
              </p:ext>
            </p:extLst>
          </p:nvPr>
        </p:nvGraphicFramePr>
        <p:xfrm>
          <a:off x="428596" y="1214422"/>
          <a:ext cx="8001056" cy="546606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127364"/>
                <a:gridCol w="1873692"/>
              </a:tblGrid>
              <a:tr h="8646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раздела, темы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Часы 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учебного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времени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191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Виды изобразительного искусства и основы образного языка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879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Изобразительное искусство в семье пластических искусств.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1911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Линия и её выразительные возможности.</a:t>
                      </a:r>
                      <a:endParaRPr lang="ru-RU" sz="16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970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Рисунок - основа изобразительного творчества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152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Пятно как средство выражения. Композиция как ритм пятен.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501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Цвет. Основы цветоведения.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607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Цвет в произведениях живописи.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152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Основы языка изображения.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77226627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Урок изобразительного искусства.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15328" cy="497207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u="sng" dirty="0"/>
              <a:t>Тема урока: </a:t>
            </a:r>
            <a:r>
              <a:rPr lang="ru-RU" dirty="0"/>
              <a:t>«Линия и её выразительные возможности</a:t>
            </a:r>
            <a:r>
              <a:rPr lang="ru-RU" dirty="0" smtClean="0"/>
              <a:t>».</a:t>
            </a:r>
          </a:p>
          <a:p>
            <a:pPr marL="0" indent="0">
              <a:buNone/>
            </a:pPr>
            <a:r>
              <a:rPr lang="ru-RU" u="sng" dirty="0"/>
              <a:t>Цель урока: </a:t>
            </a:r>
            <a:r>
              <a:rPr lang="ru-RU" dirty="0"/>
              <a:t>сформировать у учащихся представление о структурной основе любого изображения, о разнообразии средств рисунка, о главном средстве рисунка – линии.</a:t>
            </a:r>
          </a:p>
          <a:p>
            <a:pPr marL="0" indent="0">
              <a:buNone/>
            </a:pPr>
            <a:r>
              <a:rPr lang="ru-RU" u="sng" dirty="0"/>
              <a:t>Задачи:</a:t>
            </a:r>
          </a:p>
          <a:p>
            <a:pPr>
              <a:buFont typeface="Courier New" pitchFamily="49" charset="0"/>
              <a:buChar char="o"/>
            </a:pPr>
            <a:r>
              <a:rPr lang="ru-RU" dirty="0"/>
              <a:t>Познавательная: </a:t>
            </a:r>
            <a:r>
              <a:rPr lang="ru-RU" dirty="0" smtClean="0"/>
              <a:t>изучить </a:t>
            </a:r>
            <a:r>
              <a:rPr lang="ru-RU" dirty="0"/>
              <a:t>рисунок, </a:t>
            </a:r>
            <a:r>
              <a:rPr lang="ru-RU" dirty="0" smtClean="0"/>
              <a:t>его средства – </a:t>
            </a:r>
            <a:r>
              <a:rPr lang="ru-RU" dirty="0"/>
              <a:t>линии, штрихи, пятна. Изучить виды линий.</a:t>
            </a:r>
          </a:p>
          <a:p>
            <a:pPr>
              <a:buFont typeface="Courier New" pitchFamily="49" charset="0"/>
              <a:buChar char="o"/>
            </a:pPr>
            <a:r>
              <a:rPr lang="ru-RU" dirty="0"/>
              <a:t>Развивающая: развивать наблюдательность, воображение, </a:t>
            </a:r>
            <a:r>
              <a:rPr lang="ru-RU" dirty="0" smtClean="0"/>
              <a:t>фантазию;</a:t>
            </a:r>
            <a:endParaRPr lang="ru-RU" dirty="0"/>
          </a:p>
          <a:p>
            <a:pPr>
              <a:buFont typeface="Courier New" pitchFamily="49" charset="0"/>
              <a:buChar char="o"/>
            </a:pPr>
            <a:r>
              <a:rPr lang="ru-RU" dirty="0"/>
              <a:t>Воспитательная: воспитывать интерес к изобразительному искусству, сотрудничество при работе в группах.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44804699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Основные моменты урока.</a:t>
            </a:r>
            <a:endParaRPr lang="ru-RU" sz="3600" b="1" dirty="0"/>
          </a:p>
        </p:txBody>
      </p:sp>
      <p:pic>
        <p:nvPicPr>
          <p:cNvPr id="4" name="Содержимое 3" descr="I:\DCIM\102_PANA\P1020112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142984"/>
            <a:ext cx="271464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:\DCIM\102_PANA\P102013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643314"/>
            <a:ext cx="350046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I:\DCIM\102_PANA\P102012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4143380"/>
            <a:ext cx="307183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I:\DCIM\102_PANA\P102012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3000372"/>
            <a:ext cx="2757493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:\DCIM\102_PANA\P102013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0" y="1142984"/>
            <a:ext cx="321471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77942259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7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7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40" y="3286124"/>
            <a:ext cx="642942" cy="714380"/>
          </a:xfrm>
        </p:spPr>
        <p:txBody>
          <a:bodyPr>
            <a:normAutofit/>
          </a:bodyPr>
          <a:lstStyle/>
          <a:p>
            <a:pPr algn="ctr"/>
            <a:endParaRPr lang="ru-RU" sz="4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500042"/>
            <a:ext cx="4186238" cy="597391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200" dirty="0"/>
              <a:t>Главный смысловой стержень </a:t>
            </a:r>
            <a:r>
              <a:rPr lang="ru-RU" sz="3200" dirty="0" smtClean="0"/>
              <a:t>программы: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  связь </a:t>
            </a:r>
            <a:r>
              <a:rPr lang="ru-RU" dirty="0"/>
              <a:t>искусства с жизнью </a:t>
            </a:r>
            <a:r>
              <a:rPr lang="ru-RU" dirty="0" smtClean="0"/>
              <a:t>человека;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  </a:t>
            </a:r>
            <a:r>
              <a:rPr lang="ru-RU" dirty="0"/>
              <a:t>роли искусства в </a:t>
            </a:r>
            <a:r>
              <a:rPr lang="ru-RU" dirty="0" smtClean="0"/>
              <a:t>повседневной жизни общества;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  значении искусства в развитии каждого ребёнка;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  формирование </a:t>
            </a:r>
            <a:r>
              <a:rPr lang="ru-RU" dirty="0"/>
              <a:t>у ребёнка </a:t>
            </a:r>
            <a:r>
              <a:rPr lang="ru-RU" dirty="0" smtClean="0"/>
              <a:t>качеств человечности</a:t>
            </a:r>
            <a:r>
              <a:rPr lang="ru-RU" dirty="0"/>
              <a:t>, </a:t>
            </a:r>
            <a:r>
              <a:rPr lang="ru-RU" dirty="0" smtClean="0"/>
              <a:t>доброты </a:t>
            </a:r>
            <a:r>
              <a:rPr lang="ru-RU" dirty="0"/>
              <a:t>и культурной полноценности.</a:t>
            </a:r>
          </a:p>
          <a:p>
            <a:pPr>
              <a:buFont typeface="Courier New" pitchFamily="49" charset="0"/>
              <a:buChar char="o"/>
            </a:pPr>
            <a:endParaRPr lang="ru-RU" dirty="0"/>
          </a:p>
        </p:txBody>
      </p:sp>
      <p:pic>
        <p:nvPicPr>
          <p:cNvPr id="4" name="g-item-id-880" descr="Неменский Борис Михайлович">
            <a:hlinkClick r:id="rId2" tooltip="&quot;View full size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142984"/>
            <a:ext cx="357190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5471130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7467600" cy="92869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Актуальность: 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28596" y="1571612"/>
            <a:ext cx="7681914" cy="487375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 Изучая искусство, человек учится:</a:t>
            </a:r>
          </a:p>
          <a:p>
            <a:r>
              <a:rPr lang="ru-RU" dirty="0" smtClean="0"/>
              <a:t>видеть </a:t>
            </a:r>
            <a:r>
              <a:rPr lang="ru-RU" dirty="0"/>
              <a:t>окружающий мир </a:t>
            </a:r>
            <a:r>
              <a:rPr lang="ru-RU" dirty="0" smtClean="0"/>
              <a:t>собственными глазами;</a:t>
            </a:r>
          </a:p>
          <a:p>
            <a:r>
              <a:rPr lang="ru-RU" dirty="0" smtClean="0"/>
              <a:t>выстраивать </a:t>
            </a:r>
            <a:r>
              <a:rPr lang="ru-RU" dirty="0"/>
              <a:t>собственную систему ценностей и </a:t>
            </a:r>
            <a:r>
              <a:rPr lang="ru-RU" dirty="0" smtClean="0"/>
              <a:t>образов;</a:t>
            </a:r>
          </a:p>
          <a:p>
            <a:r>
              <a:rPr lang="ru-RU" dirty="0" smtClean="0"/>
              <a:t>создавать новое, </a:t>
            </a:r>
            <a:r>
              <a:rPr lang="ru-RU" dirty="0"/>
              <a:t>не боясь сделать шаг в </a:t>
            </a:r>
            <a:r>
              <a:rPr lang="ru-RU" dirty="0" smtClean="0"/>
              <a:t>неведомое;</a:t>
            </a:r>
          </a:p>
          <a:p>
            <a:pPr marL="0" indent="0">
              <a:buNone/>
            </a:pPr>
            <a:r>
              <a:rPr lang="ru-RU" dirty="0"/>
              <a:t>Изучая искусство, человек </a:t>
            </a:r>
            <a:r>
              <a:rPr lang="ru-RU" dirty="0" smtClean="0"/>
              <a:t>будет:</a:t>
            </a:r>
          </a:p>
          <a:p>
            <a:r>
              <a:rPr lang="ru-RU" dirty="0" smtClean="0"/>
              <a:t>Развивать свои творческие возможности</a:t>
            </a:r>
          </a:p>
          <a:p>
            <a:r>
              <a:rPr lang="ru-RU" dirty="0" smtClean="0"/>
              <a:t>накапливать</a:t>
            </a:r>
            <a:r>
              <a:rPr lang="ru-RU" dirty="0"/>
              <a:t>, осваивать багаж знаний, того, что уже создало </a:t>
            </a:r>
            <a:r>
              <a:rPr lang="ru-RU" dirty="0" smtClean="0"/>
              <a:t>человечество;</a:t>
            </a:r>
          </a:p>
          <a:p>
            <a:r>
              <a:rPr lang="ru-RU" dirty="0" smtClean="0"/>
              <a:t>преодолевать </a:t>
            </a:r>
            <a:r>
              <a:rPr lang="ru-RU" dirty="0"/>
              <a:t>робость, неуверенность в </a:t>
            </a:r>
            <a:r>
              <a:rPr lang="ru-RU" dirty="0" smtClean="0"/>
              <a:t>себе.</a:t>
            </a:r>
          </a:p>
          <a:p>
            <a:r>
              <a:rPr lang="ru-RU" dirty="0" smtClean="0"/>
              <a:t> </a:t>
            </a:r>
            <a:r>
              <a:rPr lang="ru-RU" dirty="0"/>
              <a:t>формировать потребность постоянного, на всю жизнь, общения с </a:t>
            </a:r>
            <a:r>
              <a:rPr lang="ru-RU" dirty="0" smtClean="0"/>
              <a:t>искусством.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38821055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4400" b="1" dirty="0"/>
              <a:t>Цель</a:t>
            </a:r>
            <a:r>
              <a:rPr lang="ru-RU" sz="3600" b="1" dirty="0"/>
              <a:t> </a:t>
            </a:r>
            <a:r>
              <a:rPr lang="ru-RU" sz="3600" b="1" dirty="0" smtClean="0"/>
              <a:t>раздела программы.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i="1" dirty="0" smtClean="0"/>
              <a:t>Приобщение </a:t>
            </a:r>
            <a:r>
              <a:rPr lang="ru-RU" i="1" dirty="0"/>
              <a:t>к искусству как духовному опыту поколений, изучение видов изобразительного искусства, и определение места изобразительного искусства в семье пластических искусств.</a:t>
            </a:r>
          </a:p>
          <a:p>
            <a:pPr marL="0" indent="0">
              <a:buNone/>
            </a:pPr>
            <a:endParaRPr lang="ru-RU" i="1" dirty="0"/>
          </a:p>
        </p:txBody>
      </p:sp>
      <p:pic>
        <p:nvPicPr>
          <p:cNvPr id="1026" name="Picture 2" descr="D:\картинки из диска учителя\РИСУНКИ\Animated\j025443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667120"/>
            <a:ext cx="2928958" cy="29289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09127633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108266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Задачи раздела программы: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ознакомление </a:t>
            </a:r>
            <a:r>
              <a:rPr lang="ru-RU" dirty="0"/>
              <a:t>с искусством изображения как способом художественного познания </a:t>
            </a:r>
            <a:r>
              <a:rPr lang="ru-RU" dirty="0" smtClean="0"/>
              <a:t>мира;</a:t>
            </a:r>
            <a:endParaRPr lang="ru-RU" sz="2800" dirty="0"/>
          </a:p>
          <a:p>
            <a:pPr lvl="0"/>
            <a:r>
              <a:rPr lang="ru-RU" dirty="0"/>
              <a:t>и</a:t>
            </a:r>
            <a:r>
              <a:rPr lang="ru-RU" dirty="0" smtClean="0"/>
              <a:t>зучение художественных материалов;</a:t>
            </a:r>
            <a:endParaRPr lang="ru-RU" sz="2800" dirty="0"/>
          </a:p>
          <a:p>
            <a:pPr lvl="0"/>
            <a:r>
              <a:rPr lang="ru-RU" dirty="0"/>
              <a:t>изучение жанров изобразительного </a:t>
            </a:r>
            <a:r>
              <a:rPr lang="ru-RU" dirty="0" smtClean="0"/>
              <a:t>искусства;</a:t>
            </a:r>
            <a:endParaRPr lang="ru-RU" sz="2800" dirty="0"/>
          </a:p>
          <a:p>
            <a:pPr lvl="0"/>
            <a:r>
              <a:rPr lang="ru-RU" dirty="0"/>
              <a:t>ознакомление с основами цветоведения.</a:t>
            </a:r>
            <a:endParaRPr lang="ru-RU" sz="2800" dirty="0"/>
          </a:p>
          <a:p>
            <a:pPr lvl="0"/>
            <a:r>
              <a:rPr lang="ru-RU" dirty="0" smtClean="0"/>
              <a:t>систематическое </a:t>
            </a:r>
            <a:r>
              <a:rPr lang="ru-RU" dirty="0"/>
              <a:t>развитие образно-творческих способностей, гибкости и гармоничности мышления человека;</a:t>
            </a:r>
            <a:endParaRPr lang="ru-RU" sz="2800" dirty="0"/>
          </a:p>
          <a:p>
            <a:pPr lvl="0"/>
            <a:r>
              <a:rPr lang="ru-RU" dirty="0"/>
              <a:t>развитие умения воспринимать и принимать произведения изобразительного искусства;</a:t>
            </a:r>
            <a:endParaRPr lang="ru-RU" sz="2800" dirty="0"/>
          </a:p>
          <a:p>
            <a:pPr lvl="0"/>
            <a:r>
              <a:rPr lang="ru-RU" dirty="0"/>
              <a:t>развитие практических навыков и умений в различных видах художественного творчества;</a:t>
            </a:r>
            <a:endParaRPr lang="ru-RU" sz="2800" dirty="0"/>
          </a:p>
          <a:p>
            <a:pPr lvl="0"/>
            <a:r>
              <a:rPr lang="ru-RU" dirty="0" smtClean="0"/>
              <a:t>создание </a:t>
            </a:r>
            <a:r>
              <a:rPr lang="ru-RU" dirty="0"/>
              <a:t>атмосферы увлеченности на уроках;</a:t>
            </a:r>
            <a:endParaRPr lang="ru-RU" sz="2800" dirty="0"/>
          </a:p>
          <a:p>
            <a:pPr lvl="0"/>
            <a:r>
              <a:rPr lang="ru-RU" dirty="0"/>
              <a:t>воспитание </a:t>
            </a:r>
            <a:r>
              <a:rPr lang="ru-RU" dirty="0" err="1"/>
              <a:t>змоционально</a:t>
            </a:r>
            <a:r>
              <a:rPr lang="ru-RU" dirty="0"/>
              <a:t>-ценностного отношения к художественному познанию мира;</a:t>
            </a:r>
            <a:endParaRPr lang="ru-RU" sz="2800" dirty="0"/>
          </a:p>
          <a:p>
            <a:pPr lvl="0"/>
            <a:r>
              <a:rPr lang="ru-RU" dirty="0"/>
              <a:t>воспитание положительного отношения к искусству.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5907615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101122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Используемые формы и методы организации </a:t>
            </a:r>
            <a:r>
              <a:rPr lang="ru-RU" sz="2800" b="1" dirty="0"/>
              <a:t>деятельности учащихся</a:t>
            </a:r>
            <a:r>
              <a:rPr lang="ru-RU" sz="2800" b="1" dirty="0" smtClean="0"/>
              <a:t>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571612"/>
            <a:ext cx="4186808" cy="528638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повторности упражнений;</a:t>
            </a:r>
          </a:p>
          <a:p>
            <a:r>
              <a:rPr lang="ru-RU" dirty="0" smtClean="0"/>
              <a:t>индивидуальный подход;</a:t>
            </a:r>
          </a:p>
          <a:p>
            <a:r>
              <a:rPr lang="ru-RU" dirty="0" smtClean="0"/>
              <a:t>«забегания вперед» и «возвращения к пройденному»;</a:t>
            </a:r>
          </a:p>
          <a:p>
            <a:r>
              <a:rPr lang="ru-RU" dirty="0" smtClean="0"/>
              <a:t>педагогического ограничения ;</a:t>
            </a:r>
          </a:p>
          <a:p>
            <a:r>
              <a:rPr lang="ru-RU" dirty="0" smtClean="0"/>
              <a:t>наглядные;</a:t>
            </a:r>
          </a:p>
          <a:p>
            <a:r>
              <a:rPr lang="ru-RU" dirty="0"/>
              <a:t>с</a:t>
            </a:r>
            <a:r>
              <a:rPr lang="ru-RU" dirty="0" smtClean="0"/>
              <a:t>ловесные;</a:t>
            </a:r>
          </a:p>
          <a:p>
            <a:r>
              <a:rPr lang="ru-RU" dirty="0" smtClean="0"/>
              <a:t>практические </a:t>
            </a:r>
            <a:r>
              <a:rPr lang="ru-RU" dirty="0"/>
              <a:t>творческие </a:t>
            </a:r>
            <a:r>
              <a:rPr lang="ru-RU" dirty="0" smtClean="0"/>
              <a:t>упражнения;</a:t>
            </a:r>
          </a:p>
          <a:p>
            <a:r>
              <a:rPr lang="ru-RU" dirty="0" smtClean="0"/>
              <a:t>игровые </a:t>
            </a:r>
            <a:r>
              <a:rPr lang="ru-RU" dirty="0"/>
              <a:t>и </a:t>
            </a:r>
            <a:r>
              <a:rPr lang="ru-RU" dirty="0" smtClean="0"/>
              <a:t>коллективные;</a:t>
            </a:r>
          </a:p>
          <a:p>
            <a:r>
              <a:rPr lang="ru-RU" dirty="0"/>
              <a:t>и</a:t>
            </a:r>
            <a:r>
              <a:rPr lang="ru-RU" dirty="0" smtClean="0"/>
              <a:t>сследовательские; </a:t>
            </a:r>
            <a:endParaRPr lang="ru-RU" dirty="0"/>
          </a:p>
          <a:p>
            <a:r>
              <a:rPr lang="ru-RU" dirty="0"/>
              <a:t>п</a:t>
            </a:r>
            <a:r>
              <a:rPr lang="ru-RU" dirty="0" smtClean="0"/>
              <a:t>едагогический </a:t>
            </a:r>
            <a:r>
              <a:rPr lang="ru-RU" dirty="0"/>
              <a:t>рисунок </a:t>
            </a:r>
          </a:p>
          <a:p>
            <a:r>
              <a:rPr lang="ru-RU" dirty="0" smtClean="0"/>
              <a:t>репродуктивные </a:t>
            </a:r>
            <a:endParaRPr lang="ru-RU" dirty="0"/>
          </a:p>
          <a:p>
            <a:r>
              <a:rPr lang="ru-RU" dirty="0" smtClean="0"/>
              <a:t>частично-поисковые;</a:t>
            </a:r>
          </a:p>
          <a:p>
            <a:r>
              <a:rPr lang="ru-RU" dirty="0" smtClean="0"/>
              <a:t>использование ИКТ</a:t>
            </a:r>
            <a:endParaRPr lang="ru-RU" dirty="0"/>
          </a:p>
          <a:p>
            <a:endParaRPr lang="ru-RU" dirty="0"/>
          </a:p>
        </p:txBody>
      </p:sp>
      <p:pic>
        <p:nvPicPr>
          <p:cNvPr id="4098" name="Picture 2" descr="E:\Сочинова\Фото, работа\DSCN049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571612"/>
            <a:ext cx="3769120" cy="5025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37102423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357298"/>
            <a:ext cx="1714512" cy="2400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1357298"/>
            <a:ext cx="1714512" cy="2400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Содержимое 4" descr="C:\Documents and Settings\Admin\Local Settings\Temp\Rar$DI16.456\d-89-30869.jpg"/>
          <p:cNvPicPr>
            <a:picLocks noGrp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357298"/>
            <a:ext cx="1785950" cy="2428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E:\Грамоты и дипломы\Экологическая конференция\Сарапкин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7" y="1285860"/>
            <a:ext cx="1821669" cy="25003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7467600" cy="72547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Результативность</a:t>
            </a:r>
            <a:endParaRPr lang="ru-RU" sz="3600" b="1" dirty="0"/>
          </a:p>
        </p:txBody>
      </p:sp>
      <p:pic>
        <p:nvPicPr>
          <p:cNvPr id="6148" name="Picture 4" descr="E:\Грамоты и дипломы\Кирилл и Мефодий\ЦВЕТКОВ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3929066"/>
            <a:ext cx="1812165" cy="2500330"/>
          </a:xfrm>
          <a:prstGeom prst="rect">
            <a:avLst/>
          </a:prstGeom>
          <a:noFill/>
        </p:spPr>
      </p:pic>
      <p:pic>
        <p:nvPicPr>
          <p:cNvPr id="6149" name="Picture 5" descr="E:\Грамоты и дипломы\Кирилл и Мефодий\ИГНАТЬЕВ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71736" y="3929066"/>
            <a:ext cx="1760466" cy="2500330"/>
          </a:xfrm>
          <a:prstGeom prst="rect">
            <a:avLst/>
          </a:prstGeom>
          <a:noFill/>
        </p:spPr>
      </p:pic>
      <p:pic>
        <p:nvPicPr>
          <p:cNvPr id="6150" name="Picture 6" descr="E:\Грамоты и дипломы\русское слово\бушуева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70974" y="3857629"/>
            <a:ext cx="1818461" cy="2571767"/>
          </a:xfrm>
          <a:prstGeom prst="rect">
            <a:avLst/>
          </a:prstGeom>
          <a:noFill/>
        </p:spPr>
      </p:pic>
      <p:pic>
        <p:nvPicPr>
          <p:cNvPr id="6152" name="Picture 8" descr="E:\Грамоты и дипломы\Трушкин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50677" y="3857628"/>
            <a:ext cx="1744793" cy="250033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61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61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61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61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61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61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61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29576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Ожидаемые результаты освоения раздела программы</a:t>
            </a:r>
            <a:r>
              <a:rPr lang="ru-RU" sz="3200" b="1" dirty="0" smtClean="0"/>
              <a:t>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970784" cy="4972072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i="1" dirty="0"/>
              <a:t> </a:t>
            </a:r>
            <a:r>
              <a:rPr lang="ru-RU" i="1" dirty="0" smtClean="0"/>
              <a:t>      </a:t>
            </a:r>
            <a:r>
              <a:rPr lang="ru-RU" sz="2500" i="1" dirty="0" smtClean="0"/>
              <a:t>Учащиеся должны </a:t>
            </a:r>
            <a:r>
              <a:rPr lang="ru-RU" sz="2500" i="1" dirty="0"/>
              <a:t>знать:</a:t>
            </a:r>
            <a:endParaRPr lang="ru-RU" sz="2500" dirty="0"/>
          </a:p>
          <a:p>
            <a:r>
              <a:rPr lang="ru-RU" sz="2500" dirty="0"/>
              <a:t>- о месте и значении изобразительного искусства в жизни общества и </a:t>
            </a:r>
            <a:r>
              <a:rPr lang="ru-RU" sz="2500" dirty="0" smtClean="0"/>
              <a:t>человека</a:t>
            </a:r>
            <a:r>
              <a:rPr lang="ru-RU" sz="2500" dirty="0"/>
              <a:t>;</a:t>
            </a:r>
          </a:p>
          <a:p>
            <a:r>
              <a:rPr lang="ru-RU" sz="2500" dirty="0"/>
              <a:t>иметь представления о многообразии образных языков </a:t>
            </a:r>
            <a:r>
              <a:rPr lang="ru-RU" sz="2500" dirty="0" smtClean="0"/>
              <a:t>искусства;</a:t>
            </a:r>
            <a:endParaRPr lang="ru-RU" sz="2500" dirty="0"/>
          </a:p>
          <a:p>
            <a:r>
              <a:rPr lang="ru-RU" sz="2500" dirty="0"/>
              <a:t>- о взаимосвязи реальной действительности и её художественного изображения в </a:t>
            </a:r>
            <a:r>
              <a:rPr lang="ru-RU" sz="2500" dirty="0" smtClean="0"/>
              <a:t>искусстве;</a:t>
            </a:r>
            <a:endParaRPr lang="ru-RU" sz="2500" dirty="0"/>
          </a:p>
          <a:p>
            <a:r>
              <a:rPr lang="ru-RU" sz="2500" dirty="0"/>
              <a:t>- основные средства художественной </a:t>
            </a:r>
            <a:r>
              <a:rPr lang="ru-RU" sz="2500" dirty="0" smtClean="0"/>
              <a:t>выразительности;</a:t>
            </a:r>
            <a:endParaRPr lang="ru-RU" sz="2500" dirty="0"/>
          </a:p>
          <a:p>
            <a:r>
              <a:rPr lang="ru-RU" sz="2500" dirty="0"/>
              <a:t>- о ритмической организации изображения и богатстве выразительных возможностей;</a:t>
            </a:r>
          </a:p>
          <a:p>
            <a:r>
              <a:rPr lang="ru-RU" sz="2500" dirty="0"/>
              <a:t>- о разных художественных </a:t>
            </a:r>
            <a:r>
              <a:rPr lang="ru-RU" sz="2500" dirty="0" smtClean="0"/>
              <a:t>материалах и </a:t>
            </a:r>
            <a:r>
              <a:rPr lang="ru-RU" sz="2500" dirty="0"/>
              <a:t>художественных </a:t>
            </a:r>
            <a:r>
              <a:rPr lang="ru-RU" sz="2500" dirty="0" smtClean="0"/>
              <a:t>техниках.</a:t>
            </a:r>
            <a:endParaRPr lang="ru-RU" sz="2500" dirty="0"/>
          </a:p>
          <a:p>
            <a:endParaRPr lang="ru-RU" dirty="0"/>
          </a:p>
        </p:txBody>
      </p:sp>
      <p:pic>
        <p:nvPicPr>
          <p:cNvPr id="2050" name="Picture 2" descr="C:\Documents and Settings\Admin\Мои документы\Мои рисунки\пп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643314"/>
            <a:ext cx="2959564" cy="2624147"/>
          </a:xfrm>
          <a:prstGeom prst="rect">
            <a:avLst/>
          </a:prstGeom>
          <a:noFill/>
        </p:spPr>
      </p:pic>
      <p:pic>
        <p:nvPicPr>
          <p:cNvPr id="6" name="Рисунок 5" descr="http://im7-tub-ru.yandex.net/i?id=414545901-66-7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643050"/>
            <a:ext cx="307183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3-tub-ru.yandex.net/i?id=52787043-17-72&amp;n=17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3000372"/>
            <a:ext cx="2143140" cy="314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21141784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b="1" dirty="0"/>
              <a:t>Ожидаемые результаты освоения раздела программы.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214810" y="1500174"/>
            <a:ext cx="4143404" cy="521497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i="1" dirty="0" smtClean="0"/>
              <a:t> Учащиеся должны </a:t>
            </a:r>
            <a:r>
              <a:rPr lang="ru-RU" i="1" dirty="0"/>
              <a:t>уметь:</a:t>
            </a:r>
          </a:p>
          <a:p>
            <a:pPr algn="r"/>
            <a:r>
              <a:rPr lang="ru-RU" dirty="0"/>
              <a:t>- пользоваться красками </a:t>
            </a:r>
            <a:r>
              <a:rPr lang="ru-RU" dirty="0" smtClean="0"/>
              <a:t>, </a:t>
            </a:r>
            <a:r>
              <a:rPr lang="ru-RU" dirty="0"/>
              <a:t>несколькими графическими </a:t>
            </a:r>
            <a:r>
              <a:rPr lang="ru-RU" dirty="0" smtClean="0"/>
              <a:t>материалами, обладать </a:t>
            </a:r>
            <a:r>
              <a:rPr lang="ru-RU" dirty="0"/>
              <a:t>первичными навыками лепки;</a:t>
            </a:r>
          </a:p>
          <a:p>
            <a:pPr algn="r"/>
            <a:r>
              <a:rPr lang="ru-RU" dirty="0"/>
              <a:t>- видеть и использовать в качестве средств выражения соотношения  пропорций, цветовые </a:t>
            </a:r>
            <a:r>
              <a:rPr lang="ru-RU" dirty="0" smtClean="0"/>
              <a:t>отношения;</a:t>
            </a:r>
            <a:endParaRPr lang="ru-RU" dirty="0"/>
          </a:p>
          <a:p>
            <a:pPr algn="r"/>
            <a:r>
              <a:rPr lang="ru-RU" dirty="0"/>
              <a:t>- создавать творческие композиционные работы в разных материалах с натуры, по памяти и по воображению.</a:t>
            </a:r>
          </a:p>
          <a:p>
            <a:pPr algn="r"/>
            <a:r>
              <a:rPr lang="ru-RU" dirty="0"/>
              <a:t>- воспринимать произведения искусства, </a:t>
            </a:r>
            <a:r>
              <a:rPr lang="ru-RU" dirty="0" smtClean="0"/>
              <a:t>анализировать </a:t>
            </a:r>
            <a:r>
              <a:rPr lang="ru-RU" dirty="0"/>
              <a:t>своё восприятие</a:t>
            </a:r>
          </a:p>
          <a:p>
            <a:pPr algn="r"/>
            <a:r>
              <a:rPr lang="ru-RU" dirty="0"/>
              <a:t>- владеть первичными навыками плоского и объёмного изображений предмета.</a:t>
            </a:r>
          </a:p>
          <a:p>
            <a:endParaRPr lang="ru-RU" dirty="0"/>
          </a:p>
        </p:txBody>
      </p:sp>
      <p:pic>
        <p:nvPicPr>
          <p:cNvPr id="3074" name="Picture 2" descr="E:\фото лиля\Bushueva_Anastasija_8let_Rossija_Ne_rubi_suk_na_kotorom_sidish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600200"/>
            <a:ext cx="1714484" cy="2285978"/>
          </a:xfrm>
          <a:prstGeom prst="rect">
            <a:avLst/>
          </a:prstGeom>
          <a:noFill/>
        </p:spPr>
      </p:pic>
      <p:pic>
        <p:nvPicPr>
          <p:cNvPr id="6" name="Рисунок 5" descr="E:\фото лиля\Sarapkina_Marina_14let_Rossija_Sovest_bez_zubov_a_zagrizje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000504"/>
            <a:ext cx="3786214" cy="248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E:\Сочинова\Фото, работа\PC2906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9412" y="1643050"/>
            <a:ext cx="1500198" cy="2286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60089012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671</TotalTime>
  <Words>656</Words>
  <Application>Microsoft Office PowerPoint</Application>
  <PresentationFormat>Экран (4:3)</PresentationFormat>
  <Paragraphs>116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    Методическая разработка раздела учебной программы  Б. М. Неменского по предмету «Изобразительное искусство»     </vt:lpstr>
      <vt:lpstr>Слайд 2</vt:lpstr>
      <vt:lpstr>Актуальность: </vt:lpstr>
      <vt:lpstr>Цель раздела программы.</vt:lpstr>
      <vt:lpstr>Задачи раздела программы:</vt:lpstr>
      <vt:lpstr>Используемые формы и методы организации деятельности учащихся.</vt:lpstr>
      <vt:lpstr>Результативность</vt:lpstr>
      <vt:lpstr>Ожидаемые результаты освоения раздела программы.</vt:lpstr>
      <vt:lpstr>Ожидаемые результаты освоения раздела программы.</vt:lpstr>
      <vt:lpstr>Календарно – тематическое планирование раздела учебной программы       «Виды изобразительного искусства и основы образного языка».</vt:lpstr>
      <vt:lpstr> Внесённые изменения.</vt:lpstr>
      <vt:lpstr>Урок изобразительного искусства.</vt:lpstr>
      <vt:lpstr>Основные моменты урока.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Методическая разработка раздела учебной программы  Б. М. Неменского по предмету «Изобразительное искусство» 6 класс Сочинова Лилия Александровна   </dc:title>
  <dc:creator>Andrei</dc:creator>
  <cp:lastModifiedBy>Andrei</cp:lastModifiedBy>
  <cp:revision>65</cp:revision>
  <dcterms:created xsi:type="dcterms:W3CDTF">2012-10-14T08:47:12Z</dcterms:created>
  <dcterms:modified xsi:type="dcterms:W3CDTF">2012-11-11T18:58:37Z</dcterms:modified>
</cp:coreProperties>
</file>