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18"/>
  </p:notesMasterIdLst>
  <p:sldIdLst>
    <p:sldId id="256" r:id="rId3"/>
    <p:sldId id="270" r:id="rId4"/>
    <p:sldId id="257" r:id="rId5"/>
    <p:sldId id="259" r:id="rId6"/>
    <p:sldId id="260" r:id="rId7"/>
    <p:sldId id="261" r:id="rId8"/>
    <p:sldId id="264" r:id="rId9"/>
    <p:sldId id="265" r:id="rId10"/>
    <p:sldId id="266" r:id="rId11"/>
    <p:sldId id="267" r:id="rId12"/>
    <p:sldId id="262" r:id="rId13"/>
    <p:sldId id="268" r:id="rId14"/>
    <p:sldId id="263" r:id="rId15"/>
    <p:sldId id="258" r:id="rId16"/>
    <p:sldId id="269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374" autoAdjust="0"/>
    <p:restoredTop sz="94630" autoAdjust="0"/>
  </p:normalViewPr>
  <p:slideViewPr>
    <p:cSldViewPr>
      <p:cViewPr>
        <p:scale>
          <a:sx n="75" d="100"/>
          <a:sy n="75" d="100"/>
        </p:scale>
        <p:origin x="-1236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ED3098-4CDB-47C2-87D0-EBEE72BF746C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3927E6-5E49-47C3-8F2E-815165BE16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На культуру Японии большое влияние оказало её изолированное территориальное положение, особые природные явления (частые землетрясения и тайфуны), что выразилось в своеобразном отношении японцев к природе как к живому созданию.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927E6-5E49-47C3-8F2E-815165BE168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C8B04-F468-4B94-B98D-093638DF40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C5B00E-B38B-494D-8476-F8504A3490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BC072A-FA59-4933-95D2-AD313BD3C3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9A2910-ED87-4F28-BA3F-2BBAB43D06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9B8DB-746A-49E2-86C7-037EDD260B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26B5BD-2691-44A7-AD8B-E90CDD81AA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F5B6B8-18ED-4AFE-B8C1-AC995C89B1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A73387-6923-40B6-AC72-8AB0E113A3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0D7B2-6C13-4436-A464-CFD1B7613E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762F0E-966A-4977-8825-374547B70D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0D51B3-6259-41EF-BB32-FDF006162E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4A07C1-2BA6-480B-BD88-AB994E7EFE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F1013-B31F-420F-BC16-32843CC8C9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DCB647-FE16-4BB8-AD28-D36CAD7E45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5150" y="274638"/>
            <a:ext cx="21526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3055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87CBFD-FB83-4C83-8830-BE518B22C2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20293-FB5D-457B-BF9D-DEB3586CF4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81F18E-90E3-40F1-B91D-795F9E9B07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64273E-F982-46E9-A57F-D8C888C5F0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AA2AC-2872-4402-BB0A-D4BF30DB2F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7A2CB9-324B-471B-A7C7-932B030AB3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92D39F-EF47-40C5-96DA-A4F9540428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E0B305-7587-440E-9BA3-190169F691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5DB16B3-B12F-4D76-9889-53B15A75950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B2C625D-2869-4AC0-BFC8-EE90AA58531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C:\&#1051;&#1045;&#1053;&#1040;\&#1088;&#1072;&#1079;&#1085;&#1086;&#1077;%20&#1074;&#1080;&#1076;&#1077;&#1086;\&#1042;&#1051;&#1040;&#1044;&#1048;&#1052;&#1048;&#1056;\&#1071;&#1087;&#1086;&#1085;&#1080;&#1103;.mp4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eg"/><Relationship Id="rId7" Type="http://schemas.openxmlformats.org/officeDocument/2006/relationships/slide" Target="slide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ru/e/eb/IseShrineBuilding1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158" y="2130425"/>
            <a:ext cx="8501122" cy="1470025"/>
          </a:xfrm>
        </p:spPr>
        <p:txBody>
          <a:bodyPr/>
          <a:lstStyle/>
          <a:p>
            <a:r>
              <a:rPr lang="ru-RU" b="1" i="1" dirty="0" smtClean="0"/>
              <a:t>ЯПОНИЯ – «СТРАНА ВОСХОДЯЩЕГО СОЛНЦА»</a:t>
            </a:r>
            <a:endParaRPr lang="ru-RU" b="1" i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36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«Ниппон коку» (яп. 日本国?).</a:t>
            </a:r>
            <a:endParaRPr lang="ru-RU" sz="3600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989034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002060"/>
                </a:solidFill>
              </a:rPr>
              <a:t>КИОТО - </a:t>
            </a:r>
            <a:r>
              <a:rPr lang="ru-RU" sz="1600" b="1" i="1" dirty="0" smtClean="0">
                <a:solidFill>
                  <a:srgbClr val="002060"/>
                </a:solidFill>
              </a:rPr>
              <a:t>ДРЕВНЯЯ СТОЛИЦА ИМПЕРАТОРСКОЙ ЯПОНИИ.ЛЮБАЯ ПРОГУЛКА ПО КИОТО НАЧИНАЕТСЯ С ХРАМА И ЗАКАНЧИВАЕТСЯ ХРАМОМ.</a:t>
            </a:r>
            <a:r>
              <a:rPr lang="ru-RU" sz="2000" b="1" dirty="0" smtClean="0">
                <a:solidFill>
                  <a:schemeClr val="bg1"/>
                </a:solidFill>
              </a:rPr>
              <a:t/>
            </a:r>
            <a:br>
              <a:rPr lang="ru-RU" sz="2000" b="1" dirty="0" smtClean="0">
                <a:solidFill>
                  <a:schemeClr val="bg1"/>
                </a:solidFill>
              </a:rPr>
            </a:br>
            <a:endParaRPr lang="ru-RU" sz="2000" dirty="0"/>
          </a:p>
        </p:txBody>
      </p:sp>
      <p:pic>
        <p:nvPicPr>
          <p:cNvPr id="3" name="Picture 15" descr="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8596" y="1571612"/>
            <a:ext cx="8286808" cy="4929222"/>
          </a:xfrm>
          <a:prstGeom prst="rect">
            <a:avLst/>
          </a:prstGeom>
          <a:ln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214438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ru-RU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В целом для японской архитектуры характерно стремление к простоте.</a:t>
            </a:r>
            <a:endParaRPr lang="ru-RU" dirty="0"/>
          </a:p>
        </p:txBody>
      </p:sp>
      <p:pic>
        <p:nvPicPr>
          <p:cNvPr id="1026" name="Picture 2" descr="C:\ЛЕНА\япония\Новая папка\замок Химэдзи(замок белой цапли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428868"/>
            <a:ext cx="3428992" cy="3000396"/>
          </a:xfrm>
          <a:prstGeom prst="rect">
            <a:avLst/>
          </a:prstGeom>
          <a:noFill/>
        </p:spPr>
      </p:pic>
      <p:pic>
        <p:nvPicPr>
          <p:cNvPr id="4" name="Рисунок 3" descr="http://s003.radikal.ru/i203/1007/60/a7103f97967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428868"/>
            <a:ext cx="357190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57224" y="5643578"/>
            <a:ext cx="35460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i="1" dirty="0" smtClean="0">
                <a:solidFill>
                  <a:srgbClr val="002060"/>
                </a:solidFill>
              </a:rPr>
              <a:t>Главные ворота столицы </a:t>
            </a:r>
            <a:r>
              <a:rPr lang="ru-RU" sz="1400" b="1" i="1" dirty="0" err="1" smtClean="0">
                <a:solidFill>
                  <a:srgbClr val="002060"/>
                </a:solidFill>
              </a:rPr>
              <a:t>Хейдзё-кё</a:t>
            </a:r>
            <a:endParaRPr lang="ru-RU" sz="1400" b="1" i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86314" y="5643578"/>
            <a:ext cx="34406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i="1" dirty="0" smtClean="0">
                <a:solidFill>
                  <a:srgbClr val="002060"/>
                </a:solidFill>
              </a:rPr>
              <a:t>Замок </a:t>
            </a:r>
            <a:r>
              <a:rPr lang="ru-RU" sz="1400" b="1" i="1" dirty="0" err="1" smtClean="0">
                <a:solidFill>
                  <a:srgbClr val="002060"/>
                </a:solidFill>
              </a:rPr>
              <a:t>Химэдзи</a:t>
            </a:r>
            <a:r>
              <a:rPr lang="ru-RU" sz="1400" b="1" i="1" dirty="0" smtClean="0">
                <a:solidFill>
                  <a:srgbClr val="002060"/>
                </a:solidFill>
              </a:rPr>
              <a:t>(Замок Белой Цапли)</a:t>
            </a:r>
            <a:endParaRPr lang="ru-RU" sz="14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143932" cy="571504"/>
          </a:xfrm>
        </p:spPr>
        <p:txBody>
          <a:bodyPr/>
          <a:lstStyle/>
          <a:p>
            <a:r>
              <a:rPr lang="ru-RU" sz="1200" b="1" i="1" dirty="0" smtClean="0">
                <a:solidFill>
                  <a:srgbClr val="002060"/>
                </a:solidFill>
              </a:rPr>
              <a:t/>
            </a:r>
            <a:br>
              <a:rPr lang="ru-RU" sz="1200" b="1" i="1" dirty="0" smtClean="0">
                <a:solidFill>
                  <a:srgbClr val="002060"/>
                </a:solidFill>
              </a:rPr>
            </a:br>
            <a:r>
              <a:rPr lang="ru-RU" sz="1600" b="1" i="1" dirty="0" smtClean="0">
                <a:solidFill>
                  <a:srgbClr val="002060"/>
                </a:solidFill>
              </a:rPr>
              <a:t>ТОКИО</a:t>
            </a:r>
            <a:r>
              <a:rPr lang="ru-RU" sz="1200" b="1" i="1" dirty="0" smtClean="0">
                <a:solidFill>
                  <a:srgbClr val="002060"/>
                </a:solidFill>
              </a:rPr>
              <a:t> - ГОРОД, ГДЕ ВОСТОК И ЗАПАД, СТАРОЕ И НОВОЕ СМЕШИВАЮТСЯ САМЫМ ГАРМОНИЧНЫМ ОБРАЗОМ, А СТАРИННЫЕ ПОСТРОЙКИ СОСЕДСТВУЮТ С СОВРЕМЕННЫМИ НЕБОСКРЕБАМИ В ЗАПАДНОМ СТИЛЕ.</a:t>
            </a:r>
            <a:r>
              <a:rPr lang="ru-RU" sz="1400" b="1" dirty="0" smtClean="0">
                <a:solidFill>
                  <a:schemeClr val="bg1"/>
                </a:solidFill>
              </a:rPr>
              <a:t/>
            </a:r>
            <a:br>
              <a:rPr lang="ru-RU" sz="1400" b="1" dirty="0" smtClean="0">
                <a:solidFill>
                  <a:schemeClr val="bg1"/>
                </a:solidFill>
              </a:rPr>
            </a:br>
            <a:endParaRPr lang="ru-RU" sz="1400" b="1" dirty="0"/>
          </a:p>
        </p:txBody>
      </p:sp>
      <p:pic>
        <p:nvPicPr>
          <p:cNvPr id="3" name="Picture 8" descr="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8596" y="1500174"/>
            <a:ext cx="8286808" cy="5000660"/>
          </a:xfrm>
          <a:prstGeom prst="rect">
            <a:avLst/>
          </a:prstGeom>
          <a:noFill/>
          <a:ln/>
        </p:spPr>
      </p:pic>
      <p:sp>
        <p:nvSpPr>
          <p:cNvPr id="4" name="Прямоугольник 3"/>
          <p:cNvSpPr/>
          <p:nvPr/>
        </p:nvSpPr>
        <p:spPr>
          <a:xfrm>
            <a:off x="1357290" y="214290"/>
            <a:ext cx="63963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istral" pitchFamily="66" charset="0"/>
              </a:rPr>
              <a:t>Современная японская архитектура</a:t>
            </a:r>
            <a:endParaRPr lang="ru-RU" sz="4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/>
            </a:r>
            <a:br>
              <a:rPr lang="ru-RU" sz="24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</a:br>
            <a:r>
              <a:rPr lang="ru-RU" sz="2800" b="1" u="sng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Пагода - </a:t>
            </a:r>
            <a:r>
              <a:rPr lang="ru-RU" sz="28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многоярусная башня, используемая как храм. </a:t>
            </a:r>
            <a:endParaRPr lang="ru-RU" sz="2800" dirty="0"/>
          </a:p>
        </p:txBody>
      </p:sp>
      <p:pic>
        <p:nvPicPr>
          <p:cNvPr id="3" name="Picture 7" descr="800px-Lake_Shanhu_pagodas_at_night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71612"/>
            <a:ext cx="7000924" cy="4500594"/>
          </a:xfrm>
          <a:prstGeom prst="rect">
            <a:avLst/>
          </a:prstGeom>
          <a:noFill/>
          <a:ln w="28575">
            <a:solidFill>
              <a:srgbClr val="333399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/>
          <a:lstStyle/>
          <a:p>
            <a:r>
              <a:rPr lang="ru-RU" sz="3600" i="1" dirty="0" smtClean="0">
                <a:solidFill>
                  <a:srgbClr val="002060"/>
                </a:solidFill>
                <a:effectLst/>
                <a:latin typeface="Arial Black" pitchFamily="34" charset="0"/>
              </a:rPr>
              <a:t>Япония </a:t>
            </a:r>
            <a:r>
              <a:rPr lang="en-US" sz="3600" i="1" dirty="0" smtClean="0">
                <a:solidFill>
                  <a:srgbClr val="002060"/>
                </a:solidFill>
                <a:effectLst/>
                <a:latin typeface="Arial Black" pitchFamily="34" charset="0"/>
              </a:rPr>
              <a:t>–</a:t>
            </a:r>
            <a:r>
              <a:rPr lang="ru-RU" sz="3600" i="1" dirty="0" smtClean="0">
                <a:solidFill>
                  <a:srgbClr val="002060"/>
                </a:solidFill>
                <a:effectLst/>
                <a:latin typeface="Arial Black" pitchFamily="34" charset="0"/>
              </a:rPr>
              <a:t> это огромный музей. </a:t>
            </a:r>
            <a:r>
              <a:rPr lang="ru-RU" sz="2000" i="1" dirty="0" smtClean="0">
                <a:solidFill>
                  <a:srgbClr val="002060"/>
                </a:solidFill>
                <a:effectLst/>
                <a:latin typeface="Arial Black" pitchFamily="34" charset="0"/>
              </a:rPr>
              <a:t>Здесь храмы соседствуют с небоскребами и не нарушая общей гармонии, составляют единое целое.</a:t>
            </a:r>
            <a:endParaRPr lang="ru-RU" sz="2000" i="1" dirty="0">
              <a:solidFill>
                <a:srgbClr val="002060"/>
              </a:solidFill>
              <a:effectLst/>
              <a:latin typeface="Arial Black" pitchFamily="34" charset="0"/>
            </a:endParaRPr>
          </a:p>
        </p:txBody>
      </p:sp>
      <p:pic>
        <p:nvPicPr>
          <p:cNvPr id="4" name="Содержимое 3" descr="http://s41.radikal.ru/i094/1007/0f/3c3851d1b319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00240"/>
            <a:ext cx="528641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F:\япония\Новая папка\4dce39d6ae7f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7926" y="3357562"/>
            <a:ext cx="5334561" cy="300513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istral" pitchFamily="66" charset="0"/>
              </a:rPr>
              <a:t/>
            </a:r>
            <a:br>
              <a:rPr lang="ru-RU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istral" pitchFamily="66" charset="0"/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istral" pitchFamily="66" charset="0"/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istral" pitchFamily="66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642918"/>
            <a:ext cx="692728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Япония твоими глазами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071546"/>
            <a:ext cx="8229600" cy="1143000"/>
          </a:xfrm>
        </p:spPr>
        <p:txBody>
          <a:bodyPr/>
          <a:lstStyle/>
          <a:p>
            <a:r>
              <a:rPr lang="ru-RU" sz="7200" b="1" i="1" dirty="0" smtClean="0">
                <a:solidFill>
                  <a:srgbClr val="3ABA12"/>
                </a:solidFill>
                <a:latin typeface="Monotype Corsiva" pitchFamily="66" charset="0"/>
                <a:hlinkClick r:id="rId2" action="ppaction://hlinksldjump"/>
              </a:rPr>
              <a:t>ЯПОНИЯ</a:t>
            </a:r>
            <a:endParaRPr lang="ru-RU" sz="72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214818"/>
            <a:ext cx="8358246" cy="1911345"/>
          </a:xfrm>
        </p:spPr>
        <p:txBody>
          <a:bodyPr/>
          <a:lstStyle/>
          <a:p>
            <a:pPr algn="just">
              <a:buNone/>
            </a:pPr>
            <a:r>
              <a:rPr lang="ru-RU" b="1" i="1" dirty="0" smtClean="0">
                <a:latin typeface="Monotype Corsiva" pitchFamily="66" charset="0"/>
              </a:rPr>
              <a:t>    КАК ИКЭБАНА,  КАЖДАЯ ИЗ ЕЕ ОСОБЕННОСТЕЙ ИНДИВИДУАЛЬНА, НО ВМЕСТЕ ИЗ НИХ ПОЛУЧАЕТСЯ УНИКАЛЬНЫЙ НЕЗАБЫВАЕМЫЙ БУКЕТ.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/>
                <a:latin typeface="Arial Black" pitchFamily="34" charset="0"/>
              </a:rPr>
              <a:t> Путешествие в Японию</a:t>
            </a:r>
            <a:endParaRPr lang="ru-RU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Япония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71472" y="1571612"/>
            <a:ext cx="8001056" cy="478634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00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 smtClean="0"/>
              <a:t>Культура Японии</a:t>
            </a:r>
            <a:endParaRPr lang="ru-RU" sz="40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1285860"/>
            <a:ext cx="714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effectLst/>
              </a:rPr>
              <a:t>Японская культура отражает стремление человека к гармонии с окружающим миром, умение видеть красоту в большом и  малом и искренне восхищаться ею.</a:t>
            </a:r>
            <a:br>
              <a:rPr lang="ru-RU" b="1" i="1" dirty="0" smtClean="0">
                <a:effectLst/>
              </a:rPr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5500702"/>
            <a:ext cx="77867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Умение восхищаться сиюминутной красотой природы, нашло выражение во многих видах искусства Японии, особенно  ярко оно выразилось в архитектуре.</a:t>
            </a:r>
            <a:endParaRPr lang="ru-RU" sz="2000" dirty="0"/>
          </a:p>
        </p:txBody>
      </p:sp>
      <p:pic>
        <p:nvPicPr>
          <p:cNvPr id="20482" name="Picture 2" descr="F:\япония\Новая папка\1e81486af9a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357430"/>
            <a:ext cx="2143140" cy="3071834"/>
          </a:xfrm>
          <a:prstGeom prst="rect">
            <a:avLst/>
          </a:prstGeom>
          <a:noFill/>
        </p:spPr>
      </p:pic>
      <p:pic>
        <p:nvPicPr>
          <p:cNvPr id="20483" name="Picture 3" descr="F:\япония\Новая папка\brush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2357430"/>
            <a:ext cx="2071702" cy="1428760"/>
          </a:xfrm>
          <a:prstGeom prst="rect">
            <a:avLst/>
          </a:prstGeom>
          <a:noFill/>
        </p:spPr>
      </p:pic>
      <p:pic>
        <p:nvPicPr>
          <p:cNvPr id="20485" name="Picture 5" descr="F:\япония\Новая папка\64198602_ikebana_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2285992"/>
            <a:ext cx="1500197" cy="1571636"/>
          </a:xfrm>
          <a:prstGeom prst="rect">
            <a:avLst/>
          </a:prstGeom>
          <a:noFill/>
        </p:spPr>
      </p:pic>
      <p:pic>
        <p:nvPicPr>
          <p:cNvPr id="8" name="Picture 12" descr="fuji4_102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5715008" y="4000504"/>
            <a:ext cx="2643174" cy="1428736"/>
          </a:xfrm>
          <a:prstGeom prst="rect">
            <a:avLst/>
          </a:prstGeom>
          <a:noFill/>
          <a:ln/>
        </p:spPr>
      </p:pic>
      <p:pic>
        <p:nvPicPr>
          <p:cNvPr id="10" name="Picture 6" descr="9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86050" y="4000504"/>
            <a:ext cx="2571768" cy="1428760"/>
          </a:xfrm>
          <a:prstGeom prst="rect">
            <a:avLst/>
          </a:prstGeom>
          <a:noFill/>
        </p:spPr>
      </p:pic>
      <p:pic>
        <p:nvPicPr>
          <p:cNvPr id="1026" name="Picture 2" descr="F:\япония\Новая папка\24969_or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72264" y="2357430"/>
            <a:ext cx="1785950" cy="135732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Mistral" pitchFamily="66" charset="0"/>
              </a:rPr>
              <a:t>Древняя японская архитектура</a:t>
            </a:r>
            <a:endParaRPr lang="ru-RU" sz="5400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800px-Kadota_Kaiz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1837878"/>
            <a:ext cx="4203408" cy="31578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416px-YoshinogariIse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912733">
            <a:off x="5255751" y="1581160"/>
            <a:ext cx="2732307" cy="36058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142976" y="60007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57224" y="5429264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i="1" dirty="0" smtClean="0">
                <a:solidFill>
                  <a:srgbClr val="002060"/>
                </a:solidFill>
              </a:rPr>
              <a:t>«</a:t>
            </a:r>
            <a:r>
              <a:rPr lang="ru-RU" sz="1200" b="1" i="1" dirty="0" err="1" smtClean="0">
                <a:solidFill>
                  <a:srgbClr val="002060"/>
                </a:solidFill>
              </a:rPr>
              <a:t>татэ-ана</a:t>
            </a:r>
            <a:r>
              <a:rPr lang="ru-RU" sz="1200" b="1" i="1" dirty="0" smtClean="0">
                <a:solidFill>
                  <a:srgbClr val="002060"/>
                </a:solidFill>
              </a:rPr>
              <a:t> </a:t>
            </a:r>
            <a:r>
              <a:rPr lang="ru-RU" sz="1200" b="1" i="1" dirty="0" err="1" smtClean="0">
                <a:solidFill>
                  <a:srgbClr val="002060"/>
                </a:solidFill>
              </a:rPr>
              <a:t>дзюкё</a:t>
            </a:r>
            <a:r>
              <a:rPr lang="ru-RU" sz="1200" b="1" i="1" dirty="0" smtClean="0">
                <a:solidFill>
                  <a:srgbClr val="002060"/>
                </a:solidFill>
              </a:rPr>
              <a:t>» </a:t>
            </a:r>
            <a:r>
              <a:rPr lang="ru-RU" sz="1200" i="1" dirty="0" smtClean="0">
                <a:solidFill>
                  <a:srgbClr val="002060"/>
                </a:solidFill>
              </a:rPr>
              <a:t>(«жилища из ям»), представляли собой землянки с крышей, покрытой соломой и ветками.</a:t>
            </a:r>
            <a:endParaRPr lang="ru-RU" sz="1200" i="1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43504" y="5429264"/>
            <a:ext cx="32147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 smtClean="0">
                <a:solidFill>
                  <a:srgbClr val="002060"/>
                </a:solidFill>
              </a:rPr>
              <a:t>постройки на сваях</a:t>
            </a:r>
            <a:r>
              <a:rPr lang="ru-RU" sz="1200" b="1" i="1" dirty="0" smtClean="0">
                <a:solidFill>
                  <a:srgbClr val="002060"/>
                </a:solidFill>
              </a:rPr>
              <a:t> «</a:t>
            </a:r>
            <a:r>
              <a:rPr lang="ru-RU" sz="1200" b="1" i="1" dirty="0" err="1" smtClean="0">
                <a:solidFill>
                  <a:srgbClr val="002060"/>
                </a:solidFill>
              </a:rPr>
              <a:t>такаюка</a:t>
            </a:r>
            <a:r>
              <a:rPr lang="ru-RU" sz="1200" b="1" i="1" dirty="0" smtClean="0">
                <a:solidFill>
                  <a:srgbClr val="002060"/>
                </a:solidFill>
              </a:rPr>
              <a:t>»</a:t>
            </a:r>
            <a:r>
              <a:rPr lang="ru-RU" sz="1200" i="1" dirty="0" smtClean="0">
                <a:solidFill>
                  <a:srgbClr val="002060"/>
                </a:solidFill>
              </a:rPr>
              <a:t>, используемые в качестве зернохранилища. </a:t>
            </a:r>
            <a:endParaRPr lang="ru-RU" sz="12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750"/>
                            </p:stCondLst>
                            <p:childTnLst>
                              <p:par>
                                <p:cTn id="3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1" grpId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>
                <a:solidFill>
                  <a:srgbClr val="002060"/>
                </a:solidFill>
              </a:rPr>
              <a:t>В </a:t>
            </a:r>
            <a:r>
              <a:rPr lang="ru-RU" sz="2000" b="1" i="1" dirty="0">
                <a:solidFill>
                  <a:srgbClr val="002060"/>
                </a:solidFill>
              </a:rPr>
              <a:t>архитектуре Японии заметны заимствования из китайской архитектуры. </a:t>
            </a:r>
            <a:r>
              <a:rPr lang="ru-RU" sz="2000" b="1" i="1" dirty="0" smtClean="0">
                <a:solidFill>
                  <a:srgbClr val="002060"/>
                </a:solidFill>
              </a:rPr>
              <a:t>Постройки </a:t>
            </a:r>
            <a:r>
              <a:rPr lang="ru-RU" sz="2000" b="1" i="1" dirty="0">
                <a:solidFill>
                  <a:srgbClr val="002060"/>
                </a:solidFill>
              </a:rPr>
              <a:t>светлые и открытые, в основном состоят из прямоугольных элементов</a:t>
            </a:r>
            <a:r>
              <a:rPr lang="ru-RU" sz="1600" dirty="0">
                <a:solidFill>
                  <a:srgbClr val="002060"/>
                </a:solidFill>
              </a:rPr>
              <a:t>.</a:t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endParaRPr lang="ru-RU" dirty="0"/>
          </a:p>
        </p:txBody>
      </p:sp>
      <p:pic>
        <p:nvPicPr>
          <p:cNvPr id="3" name="Picture 4" descr="ya_802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143116"/>
            <a:ext cx="4286280" cy="3214710"/>
          </a:xfrm>
          <a:prstGeom prst="rect">
            <a:avLst/>
          </a:prstGeom>
          <a:noFill/>
          <a:ln w="28575">
            <a:solidFill>
              <a:srgbClr val="333399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85918" y="5357826"/>
            <a:ext cx="58579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Минка</a:t>
            </a:r>
            <a:r>
              <a:rPr lang="ru-RU" sz="24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 — «дом простолюдина», дерево, бумага.</a:t>
            </a:r>
            <a:endParaRPr lang="ru-RU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002060"/>
                </a:solidFill>
              </a:rPr>
              <a:t>Архитектура синтоистских храмов</a:t>
            </a:r>
            <a:r>
              <a:rPr lang="ru-RU" sz="4000" dirty="0" smtClean="0"/>
              <a:t> </a:t>
            </a:r>
            <a:r>
              <a:rPr lang="ru-RU" sz="4000" b="1" dirty="0" smtClean="0">
                <a:solidFill>
                  <a:srgbClr val="002060"/>
                </a:solidFill>
              </a:rPr>
              <a:t>(</a:t>
            </a:r>
            <a:r>
              <a:rPr lang="ru-RU" sz="4000" b="1" i="1" dirty="0" smtClean="0">
                <a:solidFill>
                  <a:srgbClr val="002060"/>
                </a:solidFill>
              </a:rPr>
              <a:t>I—III века)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pic>
        <p:nvPicPr>
          <p:cNvPr id="3" name="Содержимое 9" descr="Тории плывущие над водой, Ицукусим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2214554"/>
            <a:ext cx="3357586" cy="30003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5143504" y="5500702"/>
            <a:ext cx="3143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rgbClr val="002060"/>
                </a:solidFill>
                <a:latin typeface="Monotype Corsiva" pitchFamily="66" charset="0"/>
              </a:rPr>
              <a:t>Тории храма </a:t>
            </a:r>
            <a:r>
              <a:rPr lang="ru-RU" b="1" i="1" dirty="0" err="1" smtClean="0">
                <a:solidFill>
                  <a:srgbClr val="002060"/>
                </a:solidFill>
                <a:latin typeface="Monotype Corsiva" pitchFamily="66" charset="0"/>
              </a:rPr>
              <a:t>Ицукусима</a:t>
            </a:r>
            <a:r>
              <a:rPr lang="ru-RU" b="1" i="1" dirty="0" smtClean="0">
                <a:solidFill>
                  <a:srgbClr val="002060"/>
                </a:solidFill>
                <a:latin typeface="Monotype Corsiva" pitchFamily="66" charset="0"/>
              </a:rPr>
              <a:t> /ворота при входе в храм/ </a:t>
            </a:r>
            <a:endParaRPr lang="ru-RU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5" name="Picture 4" descr="Изображение:IseShrineBuilding1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2214554"/>
            <a:ext cx="4071966" cy="2986094"/>
          </a:xfrm>
          <a:prstGeom prst="rect">
            <a:avLst/>
          </a:prstGeom>
          <a:noFill/>
          <a:ln w="28575">
            <a:solidFill>
              <a:srgbClr val="333399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928662" y="5500702"/>
            <a:ext cx="3643338" cy="597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Святилище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Исэ-дзингу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— основная синтоистская святыня Японии.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Начиная с середины VI века в Японии распространяется буддизм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1571612"/>
            <a:ext cx="75009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 smtClean="0">
                <a:solidFill>
                  <a:srgbClr val="002060"/>
                </a:solidFill>
              </a:rPr>
              <a:t>Влияние буддизма на архитектуру синтоистских храмов выразилось в увеличении декоративных элементов, строения окрашивали в яркие цвета, дополняли металлическими и деревянными украшениями.</a:t>
            </a:r>
            <a:endParaRPr lang="ru-RU" sz="1400" b="1" i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800px-Horyu-ji11s3200.jpg"/>
          <p:cNvPicPr>
            <a:picLocks noChangeAspect="1"/>
          </p:cNvPicPr>
          <p:nvPr/>
        </p:nvPicPr>
        <p:blipFill>
          <a:blip r:embed="rId2" cstate="print"/>
          <a:srcRect l="5333" r="5333"/>
          <a:stretch>
            <a:fillRect/>
          </a:stretch>
        </p:blipFill>
        <p:spPr>
          <a:xfrm>
            <a:off x="1928794" y="2357430"/>
            <a:ext cx="5357850" cy="3357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857224" y="5715016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i="1" dirty="0" smtClean="0">
                <a:solidFill>
                  <a:srgbClr val="002060"/>
                </a:solidFill>
              </a:rPr>
              <a:t>Одной из самых древних из сохранившихся деревянных построек в мире считается буддийский храм </a:t>
            </a:r>
            <a:r>
              <a:rPr lang="ru-RU" sz="1600" b="1" i="1" dirty="0" err="1" smtClean="0">
                <a:solidFill>
                  <a:srgbClr val="002060"/>
                </a:solidFill>
              </a:rPr>
              <a:t>Хорю-дзи</a:t>
            </a:r>
            <a:r>
              <a:rPr lang="ru-RU" sz="1600" b="1" i="1" dirty="0" smtClean="0">
                <a:solidFill>
                  <a:srgbClr val="002060"/>
                </a:solidFill>
              </a:rPr>
              <a:t> в городе Нара.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229600" cy="1143000"/>
          </a:xfrm>
        </p:spPr>
        <p:txBody>
          <a:bodyPr/>
          <a:lstStyle/>
          <a:p>
            <a:r>
              <a:rPr lang="ru-RU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istral" pitchFamily="66" charset="0"/>
              </a:rPr>
              <a:t>Средневековая японская архитектура</a:t>
            </a:r>
            <a:br>
              <a:rPr lang="ru-RU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istral" pitchFamily="66" charset="0"/>
              </a:rPr>
            </a:br>
            <a:endParaRPr lang="ru-RU" dirty="0"/>
          </a:p>
        </p:txBody>
      </p:sp>
      <p:pic>
        <p:nvPicPr>
          <p:cNvPr id="3" name="Содержимое 6" descr="Кинаку-Дзи (золотой павильон), Киот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5050" y="1397714"/>
            <a:ext cx="5111750" cy="3460046"/>
          </a:xfrm>
          <a:prstGeom prst="rect">
            <a:avLst/>
          </a:prstGeom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786314" y="1285860"/>
            <a:ext cx="37414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err="1" smtClean="0">
                <a:solidFill>
                  <a:srgbClr val="002060"/>
                </a:solidFill>
              </a:rPr>
              <a:t>Кинкаку-Дзи</a:t>
            </a:r>
            <a:r>
              <a:rPr lang="ru-RU" i="1" dirty="0" smtClean="0">
                <a:solidFill>
                  <a:srgbClr val="002060"/>
                </a:solidFill>
              </a:rPr>
              <a:t> (золотой павильон)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5" name="Содержимое 6" descr="Гинкаку-Дзи, Серебряный павильо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714488"/>
            <a:ext cx="4143404" cy="3143272"/>
          </a:xfrm>
          <a:prstGeom prst="rect">
            <a:avLst/>
          </a:prstGeom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42910" y="1285860"/>
            <a:ext cx="4071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 smtClean="0">
                <a:solidFill>
                  <a:srgbClr val="002060"/>
                </a:solidFill>
              </a:rPr>
              <a:t>Гинкаку-Дзи</a:t>
            </a:r>
            <a:r>
              <a:rPr lang="ru-RU" i="1" dirty="0" smtClean="0">
                <a:solidFill>
                  <a:srgbClr val="002060"/>
                </a:solidFill>
              </a:rPr>
              <a:t> (серебряный павильон)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7" name="Содержимое 4" descr="Замок Мацумот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4612" y="3571876"/>
            <a:ext cx="3714776" cy="2714644"/>
          </a:xfrm>
          <a:prstGeom prst="rect">
            <a:avLst/>
          </a:prstGeom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643306" y="6072206"/>
            <a:ext cx="20915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Замок </a:t>
            </a:r>
            <a:r>
              <a:rPr lang="ru-RU" i="1" dirty="0" err="1" smtClean="0">
                <a:solidFill>
                  <a:srgbClr val="002060"/>
                </a:solidFill>
              </a:rPr>
              <a:t>Мацумото</a:t>
            </a:r>
            <a:endParaRPr lang="ru-RU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5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5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5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5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5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5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</p:bldLst>
  </p:timing>
</p:sld>
</file>

<file path=ppt/theme/theme1.xml><?xml version="1.0" encoding="utf-8"?>
<a:theme xmlns:a="http://schemas.openxmlformats.org/drawingml/2006/main" name="Sun2">
  <a:themeElements>
    <a:clrScheme name="031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31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1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1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1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1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1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1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1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1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1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1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1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1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1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1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1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lormaster">
  <a:themeElements>
    <a:clrScheme name="1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Sun2</Template>
  <TotalTime>305</TotalTime>
  <Words>310</Words>
  <Application>Microsoft Office PowerPoint</Application>
  <PresentationFormat>Экран (4:3)</PresentationFormat>
  <Paragraphs>35</Paragraphs>
  <Slides>15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Sun2</vt:lpstr>
      <vt:lpstr>1_colormaster</vt:lpstr>
      <vt:lpstr>ЯПОНИЯ – «СТРАНА ВОСХОДЯЩЕГО СОЛНЦА»</vt:lpstr>
      <vt:lpstr>ЯПОНИЯ</vt:lpstr>
      <vt:lpstr> Путешествие в Японию</vt:lpstr>
      <vt:lpstr>Культура Японии</vt:lpstr>
      <vt:lpstr>Древняя японская архитектура</vt:lpstr>
      <vt:lpstr>             В архитектуре Японии заметны заимствования из китайской архитектуры. Постройки светлые и открытые, в основном состоят из прямоугольных элементов.             </vt:lpstr>
      <vt:lpstr>Архитектура синтоистских храмов (I—III века)</vt:lpstr>
      <vt:lpstr>Начиная с середины VI века в Японии распространяется буддизм</vt:lpstr>
      <vt:lpstr>Средневековая японская архитектура </vt:lpstr>
      <vt:lpstr>КИОТО - ДРЕВНЯЯ СТОЛИЦА ИМПЕРАТОРСКОЙ ЯПОНИИ.ЛЮБАЯ ПРОГУЛКА ПО КИОТО НАЧИНАЕТСЯ С ХРАМА И ЗАКАНЧИВАЕТСЯ ХРАМОМ. </vt:lpstr>
      <vt:lpstr> В целом для японской архитектуры характерно стремление к простоте.</vt:lpstr>
      <vt:lpstr> ТОКИО - ГОРОД, ГДЕ ВОСТОК И ЗАПАД, СТАРОЕ И НОВОЕ СМЕШИВАЮТСЯ САМЫМ ГАРМОНИЧНЫМ ОБРАЗОМ, А СТАРИННЫЕ ПОСТРОЙКИ СОСЕДСТВУЮТ С СОВРЕМЕННЫМИ НЕБОСКРЕБАМИ В ЗАПАДНОМ СТИЛЕ. </vt:lpstr>
      <vt:lpstr> Пагода - многоярусная башня, используемая как храм. </vt:lpstr>
      <vt:lpstr>Япония – это огромный музей. Здесь храмы соседствуют с небоскребами и не нарушая общей гармонии, составляют единое целое.</vt:lpstr>
      <vt:lpstr> 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Ленуся</dc:creator>
  <cp:lastModifiedBy>Ленуся</cp:lastModifiedBy>
  <cp:revision>33</cp:revision>
  <dcterms:created xsi:type="dcterms:W3CDTF">2011-12-30T16:53:30Z</dcterms:created>
  <dcterms:modified xsi:type="dcterms:W3CDTF">2012-01-05T14:15:04Z</dcterms:modified>
</cp:coreProperties>
</file>