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061B2-0A36-4438-9C9F-8F050832B1E2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7D403-0DC3-42CE-A4FE-AA5F8005A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7D403-0DC3-42CE-A4FE-AA5F8005A48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E207-111C-4084-B8D4-B5F1F75F4D38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63D-E2F9-4FCD-85DD-631955FE5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E207-111C-4084-B8D4-B5F1F75F4D38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63D-E2F9-4FCD-85DD-631955FE5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E207-111C-4084-B8D4-B5F1F75F4D38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63D-E2F9-4FCD-85DD-631955FE5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E207-111C-4084-B8D4-B5F1F75F4D38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63D-E2F9-4FCD-85DD-631955FE5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E207-111C-4084-B8D4-B5F1F75F4D38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63D-E2F9-4FCD-85DD-631955FE5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E207-111C-4084-B8D4-B5F1F75F4D38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63D-E2F9-4FCD-85DD-631955FE5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E207-111C-4084-B8D4-B5F1F75F4D38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63D-E2F9-4FCD-85DD-631955FE5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E207-111C-4084-B8D4-B5F1F75F4D38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63D-E2F9-4FCD-85DD-631955FE5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E207-111C-4084-B8D4-B5F1F75F4D38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63D-E2F9-4FCD-85DD-631955FE5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E207-111C-4084-B8D4-B5F1F75F4D38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63D-E2F9-4FCD-85DD-631955FE5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E207-111C-4084-B8D4-B5F1F75F4D38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3B063D-E2F9-4FCD-85DD-631955FE5B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E8E207-111C-4084-B8D4-B5F1F75F4D38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3B063D-E2F9-4FCD-85DD-631955FE5BD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1/63/775/63775338_DSCN0894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troyremont.net/images/albums/vitraji_i_steklo/vo_vtoryx_osnovoy_dlya_etogo_v.jpe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04.olx.ru/ui/15/84/50/1314572086_239358450_16---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www.cctgo.com/data/images/142.Pool_spa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audi-club.ru/photo/data/500/7052imag004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uaprom-image.s3.amazonaws.com/258578_w640_h640_p2280018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tekolnoe-carstvo.ru/admin/photo/glass/1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Виды стекол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b="1" dirty="0" smtClean="0"/>
              <a:t>Свинцовое стекло</a:t>
            </a:r>
            <a:br>
              <a:rPr lang="ru-RU" sz="1400" b="1" dirty="0" smtClean="0"/>
            </a:br>
            <a:r>
              <a:rPr lang="ru-RU" sz="1400" dirty="0" smtClean="0"/>
              <a:t>Свинцовое стекло (или «хрусталь»), получается заменой окиси кальция окисью свинца. Оно довольно мягкое и плавкое, но весьма тяжёлое, отличается сильным блеском и высоким коэффициентом светопреломления, разлагая световые лучи на все цвета радуги и вызывая игру света.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9218" name="Picture 2" descr="C:\Users\Даша и Лиза\Desktop\виды стекол\efc00ef25e841c2535acf3c7bb6ca1b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2570411" cy="3744416"/>
          </a:xfrm>
          <a:prstGeom prst="rect">
            <a:avLst/>
          </a:prstGeom>
          <a:noFill/>
        </p:spPr>
      </p:pic>
      <p:pic>
        <p:nvPicPr>
          <p:cNvPr id="9219" name="Picture 3" descr="C:\Users\Даша и Лиза\Desktop\виды стекол\13dcb9be2a7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52613"/>
            <a:ext cx="3960440" cy="3808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Боросиликатное </a:t>
            </a:r>
            <a:r>
              <a:rPr lang="ru-RU" sz="1600" b="1" dirty="0" smtClean="0"/>
              <a:t>стекло</a:t>
            </a:r>
            <a:br>
              <a:rPr lang="ru-RU" sz="1600" b="1" dirty="0" smtClean="0"/>
            </a:br>
            <a:r>
              <a:rPr lang="ru-RU" sz="1600" dirty="0" smtClean="0"/>
              <a:t>Включение оксида бора вместо щелочных составляющих шихты придаёт этому стеклу свойства тугоплавкости, стойкости к резким температурным скачкам и агрессивным средам. Изменение состава и ряд технологических особенностей, в свою очередь, сказывается на себестоимости — оно дороже обычного силикатного.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C:\Users\Даша и Лиза\Desktop\виды стекол\ampuli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2857500" cy="3810000"/>
          </a:xfrm>
          <a:prstGeom prst="rect">
            <a:avLst/>
          </a:prstGeom>
          <a:noFill/>
        </p:spPr>
      </p:pic>
      <p:pic>
        <p:nvPicPr>
          <p:cNvPr id="10245" name="Picture 5" descr="C:\Users\Даша и Лиза\Desktop\виды стекол\83dfef0c05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988840"/>
            <a:ext cx="4536504" cy="3867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Пористое стекло</a:t>
            </a:r>
            <a:r>
              <a:rPr lang="ru-RU" sz="1600" dirty="0" smtClean="0"/>
              <a:t> — стеклообразный пористый материал с губчатой структурой и содержанием SiO</a:t>
            </a:r>
            <a:r>
              <a:rPr lang="ru-RU" sz="1600" baseline="-25000" dirty="0" smtClean="0"/>
              <a:t>2</a:t>
            </a:r>
            <a:r>
              <a:rPr lang="ru-RU" sz="1600" dirty="0" smtClean="0"/>
              <a:t> около 96 </a:t>
            </a:r>
            <a:r>
              <a:rPr lang="ru-RU" sz="1600" dirty="0" err="1" smtClean="0"/>
              <a:t>масс.%</a:t>
            </a:r>
            <a:r>
              <a:rPr lang="ru-RU" sz="1600" dirty="0" smtClean="0"/>
              <a:t>. Пористое стекло является результатом термической и химической обработки стекол особого состава.</a:t>
            </a:r>
            <a:endParaRPr lang="ru-RU" sz="1600" dirty="0"/>
          </a:p>
        </p:txBody>
      </p:sp>
      <p:pic>
        <p:nvPicPr>
          <p:cNvPr id="26626" name="Picture 2" descr="C:\Users\Даша и Лиза\Desktop\виды стекол\63776283_DSCN87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48880"/>
            <a:ext cx="3528392" cy="3312368"/>
          </a:xfrm>
          <a:prstGeom prst="rect">
            <a:avLst/>
          </a:prstGeom>
          <a:noFill/>
        </p:spPr>
      </p:pic>
      <p:pic>
        <p:nvPicPr>
          <p:cNvPr id="26628" name="Picture 4" descr="Картинка 73 из 139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348880"/>
            <a:ext cx="2857500" cy="3449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Х</a:t>
            </a:r>
            <a:r>
              <a:rPr lang="ru-RU" sz="2400" b="1" dirty="0" smtClean="0"/>
              <a:t>удожественное стекло</a:t>
            </a:r>
            <a:endParaRPr lang="ru-RU" sz="2400" b="1" dirty="0"/>
          </a:p>
        </p:txBody>
      </p:sp>
      <p:pic>
        <p:nvPicPr>
          <p:cNvPr id="1026" name="Picture 2" descr="C:\Users\Даша и Лиза\Desktop\виды стекол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2938307" cy="4525963"/>
          </a:xfrm>
          <a:prstGeom prst="rect">
            <a:avLst/>
          </a:prstGeom>
          <a:noFill/>
        </p:spPr>
      </p:pic>
      <p:pic>
        <p:nvPicPr>
          <p:cNvPr id="1028" name="Picture 4" descr="Картинка 129 из 15220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3" y="1628800"/>
            <a:ext cx="410445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err="1" smtClean="0"/>
              <a:t>Смарт-стекло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err="1" smtClean="0"/>
              <a:t>Смарт-стекло</a:t>
            </a:r>
            <a:r>
              <a:rPr lang="ru-RU" sz="1200" dirty="0" smtClean="0"/>
              <a:t> </a:t>
            </a:r>
            <a:r>
              <a:rPr lang="ru-RU" sz="1200" dirty="0" smtClean="0"/>
              <a:t>— класс стекольных материалов. Представляет собой композит из слоев стекла и различных химических материалов, используемый в архитектуре и производстве для изготовления </a:t>
            </a:r>
            <a:r>
              <a:rPr lang="ru-RU" sz="1200" dirty="0" err="1" smtClean="0"/>
              <a:t>светопрозрачных</a:t>
            </a:r>
            <a:r>
              <a:rPr lang="ru-RU" sz="1200" dirty="0" smtClean="0"/>
              <a:t> конструкций (окон, перегородок, дверей и т. п.), изменяющий свои оптические свойства (матовость, коэффициент пропускания, коэффициент поглощения тепла и т. д.) при изменении внешних условий, например, освещенности или температуры или при подаче электрического напряжения.</a:t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8674" name="Picture 2" descr="Картинка 5 из 2362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3384376" cy="4032448"/>
          </a:xfrm>
          <a:prstGeom prst="rect">
            <a:avLst/>
          </a:prstGeom>
          <a:noFill/>
        </p:spPr>
      </p:pic>
      <p:pic>
        <p:nvPicPr>
          <p:cNvPr id="28676" name="Picture 4" descr="Картинка 10 из 2362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700808"/>
            <a:ext cx="381000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/>
            </a:r>
            <a:br>
              <a:rPr lang="ru-RU" sz="1200" b="1" dirty="0" smtClean="0">
                <a:solidFill>
                  <a:schemeClr val="tx1"/>
                </a:solidFill>
              </a:rPr>
            </a:br>
            <a:r>
              <a:rPr lang="ru-RU" sz="1200" b="1" dirty="0" smtClean="0">
                <a:solidFill>
                  <a:schemeClr val="tx1"/>
                </a:solidFill>
              </a:rPr>
              <a:t>Стекловолокно </a:t>
            </a:r>
            <a:r>
              <a:rPr lang="ru-RU" sz="1200" b="1" dirty="0" smtClean="0">
                <a:solidFill>
                  <a:schemeClr val="tx1"/>
                </a:solidFill>
              </a:rPr>
              <a:t>и стеклоткань</a:t>
            </a:r>
            <a:br>
              <a:rPr lang="ru-RU" sz="1200" b="1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Из обычного стекла можно получить тонкие весьма гибкие нити, пригодные для изготовления ткани. В современной технике стекловолокно из специальных марок стекла наиболее широко используется в волоконной оптике, для изготовления композиционных </a:t>
            </a:r>
            <a:r>
              <a:rPr lang="ru-RU" sz="1200" dirty="0" smtClean="0">
                <a:solidFill>
                  <a:schemeClr val="tx1"/>
                </a:solidFill>
              </a:rPr>
              <a:t>( </a:t>
            </a:r>
            <a:r>
              <a:rPr lang="ru-RU" sz="1200" dirty="0" err="1" smtClean="0">
                <a:solidFill>
                  <a:schemeClr val="tx1"/>
                </a:solidFill>
              </a:rPr>
              <a:t>фиберглас</a:t>
            </a:r>
            <a:r>
              <a:rPr lang="ru-RU" sz="1200" dirty="0" smtClean="0">
                <a:solidFill>
                  <a:schemeClr val="tx1"/>
                </a:solidFill>
              </a:rPr>
              <a:t>), электроизолирующих (напр. стеклолента, стеклотекстолит) и </a:t>
            </a:r>
            <a:r>
              <a:rPr lang="ru-RU" sz="1200" dirty="0" smtClean="0">
                <a:solidFill>
                  <a:schemeClr val="tx1"/>
                </a:solidFill>
              </a:rPr>
              <a:t>теплоизолирующих </a:t>
            </a:r>
            <a:r>
              <a:rPr lang="ru-RU" sz="1200" dirty="0" smtClean="0">
                <a:solidFill>
                  <a:schemeClr val="tx1"/>
                </a:solidFill>
              </a:rPr>
              <a:t>(стекловата) материалов.</a:t>
            </a:r>
            <a:br>
              <a:rPr lang="ru-RU" sz="1200" dirty="0" smtClean="0">
                <a:solidFill>
                  <a:schemeClr val="tx1"/>
                </a:solidFill>
              </a:rPr>
            </a:b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9698" name="Picture 2" descr="Картинка 1 из 18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916832"/>
            <a:ext cx="2880320" cy="3800476"/>
          </a:xfrm>
          <a:prstGeom prst="rect">
            <a:avLst/>
          </a:prstGeom>
          <a:noFill/>
        </p:spPr>
      </p:pic>
      <p:pic>
        <p:nvPicPr>
          <p:cNvPr id="29700" name="Picture 4" descr="Картинка 45 из 187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772816"/>
            <a:ext cx="5076825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внимание!!!)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/>
              <a:t>Что такое стекло</a:t>
            </a:r>
            <a:r>
              <a:rPr lang="ru-RU" sz="1200" b="1" dirty="0" smtClean="0"/>
              <a:t>?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Стекло́</a:t>
            </a:r>
            <a:r>
              <a:rPr lang="ru-RU" sz="1200" dirty="0" smtClean="0"/>
              <a:t> </a:t>
            </a:r>
            <a:r>
              <a:rPr lang="ru-RU" sz="1200" dirty="0" smtClean="0"/>
              <a:t>— вещество и материал, один из самых древних и, благодаря разнообразию своих свойств, — универсальный в практике человека. Физико-химически — неорганическое вещество, твёрдое тело, структурно — аморфно, изотропно; все виды стёкол при формировании преобразуются в агрегатном состоянии — от чрезвычайной вязкости жидкого до так называемого стеклообразного — в процессе остывания со скоростью, достаточной для предотвращения кристаллизации расплавов, получаемых плавлением сырья (шихты) </a:t>
            </a:r>
            <a:r>
              <a:rPr lang="ru-RU" sz="1200" dirty="0" smtClean="0"/>
              <a:t>. </a:t>
            </a:r>
            <a:endParaRPr lang="ru-RU" sz="1200" dirty="0"/>
          </a:p>
        </p:txBody>
      </p:sp>
      <p:pic>
        <p:nvPicPr>
          <p:cNvPr id="1027" name="Picture 3" descr="C:\Users\Даша и Лиза\Desktop\виды стекол\d66debb29cac6593c3476e11bec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32856"/>
            <a:ext cx="3556000" cy="3556000"/>
          </a:xfrm>
          <a:prstGeom prst="rect">
            <a:avLst/>
          </a:prstGeom>
          <a:noFill/>
        </p:spPr>
      </p:pic>
      <p:pic>
        <p:nvPicPr>
          <p:cNvPr id="1028" name="Picture 4" descr="C:\Users\Даша и Лиза\Desktop\виды стекол\1249847824_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132856"/>
            <a:ext cx="4009628" cy="3566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В зависимости от основного используемого стеклообразующего вещества, стекла бывают оксидными (силикатные, кварцевое, </a:t>
            </a:r>
            <a:r>
              <a:rPr lang="ru-RU" sz="1200" dirty="0" err="1" smtClean="0"/>
              <a:t>германатные</a:t>
            </a:r>
            <a:r>
              <a:rPr lang="ru-RU" sz="1200" dirty="0" smtClean="0"/>
              <a:t>, фосфатные, боратные), фторидными, сульфидными и т. д.</a:t>
            </a:r>
            <a:br>
              <a:rPr lang="ru-RU" sz="1200" dirty="0" smtClean="0"/>
            </a:br>
            <a:r>
              <a:rPr lang="ru-RU" sz="1200" dirty="0" smtClean="0"/>
              <a:t>Базовый метод получения силикатного стекла заключается в плавлении смеси кварцевого песка (SiO</a:t>
            </a:r>
            <a:r>
              <a:rPr lang="ru-RU" sz="1200" baseline="-25000" dirty="0" smtClean="0"/>
              <a:t>2</a:t>
            </a:r>
            <a:r>
              <a:rPr lang="ru-RU" sz="1200" dirty="0" smtClean="0"/>
              <a:t>), соды (Na</a:t>
            </a:r>
            <a:r>
              <a:rPr lang="ru-RU" sz="1200" baseline="-25000" dirty="0" smtClean="0"/>
              <a:t>2</a:t>
            </a:r>
            <a:r>
              <a:rPr lang="ru-RU" sz="1200" dirty="0" smtClean="0"/>
              <a:t>CO</a:t>
            </a:r>
            <a:r>
              <a:rPr lang="ru-RU" sz="1200" baseline="-25000" dirty="0" smtClean="0"/>
              <a:t>3</a:t>
            </a:r>
            <a:r>
              <a:rPr lang="ru-RU" sz="1200" dirty="0" smtClean="0"/>
              <a:t>) и извести (</a:t>
            </a:r>
            <a:r>
              <a:rPr lang="ru-RU" sz="1200" dirty="0" err="1" smtClean="0"/>
              <a:t>CaO</a:t>
            </a:r>
            <a:r>
              <a:rPr lang="ru-RU" sz="1200" dirty="0" smtClean="0"/>
              <a:t>). В результате получается химический комплекс с составом Na</a:t>
            </a:r>
            <a:r>
              <a:rPr lang="ru-RU" sz="1200" baseline="-25000" dirty="0" smtClean="0"/>
              <a:t>2</a:t>
            </a:r>
            <a:r>
              <a:rPr lang="ru-RU" sz="1200" dirty="0" smtClean="0"/>
              <a:t>O*</a:t>
            </a:r>
            <a:r>
              <a:rPr lang="ru-RU" sz="1200" dirty="0" err="1" smtClean="0"/>
              <a:t>CaO</a:t>
            </a:r>
            <a:r>
              <a:rPr lang="ru-RU" sz="1200" dirty="0" smtClean="0"/>
              <a:t>*6SiO</a:t>
            </a:r>
            <a:r>
              <a:rPr lang="ru-RU" sz="1200" baseline="-25000" dirty="0" smtClean="0"/>
              <a:t>2</a:t>
            </a:r>
            <a:r>
              <a:rPr lang="ru-RU" sz="1200" dirty="0" smtClean="0"/>
              <a:t>.</a:t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2050" name="Picture 2" descr="C:\Users\Даша и Лиза\Desktop\виды стекол\76844416_PB_681_36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8024" y="1844824"/>
            <a:ext cx="3148461" cy="4389437"/>
          </a:xfrm>
          <a:prstGeom prst="rect">
            <a:avLst/>
          </a:prstGeom>
          <a:noFill/>
        </p:spPr>
      </p:pic>
      <p:pic>
        <p:nvPicPr>
          <p:cNvPr id="2051" name="Picture 3" descr="C:\Users\Даша и Лиза\Desktop\виды стекол\steklopaket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3635896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Кварцевое стекло </a:t>
            </a:r>
            <a:r>
              <a:rPr lang="ru-RU" sz="1200" dirty="0" smtClean="0">
                <a:solidFill>
                  <a:schemeClr val="tx1"/>
                </a:solidFill>
              </a:rPr>
              <a:t>получают плавлением кремнезёмистого сырья высокой чистоты (обычно кварцит, горный хрусталь), его химическая формула — SiO</a:t>
            </a:r>
            <a:r>
              <a:rPr lang="ru-RU" sz="1200" baseline="-25000" dirty="0" smtClean="0">
                <a:solidFill>
                  <a:schemeClr val="tx1"/>
                </a:solidFill>
              </a:rPr>
              <a:t>2</a:t>
            </a:r>
            <a:r>
              <a:rPr lang="ru-RU" sz="1200" dirty="0" smtClean="0">
                <a:solidFill>
                  <a:schemeClr val="tx1"/>
                </a:solidFill>
              </a:rPr>
              <a:t>. Кварцевое стекло может быть также природного происхождения (см. выше —</a:t>
            </a:r>
            <a:r>
              <a:rPr lang="ru-RU" sz="1200" dirty="0" err="1" smtClean="0">
                <a:solidFill>
                  <a:schemeClr val="tx1"/>
                </a:solidFill>
              </a:rPr>
              <a:t>кластофульгуриты</a:t>
            </a:r>
            <a:r>
              <a:rPr lang="ru-RU" sz="1200" dirty="0" smtClean="0">
                <a:solidFill>
                  <a:schemeClr val="tx1"/>
                </a:solidFill>
              </a:rPr>
              <a:t>), образующееся при попадании молнии в залежи кварцевого песка (этот факт лежит в основе одной из исторических версий происхождения технологии).Кварцевое стекло характеризуется весьма малым коэффициентом температурного расширения и потому его иногда используют в качестве материала для деталей точной механики, размеры которых не должны меняться при изменении температуры. Примером служит использование кварцевого стекла в точных маятниковых часах.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3074" name="Picture 2" descr="C:\Users\Даша и Лиза\Desktop\виды стекол\kvartsevoe-stekl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3175000" cy="3175000"/>
          </a:xfrm>
          <a:prstGeom prst="rect">
            <a:avLst/>
          </a:prstGeom>
          <a:noFill/>
        </p:spPr>
      </p:pic>
      <p:pic>
        <p:nvPicPr>
          <p:cNvPr id="3075" name="Picture 3" descr="C:\Users\Даша и Лиза\Desktop\виды стекол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060848"/>
            <a:ext cx="2448272" cy="3482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Оптическое стекло </a:t>
            </a:r>
            <a:r>
              <a:rPr lang="ru-RU" sz="1800" dirty="0" smtClean="0"/>
              <a:t>— применяют для изготовления линз, призм, кювет и др.</a:t>
            </a:r>
            <a:endParaRPr lang="ru-RU" sz="1800" dirty="0"/>
          </a:p>
        </p:txBody>
      </p:sp>
      <p:pic>
        <p:nvPicPr>
          <p:cNvPr id="4098" name="Picture 2" descr="C:\Users\Даша и Лиза\Desktop\виды стекол\88bd01a20de73ce88e46f8b5d412af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3345904" cy="3816424"/>
          </a:xfrm>
          <a:prstGeom prst="rect">
            <a:avLst/>
          </a:prstGeom>
          <a:noFill/>
        </p:spPr>
      </p:pic>
      <p:pic>
        <p:nvPicPr>
          <p:cNvPr id="4099" name="Picture 3" descr="C:\Users\Даша и Лиза\Desktop\виды стекол\13883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32856"/>
            <a:ext cx="3028950" cy="3803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Химико-лабораторное стекло </a:t>
            </a:r>
            <a:r>
              <a:rPr lang="ru-RU" sz="1400" dirty="0" smtClean="0"/>
              <a:t>—</a:t>
            </a:r>
            <a:r>
              <a:rPr lang="ru-RU" dirty="0" smtClean="0"/>
              <a:t> </a:t>
            </a:r>
            <a:r>
              <a:rPr lang="ru-RU" sz="1300" dirty="0" err="1" smtClean="0"/>
              <a:t>стекло</a:t>
            </a:r>
            <a:r>
              <a:rPr lang="ru-RU" sz="1300" dirty="0" smtClean="0"/>
              <a:t>, обладающее высокой химической и термической устойчивостью.</a:t>
            </a:r>
            <a:endParaRPr lang="ru-RU" sz="1300" dirty="0"/>
          </a:p>
        </p:txBody>
      </p:sp>
      <p:pic>
        <p:nvPicPr>
          <p:cNvPr id="5123" name="Picture 3" descr="C:\Users\Даша и Лиза\Desktop\виды стекол\5690804-chemical-laboratory-equipment-isolat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4032" y="1935163"/>
            <a:ext cx="6575936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>Различаются три главных вида стекла:</a:t>
            </a:r>
            <a:br>
              <a:rPr lang="ru-RU" sz="1300" dirty="0" smtClean="0"/>
            </a:br>
            <a:r>
              <a:rPr lang="ru-RU" sz="1300" b="1" dirty="0" smtClean="0"/>
              <a:t>Содово-известковое стекло</a:t>
            </a:r>
            <a:r>
              <a:rPr lang="ru-RU" sz="1300" dirty="0" smtClean="0"/>
              <a:t> (1NaO : 1CaO : 6SiO)</a:t>
            </a:r>
            <a:r>
              <a:rPr lang="ru-RU" sz="1300" b="1" dirty="0" smtClean="0"/>
              <a:t> </a:t>
            </a:r>
            <a:br>
              <a:rPr lang="ru-RU" sz="1300" b="1" dirty="0" smtClean="0"/>
            </a:br>
            <a:r>
              <a:rPr lang="ru-RU" sz="1300" b="1" dirty="0" smtClean="0"/>
              <a:t>Калийно-известковое стекло</a:t>
            </a:r>
            <a:r>
              <a:rPr lang="ru-RU" sz="1300" dirty="0" smtClean="0"/>
              <a:t> (1KO : 1CaO : 6SiO)</a:t>
            </a:r>
            <a:br>
              <a:rPr lang="ru-RU" sz="1300" dirty="0" smtClean="0"/>
            </a:br>
            <a:r>
              <a:rPr lang="ru-RU" sz="1300" b="1" dirty="0" smtClean="0"/>
              <a:t>Калийно-свинцовое стекло</a:t>
            </a:r>
            <a:r>
              <a:rPr lang="ru-RU" sz="1300" dirty="0" smtClean="0"/>
              <a:t> (1KO : 1PbO : 6SiO)</a:t>
            </a:r>
            <a:br>
              <a:rPr lang="ru-RU" sz="13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170" name="Picture 2" descr="Картинка 129 из 2704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132856"/>
            <a:ext cx="5076825" cy="3371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Кальциево-натриевое стекло</a:t>
            </a:r>
            <a:br>
              <a:rPr lang="ru-RU" sz="2000" b="1" dirty="0" smtClean="0"/>
            </a:br>
            <a:r>
              <a:rPr lang="ru-RU" sz="2000" dirty="0" smtClean="0"/>
              <a:t>«Содовое стекло» можно с лёгкостью плавить, оно мягкое и потому легко поддаётся обработке, а кроме того, чистое и светлое.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Даша и Лиза\Desktop\виды стекол\posuda-stekl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52936"/>
            <a:ext cx="2880320" cy="3240360"/>
          </a:xfrm>
          <a:prstGeom prst="rect">
            <a:avLst/>
          </a:prstGeom>
          <a:noFill/>
        </p:spPr>
      </p:pic>
      <p:pic>
        <p:nvPicPr>
          <p:cNvPr id="7171" name="Picture 3" descr="C:\Users\Даша и Лиза\Desktop\виды стекол\vases3_photo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852936"/>
            <a:ext cx="3289548" cy="3251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200" b="1" dirty="0" smtClean="0"/>
              <a:t>Калиево-кальциевое стекло</a:t>
            </a:r>
            <a:br>
              <a:rPr lang="ru-RU" sz="1200" b="1" dirty="0" smtClean="0"/>
            </a:br>
            <a:r>
              <a:rPr lang="ru-RU" sz="1200" dirty="0" smtClean="0"/>
              <a:t>«Поташное стекло», в отличие от натриевого, более тугоплавкое, твёрдое и не такое пластичное и способное к формовке, но обладает сильным блеском. Оттого что раньше его получали непосредственно из золы, в которой много железа, стекло было зеленоватого цвета, и в XVI веке для его обесцвечивания начали применять перекись марганца. А так как именно лес давал сырьё для изготовления этого стекла, его называли ещё лесным стеклом. На килограмм поташа шла тонна древесины.</a:t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8194" name="Picture 2" descr="C:\Users\Даша и Лиза\Desktop\виды стекол\img8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3354710" cy="2979638"/>
          </a:xfrm>
          <a:prstGeom prst="rect">
            <a:avLst/>
          </a:prstGeom>
          <a:noFill/>
        </p:spPr>
      </p:pic>
      <p:pic>
        <p:nvPicPr>
          <p:cNvPr id="8195" name="Picture 3" descr="C:\Users\Даша и Лиза\Desktop\виды стекол\img6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60848"/>
            <a:ext cx="3930774" cy="3019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</TotalTime>
  <Words>198</Words>
  <Application>Microsoft Office PowerPoint</Application>
  <PresentationFormat>Экран (4:3)</PresentationFormat>
  <Paragraphs>20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Виды стекол</vt:lpstr>
      <vt:lpstr>Что такое стекло?  Стекло́ — вещество и материал, один из самых древних и, благодаря разнообразию своих свойств, — универсальный в практике человека. Физико-химически — неорганическое вещество, твёрдое тело, структурно — аморфно, изотропно; все виды стёкол при формировании преобразуются в агрегатном состоянии — от чрезвычайной вязкости жидкого до так называемого стеклообразного — в процессе остывания со скоростью, достаточной для предотвращения кристаллизации расплавов, получаемых плавлением сырья (шихты) . </vt:lpstr>
      <vt:lpstr>В зависимости от основного используемого стеклообразующего вещества, стекла бывают оксидными (силикатные, кварцевое, германатные, фосфатные, боратные), фторидными, сульфидными и т. д. Базовый метод получения силикатного стекла заключается в плавлении смеси кварцевого песка (SiO2), соды (Na2CO3) и извести (CaO). В результате получается химический комплекс с составом Na2O*CaO*6SiO2. </vt:lpstr>
      <vt:lpstr>Кварцевое стекло получают плавлением кремнезёмистого сырья высокой чистоты (обычно кварцит, горный хрусталь), его химическая формула — SiO2. Кварцевое стекло может быть также природного происхождения (см. выше —кластофульгуриты), образующееся при попадании молнии в залежи кварцевого песка (этот факт лежит в основе одной из исторических версий происхождения технологии).Кварцевое стекло характеризуется весьма малым коэффициентом температурного расширения и потому его иногда используют в качестве материала для деталей точной механики, размеры которых не должны меняться при изменении температуры. Примером служит использование кварцевого стекла в точных маятниковых часах. </vt:lpstr>
      <vt:lpstr>Оптическое стекло — применяют для изготовления линз, призм, кювет и др.</vt:lpstr>
      <vt:lpstr>Химико-лабораторное стекло — стекло, обладающее высокой химической и термической устойчивостью.</vt:lpstr>
      <vt:lpstr>      Различаются три главных вида стекла: Содово-известковое стекло (1NaO : 1CaO : 6SiO)  Калийно-известковое стекло (1KO : 1CaO : 6SiO) Калийно-свинцовое стекло (1KO : 1PbO : 6SiO)  </vt:lpstr>
      <vt:lpstr>Кальциево-натриевое стекло «Содовое стекло» можно с лёгкостью плавить, оно мягкое и потому легко поддаётся обработке, а кроме того, чистое и светлое. </vt:lpstr>
      <vt:lpstr>Калиево-кальциевое стекло «Поташное стекло», в отличие от натриевого, более тугоплавкое, твёрдое и не такое пластичное и способное к формовке, но обладает сильным блеском. Оттого что раньше его получали непосредственно из золы, в которой много железа, стекло было зеленоватого цвета, и в XVI веке для его обесцвечивания начали применять перекись марганца. А так как именно лес давал сырьё для изготовления этого стекла, его называли ещё лесным стеклом. На килограмм поташа шла тонна древесины. </vt:lpstr>
      <vt:lpstr>Свинцовое стекло Свинцовое стекло (или «хрусталь»), получается заменой окиси кальция окисью свинца. Оно довольно мягкое и плавкое, но весьма тяжёлое, отличается сильным блеском и высоким коэффициентом светопреломления, разлагая световые лучи на все цвета радуги и вызывая игру света. </vt:lpstr>
      <vt:lpstr>       Боросиликатное стекло Включение оксида бора вместо щелочных составляющих шихты придаёт этому стеклу свойства тугоплавкости, стойкости к резким температурным скачкам и агрессивным средам. Изменение состава и ряд технологических особенностей, в свою очередь, сказывается на себестоимости — оно дороже обычного силикатного. </vt:lpstr>
      <vt:lpstr>Пористое стекло — стеклообразный пористый материал с губчатой структурой и содержанием SiO2 около 96 масс.%. Пористое стекло является результатом термической и химической обработки стекол особого состава.</vt:lpstr>
      <vt:lpstr>Художественное стекло</vt:lpstr>
      <vt:lpstr> Смарт-стекло Смарт-стекло — класс стекольных материалов. Представляет собой композит из слоев стекла и различных химических материалов, используемый в архитектуре и производстве для изготовления светопрозрачных конструкций (окон, перегородок, дверей и т. п.), изменяющий свои оптические свойства (матовость, коэффициент пропускания, коэффициент поглощения тепла и т. д.) при изменении внешних условий, например, освещенности или температуры или при подаче электрического напряжения. </vt:lpstr>
      <vt:lpstr> Стекловолокно и стеклоткань Из обычного стекла можно получить тонкие весьма гибкие нити, пригодные для изготовления ткани. В современной технике стекловолокно из специальных марок стекла наиболее широко используется в волоконной оптике, для изготовления композиционных ( фиберглас), электроизолирующих (напр. стеклолента, стеклотекстолит) и теплоизолирующих (стекловата) материалов. </vt:lpstr>
      <vt:lpstr>     Спасибо за внимание!!!)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Даша и Лиза</dc:creator>
  <cp:lastModifiedBy>Даша и Лиза</cp:lastModifiedBy>
  <cp:revision>14</cp:revision>
  <dcterms:created xsi:type="dcterms:W3CDTF">2012-04-22T15:17:37Z</dcterms:created>
  <dcterms:modified xsi:type="dcterms:W3CDTF">2012-04-22T17:31:39Z</dcterms:modified>
</cp:coreProperties>
</file>