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383F0-1112-46E3-A0B8-915B091581A6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66CB8-7ED4-4A68-BF53-89390EF823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CB8-7ED4-4A68-BF53-89390EF823D2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03F7AE-6DC3-4D94-9BAB-BB8DBBB5D1E3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1BBC01-4194-470E-AA90-0EADBBEE811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eorites.ru/opis/orlovka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bchem.sunysb.edu/msl/c70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neuromants.ru/GALERY/wall/thumbs/fuleren.jpg" TargetMode="External"/><Relationship Id="rId5" Type="http://schemas.openxmlformats.org/officeDocument/2006/relationships/image" Target="../media/image12.jpeg"/><Relationship Id="rId4" Type="http://schemas.openxmlformats.org/officeDocument/2006/relationships/hyperlink" Target="slides/fuleren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Аллотропные</a:t>
            </a:r>
            <a:r>
              <a:rPr lang="ru-RU" dirty="0" smtClean="0"/>
              <a:t> модификации</a:t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Углерод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357694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Выполнил: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Ученик 9а класса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Швенк Артём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Артем\Рабочий стол\GRAPHI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4572001" cy="448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Наночастицы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200" dirty="0" smtClean="0"/>
              <a:t>       В </a:t>
            </a:r>
            <a:r>
              <a:rPr lang="ru-RU" sz="3200" dirty="0" smtClean="0"/>
              <a:t>процессе образования фуллеренов из графита образуются также </a:t>
            </a:r>
            <a:r>
              <a:rPr lang="ru-RU" sz="3200" dirty="0" err="1" smtClean="0"/>
              <a:t>наночастицы</a:t>
            </a:r>
            <a:r>
              <a:rPr lang="ru-RU" sz="3200" dirty="0" smtClean="0"/>
              <a:t>. Это замкнутые структуры, подобные фуллеренам, но значительно превышающие их по размеру. В отличие от фуллеренов, они также как и </a:t>
            </a:r>
            <a:r>
              <a:rPr lang="ru-RU" sz="3200" dirty="0" err="1" smtClean="0"/>
              <a:t>нанотрубки</a:t>
            </a:r>
            <a:r>
              <a:rPr lang="ru-RU" sz="3200" dirty="0" smtClean="0"/>
              <a:t> могут содержать </a:t>
            </a:r>
            <a:r>
              <a:rPr lang="ru-RU" sz="3200" dirty="0" smtClean="0"/>
              <a:t>несколько </a:t>
            </a:r>
            <a:r>
              <a:rPr lang="ru-RU" sz="3200" dirty="0" smtClean="0"/>
              <a:t>слоев., имеют структуру замкнутых, вложенных друг в друга графитовых оболочек. В </a:t>
            </a:r>
            <a:r>
              <a:rPr lang="ru-RU" sz="3200" dirty="0" err="1" smtClean="0"/>
              <a:t>наночастицах</a:t>
            </a:r>
            <a:r>
              <a:rPr lang="ru-RU" sz="3200" dirty="0" smtClean="0"/>
              <a:t>, аналогично графиту, атомы внутри оболочки связаны химическими связями, а между атомами соседних оболочек действует слабое </a:t>
            </a:r>
            <a:r>
              <a:rPr lang="ru-RU" sz="3200" dirty="0" err="1" smtClean="0"/>
              <a:t>ван-дер-ваальсово</a:t>
            </a:r>
            <a:r>
              <a:rPr lang="ru-RU" sz="3200" dirty="0" smtClean="0"/>
              <a:t> взаимодействие. Обычно оболочки </a:t>
            </a:r>
            <a:r>
              <a:rPr lang="ru-RU" sz="3200" dirty="0" err="1" smtClean="0"/>
              <a:t>наночастиц</a:t>
            </a:r>
            <a:r>
              <a:rPr lang="ru-RU" sz="3200" dirty="0" smtClean="0"/>
              <a:t> имеют форму близкую к многограннику. В структуре каждой такой оболочки, кроме шестиугольников, как в структуре графита, есть 12 пятиугольников, наблюдаются дополнительные пары из пяти и семиугольников.</a:t>
            </a:r>
          </a:p>
          <a:p>
            <a:endParaRPr lang="ru-RU" dirty="0"/>
          </a:p>
        </p:txBody>
      </p:sp>
      <p:pic>
        <p:nvPicPr>
          <p:cNvPr id="7170" name="Picture 2" descr="C:\Documents and Settings\Артем\Рабочий стол\nanopartic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643050"/>
            <a:ext cx="3936991" cy="400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8194" name="Picture 2" descr="C:\Documents and Settings\Артем\Рабочий стол\buerdcif2cvziup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6715172" cy="4847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Положение в таблице Менделеева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4857784" cy="474027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Углерод – 6-ой элемент в таблице Менделеева. Он располагается в главной подгруппе четвертой группы, втором периоде. </a:t>
            </a:r>
            <a:r>
              <a:rPr lang="ru-RU" dirty="0" err="1" smtClean="0"/>
              <a:t>Углерод-типичный</a:t>
            </a:r>
            <a:r>
              <a:rPr lang="ru-RU" dirty="0" smtClean="0"/>
              <a:t> неметалл.</a:t>
            </a:r>
          </a:p>
          <a:p>
            <a:endParaRPr lang="ru-RU" dirty="0"/>
          </a:p>
        </p:txBody>
      </p:sp>
      <p:pic>
        <p:nvPicPr>
          <p:cNvPr id="4098" name="Picture 2" descr="C:\Documents and Settings\Артем\Рабочий стол\cfcb579ed67bbf2232b861f9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428868"/>
            <a:ext cx="381000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Нахождение в природе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В настоящее время известно более миллиона соединений углерода с другими элементами. Их изучение составляет целую науку – органическую химию. В тоже время за изучение свойств чистого углерода ученые взялись сравнительно недавно - около 20 лет назад.</a:t>
            </a:r>
          </a:p>
          <a:p>
            <a:pPr>
              <a:buNone/>
            </a:pPr>
            <a:r>
              <a:rPr lang="ru-RU" dirty="0" smtClean="0"/>
              <a:t>      Углерод занимает 17-е место по распространенности в земной коре – 0,048%. Но несмотря на это, он играет огромную роль в живой и неживой природе. </a:t>
            </a:r>
          </a:p>
          <a:p>
            <a:endParaRPr lang="ru-RU" dirty="0"/>
          </a:p>
        </p:txBody>
      </p:sp>
      <p:pic>
        <p:nvPicPr>
          <p:cNvPr id="4" name="Picture 15" descr="Земля с Аполлона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57752" y="1785926"/>
            <a:ext cx="3714776" cy="371477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Свободный углерод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518637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свободном виде углерод встречается в нескольких </a:t>
            </a:r>
            <a:r>
              <a:rPr lang="ru-RU" dirty="0" err="1" smtClean="0"/>
              <a:t>аллотропных</a:t>
            </a:r>
            <a:r>
              <a:rPr lang="ru-RU" dirty="0" smtClean="0"/>
              <a:t> модификациях – алмаз, графит, </a:t>
            </a:r>
            <a:r>
              <a:rPr lang="ru-RU" dirty="0" err="1" smtClean="0"/>
              <a:t>карбин</a:t>
            </a:r>
            <a:r>
              <a:rPr lang="ru-RU" dirty="0" smtClean="0"/>
              <a:t>, крайне редко фуллерены. В лабораториях также были синтезированы многие другие модификации: новые фуллерены, </a:t>
            </a:r>
            <a:r>
              <a:rPr lang="ru-RU" dirty="0" err="1" smtClean="0"/>
              <a:t>нанотрубки</a:t>
            </a:r>
            <a:r>
              <a:rPr lang="ru-RU" dirty="0" smtClean="0"/>
              <a:t>,  </a:t>
            </a:r>
            <a:r>
              <a:rPr lang="ru-RU" dirty="0" err="1" smtClean="0"/>
              <a:t>наночастицы</a:t>
            </a:r>
            <a:r>
              <a:rPr lang="ru-RU" dirty="0" smtClean="0"/>
              <a:t> и др.</a:t>
            </a:r>
          </a:p>
          <a:p>
            <a:endParaRPr lang="ru-RU" dirty="0"/>
          </a:p>
        </p:txBody>
      </p:sp>
      <p:pic>
        <p:nvPicPr>
          <p:cNvPr id="5122" name="Picture 2" descr="C:\Documents and Settings\Артем\Рабочий стол\734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214554"/>
            <a:ext cx="4143372" cy="3428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Алмаз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3643338" cy="492922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000" dirty="0" smtClean="0"/>
              <a:t>Алмаз – бесцветное, прозрачное, сильно преломляющее свет вещество. Алмаз тверже всех найденных в природе веществ, но при этом довольно хрупок. Плотность алмаза – 3,5 г/см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, </a:t>
            </a:r>
            <a:r>
              <a:rPr lang="en-US" sz="4000" dirty="0" smtClean="0"/>
              <a:t>t</a:t>
            </a:r>
            <a:r>
              <a:rPr lang="ru-RU" sz="4000" baseline="-25000" dirty="0" smtClean="0"/>
              <a:t>плав</a:t>
            </a:r>
            <a:r>
              <a:rPr lang="ru-RU" sz="4000" dirty="0" smtClean="0"/>
              <a:t>=373</a:t>
            </a:r>
            <a:r>
              <a:rPr lang="ru-RU" sz="4000" baseline="30000" dirty="0" smtClean="0"/>
              <a:t>0</a:t>
            </a:r>
            <a:r>
              <a:rPr lang="ru-RU" sz="4000" dirty="0" smtClean="0"/>
              <a:t>С, </a:t>
            </a:r>
            <a:r>
              <a:rPr lang="en-US" sz="4000" dirty="0" smtClean="0"/>
              <a:t>t</a:t>
            </a:r>
            <a:r>
              <a:rPr lang="ru-RU" sz="4000" baseline="-25000" dirty="0" smtClean="0"/>
              <a:t>кип</a:t>
            </a:r>
            <a:r>
              <a:rPr lang="ru-RU" sz="4000" dirty="0" smtClean="0"/>
              <a:t>=4830</a:t>
            </a:r>
            <a:r>
              <a:rPr lang="ru-RU" sz="4000" baseline="30000" dirty="0" smtClean="0"/>
              <a:t>о</a:t>
            </a:r>
            <a:r>
              <a:rPr lang="ru-RU" sz="4000" dirty="0" smtClean="0"/>
              <a:t>С.В алмазе каждый 4-х валентный атом углерода связан с другим атомом углерода ковалентной связью и количество таких связанных в каркас атомов чрезвычайно велико. </a:t>
            </a:r>
          </a:p>
          <a:p>
            <a:pPr>
              <a:buNone/>
            </a:pPr>
            <a:r>
              <a:rPr lang="ru-RU" sz="4000" dirty="0" smtClean="0"/>
              <a:t>       Непрерывная </a:t>
            </a:r>
            <a:r>
              <a:rPr lang="ru-RU" sz="4000" dirty="0" smtClean="0"/>
              <a:t>трехмерная сетка ковалентных связей, которая характеризуется большой прочностью, определяет многие свойства алмаза, так то плохая тепло- и электропроводимость, а также химическая инертность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Documents and Settings\Артем\Рабочий стол\08almaz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000108"/>
            <a:ext cx="4143404" cy="2910039"/>
          </a:xfrm>
          <a:prstGeom prst="rect">
            <a:avLst/>
          </a:prstGeom>
          <a:noFill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429124" y="3929066"/>
            <a:ext cx="4175125" cy="23256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00826" y="6211669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</a:t>
            </a:r>
            <a:r>
              <a:rPr lang="ru-RU" sz="1400" dirty="0" smtClean="0"/>
              <a:t> </a:t>
            </a:r>
            <a:r>
              <a:rPr lang="ru-RU" sz="1600" dirty="0" smtClean="0"/>
              <a:t>алмаза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3857652" cy="45720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Графит – устойчивая при нормальных условиях </a:t>
            </a:r>
            <a:r>
              <a:rPr lang="ru-RU" dirty="0" err="1" smtClean="0"/>
              <a:t>аллотропная</a:t>
            </a:r>
            <a:r>
              <a:rPr lang="ru-RU" dirty="0" smtClean="0"/>
              <a:t> модификация углерода, имеет серо-черный цвет и металлический блеск, кажется жирным на ощупь, очень мягок и оставляет черные следы на бумаге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dirty="0" smtClean="0"/>
              <a:t>       Атомы углерода в графите расположены отдельными слоями, образованными из плоских шестиугольников. Каждый атом углерода на плоскости окружен тремя соседними, расположенными вокруг него в виде правильного треугольника.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86314" y="3714752"/>
            <a:ext cx="3816350" cy="2232025"/>
          </a:xfrm>
          <a:prstGeom prst="rect">
            <a:avLst/>
          </a:prstGeom>
          <a:noFill/>
          <a:ln/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29322" y="6000768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dirty="0"/>
              <a:t>Структура</a:t>
            </a:r>
            <a:r>
              <a:rPr lang="ru-RU" dirty="0"/>
              <a:t> </a:t>
            </a:r>
            <a:r>
              <a:rPr lang="ru-RU" sz="1600" dirty="0"/>
              <a:t>графита</a:t>
            </a:r>
          </a:p>
        </p:txBody>
      </p:sp>
      <p:pic>
        <p:nvPicPr>
          <p:cNvPr id="3077" name="Picture 5" descr="C:\Documents and Settings\Артем\Рабочий стол\Graph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785794"/>
            <a:ext cx="3786214" cy="2877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Карбин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/>
              <a:t> </a:t>
            </a:r>
            <a:r>
              <a:rPr lang="ru-RU" sz="1800" dirty="0" smtClean="0"/>
              <a:t>     </a:t>
            </a:r>
            <a:r>
              <a:rPr lang="ru-RU" sz="1500" dirty="0" err="1" smtClean="0"/>
              <a:t>Карбин</a:t>
            </a:r>
            <a:r>
              <a:rPr lang="ru-RU" sz="1500" b="1" dirty="0" smtClean="0"/>
              <a:t> </a:t>
            </a:r>
            <a:r>
              <a:rPr lang="ru-RU" sz="1500" dirty="0" smtClean="0"/>
              <a:t>был получен в начале 60-х годов В.В. Коршаком, А.М. Сладковым, В.И. </a:t>
            </a:r>
            <a:r>
              <a:rPr lang="ru-RU" sz="1500" dirty="0" err="1" smtClean="0"/>
              <a:t>Касаточкиным</a:t>
            </a:r>
            <a:r>
              <a:rPr lang="ru-RU" sz="1500" dirty="0" smtClean="0"/>
              <a:t>, Ю.П. Кудрявцевым. </a:t>
            </a:r>
            <a:r>
              <a:rPr lang="ru-RU" sz="1500" dirty="0" err="1" smtClean="0"/>
              <a:t>Карбин</a:t>
            </a:r>
            <a:r>
              <a:rPr lang="ru-RU" sz="1500" dirty="0" smtClean="0"/>
              <a:t> имеет кристаллическую структуру, в которой атомы углерода соединены чередующимися одинарными и тройными связями. Он имеет вид черного мелкокристаллического порошка, однако может существовать в виде белого вещества с промежуточной плотностью. </a:t>
            </a:r>
            <a:r>
              <a:rPr lang="ru-RU" sz="1500" dirty="0" err="1" smtClean="0"/>
              <a:t>Карбин</a:t>
            </a:r>
            <a:r>
              <a:rPr lang="ru-RU" sz="1500" dirty="0" smtClean="0"/>
              <a:t> обладает полупроводниковыми свойствами, под действием света его проводимость резко увеличивается.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6248" y="5143512"/>
            <a:ext cx="4608513" cy="728662"/>
          </a:xfrm>
          <a:prstGeom prst="rect">
            <a:avLst/>
          </a:prstGeom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715140" y="6000768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Строение </a:t>
            </a:r>
            <a:r>
              <a:rPr lang="ru-RU" dirty="0" err="1"/>
              <a:t>карбина</a:t>
            </a:r>
            <a:endParaRPr lang="ru-RU" dirty="0"/>
          </a:p>
        </p:txBody>
      </p:sp>
      <p:pic>
        <p:nvPicPr>
          <p:cNvPr id="6" name="Picture 6" descr="Новый урей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000628" y="928670"/>
            <a:ext cx="3657600" cy="3243263"/>
          </a:xfrm>
          <a:prstGeom prst="rect">
            <a:avLst/>
          </a:prstGeom>
          <a:noFill/>
          <a:ln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57950" y="4143380"/>
            <a:ext cx="24479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dirty="0"/>
              <a:t>Метеорит содержащий вкрапления </a:t>
            </a:r>
            <a:r>
              <a:rPr lang="ru-RU" dirty="0" err="1"/>
              <a:t>карбина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Фуллерены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4686304" cy="476886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Фуллерены – класс химических соединений, молекулы которых состоят только из углерода, число атомов которого четно, от 32 и более 500, они представляют по структуре выпуклые многогранники, построенные из правильных пяти- и шестиугольников. </a:t>
            </a:r>
          </a:p>
          <a:p>
            <a:pPr>
              <a:buNone/>
            </a:pPr>
            <a:r>
              <a:rPr lang="ru-RU" sz="3200" dirty="0" smtClean="0"/>
              <a:t>      В </a:t>
            </a:r>
            <a:r>
              <a:rPr lang="ru-RU" sz="3200" dirty="0" smtClean="0"/>
              <a:t>противоположность первым двум, графиту и алмазу, структура которых представляет собой периодическую решетку атомов, третья форма чистого углерода является молекулярной. Это означает, что минимальным элементом ее структуры является не атом, а молекула углерода, представляющая собой замкнутую поверхность, которая имеет форму сферы.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5" descr="small_c70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928670"/>
            <a:ext cx="3000396" cy="274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858016" y="3571876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dirty="0"/>
              <a:t>Фуллерен С</a:t>
            </a:r>
            <a:r>
              <a:rPr lang="ru-RU" baseline="-25000" dirty="0"/>
              <a:t>70</a:t>
            </a:r>
          </a:p>
        </p:txBody>
      </p:sp>
      <p:pic>
        <p:nvPicPr>
          <p:cNvPr id="6" name="Picture 5" descr="http://www.neuromants.ru/GALERY/wall/thumbs/fuleren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5786446" y="3857628"/>
            <a:ext cx="3000396" cy="2577697"/>
          </a:xfrm>
          <a:prstGeom prst="rect">
            <a:avLst/>
          </a:prstGeom>
          <a:noFill/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429256" y="628652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dirty="0"/>
              <a:t>Модель фуллерена С</a:t>
            </a:r>
            <a:r>
              <a:rPr lang="ru-RU" baseline="-25000" dirty="0"/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Нанотрубки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4214842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      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Наряду </a:t>
            </a:r>
            <a:r>
              <a:rPr lang="ru-RU" sz="3200" dirty="0" smtClean="0"/>
              <a:t>со </a:t>
            </a:r>
            <a:r>
              <a:rPr lang="ru-RU" sz="3200" dirty="0" smtClean="0"/>
              <a:t>сфероидальными </a:t>
            </a:r>
            <a:r>
              <a:rPr lang="ru-RU" sz="3200" dirty="0" smtClean="0"/>
              <a:t>углеродными структурами, могут образовываться  также и протяженные цилиндрические структуры, так называемые </a:t>
            </a:r>
            <a:r>
              <a:rPr lang="ru-RU" sz="3200" dirty="0" err="1" smtClean="0"/>
              <a:t>нанотрубки</a:t>
            </a:r>
            <a:r>
              <a:rPr lang="ru-RU" sz="3200" dirty="0" smtClean="0"/>
              <a:t>, которые отличаются широким разнообразием </a:t>
            </a:r>
            <a:r>
              <a:rPr lang="ru-RU" sz="3200" dirty="0" smtClean="0"/>
              <a:t>физико-химических </a:t>
            </a:r>
            <a:r>
              <a:rPr lang="ru-RU" sz="3200" dirty="0" smtClean="0"/>
              <a:t>свойств.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     Идеальная </a:t>
            </a:r>
            <a:r>
              <a:rPr lang="ru-RU" sz="3200" dirty="0" err="1" smtClean="0"/>
              <a:t>нанотрубка</a:t>
            </a:r>
            <a:r>
              <a:rPr lang="ru-RU" sz="3200" dirty="0" smtClean="0"/>
              <a:t> представляет собой свернутую в цилиндр графитовую плоскость, выложенную правильными шестиугольниками, в вершинах которых расположены атомы углерода.</a:t>
            </a:r>
          </a:p>
          <a:p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72066" y="1428736"/>
            <a:ext cx="3743325" cy="2387600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214942" y="3786190"/>
            <a:ext cx="3602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dirty="0"/>
              <a:t>Строение </a:t>
            </a:r>
            <a:r>
              <a:rPr lang="ru-RU" dirty="0" err="1"/>
              <a:t>нанотрубки</a:t>
            </a:r>
            <a:endParaRPr lang="ru-RU" dirty="0"/>
          </a:p>
        </p:txBody>
      </p:sp>
      <p:pic>
        <p:nvPicPr>
          <p:cNvPr id="6146" name="Picture 2" descr="C:\Documents and Settings\Артем\Рабочий стол\BuckyTube_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071943"/>
            <a:ext cx="3819529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608</Words>
  <Application>Microsoft Office PowerPoint</Application>
  <PresentationFormat>Экран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Аллотропные модификации Углерод</vt:lpstr>
      <vt:lpstr>Положение в таблице Менделеева</vt:lpstr>
      <vt:lpstr>Нахождение в природе</vt:lpstr>
      <vt:lpstr>Свободный углерод</vt:lpstr>
      <vt:lpstr>Алмаз </vt:lpstr>
      <vt:lpstr>Графит </vt:lpstr>
      <vt:lpstr>Карбин</vt:lpstr>
      <vt:lpstr>Фуллерены</vt:lpstr>
      <vt:lpstr>Нанотрубки</vt:lpstr>
      <vt:lpstr>Наночастицы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Аллотропные модификации Углерод</dc:title>
  <dc:creator>Артем</dc:creator>
  <cp:lastModifiedBy>Артем</cp:lastModifiedBy>
  <cp:revision>6</cp:revision>
  <dcterms:created xsi:type="dcterms:W3CDTF">2012-04-22T13:30:01Z</dcterms:created>
  <dcterms:modified xsi:type="dcterms:W3CDTF">2012-04-22T14:29:49Z</dcterms:modified>
</cp:coreProperties>
</file>