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70" r:id="rId4"/>
    <p:sldId id="271" r:id="rId5"/>
    <p:sldId id="266" r:id="rId6"/>
    <p:sldId id="267" r:id="rId7"/>
    <p:sldId id="268" r:id="rId8"/>
    <p:sldId id="269" r:id="rId9"/>
    <p:sldId id="285" r:id="rId10"/>
    <p:sldId id="272" r:id="rId11"/>
    <p:sldId id="273" r:id="rId12"/>
    <p:sldId id="274" r:id="rId13"/>
    <p:sldId id="275" r:id="rId14"/>
    <p:sldId id="276" r:id="rId15"/>
    <p:sldId id="277" r:id="rId16"/>
    <p:sldId id="280" r:id="rId17"/>
    <p:sldId id="281" r:id="rId18"/>
    <p:sldId id="282" r:id="rId19"/>
    <p:sldId id="284" r:id="rId20"/>
    <p:sldId id="283" r:id="rId21"/>
    <p:sldId id="278" r:id="rId22"/>
    <p:sldId id="279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.asu.edu/edrev/reviews/rev24.htm" TargetMode="External"/><Relationship Id="rId2" Type="http://schemas.openxmlformats.org/officeDocument/2006/relationships/hyperlink" Target="http://writing.colostate.edu/references/research/casestudy/index.cf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asemethod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 использование метода кейсов  на уроках для детей с ОВЗ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smtClean="0"/>
              <a:t>Выполнила:</a:t>
            </a:r>
            <a:endParaRPr lang="ru-RU" dirty="0" smtClean="0"/>
          </a:p>
          <a:p>
            <a:r>
              <a:rPr lang="ru-RU" dirty="0" err="1" smtClean="0"/>
              <a:t>Багаутдинова</a:t>
            </a:r>
            <a:r>
              <a:rPr lang="ru-RU" dirty="0" smtClean="0"/>
              <a:t> Е.А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3492494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 smtClean="0"/>
              <a:t>О КЕЙС МЕТОДЕ</a:t>
            </a:r>
            <a:endParaRPr lang="ru-RU" sz="40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Кейс-метод начал применяться в начале </a:t>
            </a:r>
            <a:r>
              <a:rPr lang="en-US"/>
              <a:t>XX</a:t>
            </a:r>
            <a:r>
              <a:rPr lang="ru-RU"/>
              <a:t> в.</a:t>
            </a:r>
          </a:p>
          <a:p>
            <a:r>
              <a:rPr lang="ru-RU"/>
              <a:t> Кейс- не просто правдивое описание событий, а информационный комплекс, позволяющий понять ситуацию. </a:t>
            </a:r>
          </a:p>
          <a:p>
            <a:r>
              <a:rPr lang="ru-RU"/>
              <a:t>Метод провоцирует дискуссию, моделирует реальную проблему.</a:t>
            </a:r>
          </a:p>
        </p:txBody>
      </p:sp>
    </p:spTree>
    <p:extLst>
      <p:ext uri="{BB962C8B-B14F-4D97-AF65-F5344CB8AC3E}">
        <p14:creationId xmlns:p14="http://schemas.microsoft.com/office/powerpoint/2010/main" val="13550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/>
              <a:t>            </a:t>
            </a:r>
            <a:r>
              <a:rPr lang="ru-RU" sz="2800" b="1" i="1">
                <a:solidFill>
                  <a:schemeClr val="folHlink"/>
                </a:solidFill>
              </a:rPr>
              <a:t>Требования к кейс- методу:</a:t>
            </a:r>
          </a:p>
          <a:p>
            <a:pPr>
              <a:lnSpc>
                <a:spcPct val="90000"/>
              </a:lnSpc>
            </a:pPr>
            <a:r>
              <a:rPr lang="ru-RU" sz="2800"/>
              <a:t>- соответствовать чётко поставленной цели;</a:t>
            </a:r>
          </a:p>
          <a:p>
            <a:pPr>
              <a:lnSpc>
                <a:spcPct val="90000"/>
              </a:lnSpc>
            </a:pPr>
            <a:r>
              <a:rPr lang="ru-RU" sz="2800"/>
              <a:t>- иметь соответствующий уровень трудности;</a:t>
            </a:r>
          </a:p>
          <a:p>
            <a:pPr>
              <a:lnSpc>
                <a:spcPct val="90000"/>
              </a:lnSpc>
            </a:pPr>
            <a:r>
              <a:rPr lang="ru-RU" sz="2800"/>
              <a:t>- иллюстрировать аспекты реальной жизни;</a:t>
            </a:r>
          </a:p>
          <a:p>
            <a:pPr>
              <a:lnSpc>
                <a:spcPct val="90000"/>
              </a:lnSpc>
            </a:pPr>
            <a:r>
              <a:rPr lang="ru-RU" sz="2800"/>
              <a:t>- не устаревать слишком быстро;</a:t>
            </a:r>
          </a:p>
          <a:p>
            <a:pPr>
              <a:lnSpc>
                <a:spcPct val="90000"/>
              </a:lnSpc>
            </a:pPr>
            <a:r>
              <a:rPr lang="ru-RU" sz="2800"/>
              <a:t>- иметь национальную окраску</a:t>
            </a:r>
          </a:p>
          <a:p>
            <a:pPr>
              <a:lnSpc>
                <a:spcPct val="90000"/>
              </a:lnSpc>
            </a:pPr>
            <a:r>
              <a:rPr lang="ru-RU" sz="2800"/>
              <a:t>- иллюстрировать типичные ситуации;</a:t>
            </a:r>
          </a:p>
          <a:p>
            <a:pPr>
              <a:lnSpc>
                <a:spcPct val="90000"/>
              </a:lnSpc>
            </a:pPr>
            <a:r>
              <a:rPr lang="ru-RU" sz="2800"/>
              <a:t>- развивать аналитическое мышление;</a:t>
            </a:r>
          </a:p>
          <a:p>
            <a:pPr>
              <a:lnSpc>
                <a:spcPct val="90000"/>
              </a:lnSpc>
            </a:pPr>
            <a:r>
              <a:rPr lang="ru-RU" sz="2800"/>
              <a:t>- провоцировать дискуссию.</a:t>
            </a:r>
          </a:p>
        </p:txBody>
      </p:sp>
    </p:spTree>
    <p:extLst>
      <p:ext uri="{BB962C8B-B14F-4D97-AF65-F5344CB8AC3E}">
        <p14:creationId xmlns:p14="http://schemas.microsoft.com/office/powerpoint/2010/main" val="289204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/>
              <a:t>    </a:t>
            </a:r>
            <a:r>
              <a:rPr lang="ru-RU" b="1" i="1">
                <a:solidFill>
                  <a:schemeClr val="folHlink"/>
                </a:solidFill>
              </a:rPr>
              <a:t>Создание нового кейса состоит из пяти этапов:</a:t>
            </a:r>
          </a:p>
          <a:p>
            <a:r>
              <a:rPr lang="ru-RU"/>
              <a:t>Поиск источника кейса.</a:t>
            </a:r>
          </a:p>
          <a:p>
            <a:r>
              <a:rPr lang="ru-RU"/>
              <a:t>Сбор данных для кейса.</a:t>
            </a:r>
          </a:p>
          <a:p>
            <a:r>
              <a:rPr lang="ru-RU"/>
              <a:t>Макетирование содержания кейса.</a:t>
            </a:r>
          </a:p>
          <a:p>
            <a:r>
              <a:rPr lang="ru-RU"/>
              <a:t>Апробация кейса в аудитории.</a:t>
            </a:r>
          </a:p>
          <a:p>
            <a:r>
              <a:rPr lang="ru-RU"/>
              <a:t>Жизненный цикл кейса.</a:t>
            </a:r>
          </a:p>
        </p:txBody>
      </p:sp>
    </p:spTree>
    <p:extLst>
      <p:ext uri="{BB962C8B-B14F-4D97-AF65-F5344CB8AC3E}">
        <p14:creationId xmlns:p14="http://schemas.microsoft.com/office/powerpoint/2010/main" val="48690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2800" dirty="0"/>
              <a:t>     </a:t>
            </a:r>
            <a:r>
              <a:rPr lang="ru-RU" sz="2800" b="1" i="1" u="sng" dirty="0"/>
              <a:t>Преимущества применения кейс- метода в преподавании:</a:t>
            </a:r>
          </a:p>
          <a:p>
            <a:r>
              <a:rPr lang="ru-RU" sz="2800" dirty="0"/>
              <a:t>демонстрирует академическую теорию с точки зрения реальных событий;</a:t>
            </a:r>
          </a:p>
          <a:p>
            <a:r>
              <a:rPr lang="ru-RU" sz="2800" dirty="0"/>
              <a:t>мотивирует </a:t>
            </a:r>
            <a:r>
              <a:rPr lang="ru-RU" dirty="0" smtClean="0"/>
              <a:t>учащегося</a:t>
            </a:r>
            <a:r>
              <a:rPr lang="ru-RU" sz="2800" dirty="0" smtClean="0"/>
              <a:t> </a:t>
            </a:r>
            <a:r>
              <a:rPr lang="ru-RU" sz="2800" dirty="0"/>
              <a:t>на изучение предмета;</a:t>
            </a:r>
          </a:p>
          <a:p>
            <a:r>
              <a:rPr lang="ru-RU" sz="2800" dirty="0"/>
              <a:t> способствует активному усвоению знаний и навыков сбора, обработки и анализа информации.</a:t>
            </a:r>
          </a:p>
          <a:p>
            <a:r>
              <a:rPr lang="ru-RU" sz="2800" dirty="0"/>
              <a:t>Формируется при обучении кейс- метода: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639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/>
              <a:t>Кейс – метод как педагогическая технология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/>
              <a:t>           </a:t>
            </a:r>
            <a:r>
              <a:rPr lang="ru-RU" sz="2400" b="1" i="1" dirty="0"/>
              <a:t>Формируется при обучении кейс- метода:</a:t>
            </a:r>
          </a:p>
          <a:p>
            <a:pPr>
              <a:lnSpc>
                <a:spcPct val="90000"/>
              </a:lnSpc>
            </a:pPr>
            <a:r>
              <a:rPr lang="ru-RU" sz="2400" b="1" dirty="0"/>
              <a:t>Аналитические навыки. </a:t>
            </a:r>
            <a:r>
              <a:rPr lang="ru-RU" sz="2400" dirty="0"/>
              <a:t>Умения отличать данные от информации, классифицировать, выделять существенную и несущественную информацию и уметь восстанавливать их.</a:t>
            </a:r>
            <a:endParaRPr lang="ru-RU" sz="2400" b="1" dirty="0"/>
          </a:p>
          <a:p>
            <a:pPr>
              <a:lnSpc>
                <a:spcPct val="90000"/>
              </a:lnSpc>
            </a:pPr>
            <a:r>
              <a:rPr lang="ru-RU" sz="2400" b="1" dirty="0"/>
              <a:t>Практические навыки. </a:t>
            </a:r>
            <a:r>
              <a:rPr lang="ru-RU" sz="2400" dirty="0"/>
              <a:t>Использование на практике академических теории, методов и принципов.</a:t>
            </a:r>
            <a:endParaRPr lang="ru-RU" sz="2400" b="1" dirty="0"/>
          </a:p>
          <a:p>
            <a:pPr>
              <a:lnSpc>
                <a:spcPct val="90000"/>
              </a:lnSpc>
            </a:pPr>
            <a:r>
              <a:rPr lang="ru-RU" sz="2400" b="1" dirty="0"/>
              <a:t>Творческие навыки. </a:t>
            </a:r>
            <a:r>
              <a:rPr lang="ru-RU" sz="2400" dirty="0"/>
              <a:t>Одной логикой, как правило, кейс- ситуацию не решить. Очень важны творческие навыки в генерации альтернативных решений, которые нельзя найти логическим путём.</a:t>
            </a:r>
          </a:p>
          <a:p>
            <a:pPr>
              <a:lnSpc>
                <a:spcPct val="90000"/>
              </a:lnSpc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4028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/>
              <a:t>Кейс – метод как педагогическая технология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400" b="1"/>
              <a:t> Коммуникативные навыки. </a:t>
            </a:r>
            <a:r>
              <a:rPr lang="ru-RU" sz="2400"/>
              <a:t>Умение вести дискуссию, убеждать окружающих.Использовать наглядный материал и другие медиа - средства, кооперироваться в группы, защищать собственную точку зрения, убеждать оппонентов, составлять краткий убедительный отчёт.</a:t>
            </a:r>
            <a:endParaRPr lang="ru-RU" sz="2400" b="1"/>
          </a:p>
          <a:p>
            <a:pPr>
              <a:lnSpc>
                <a:spcPct val="90000"/>
              </a:lnSpc>
            </a:pPr>
            <a:r>
              <a:rPr lang="ru-RU" sz="2400" b="1"/>
              <a:t>Социальные навыки. </a:t>
            </a:r>
            <a:r>
              <a:rPr lang="ru-RU" sz="2400"/>
              <a:t>Оценка поведения людей, умение слушать, поддерживать в дискуссии или  аргументировать противоположное мнение и т д.</a:t>
            </a:r>
            <a:endParaRPr lang="ru-RU" sz="2400" b="1"/>
          </a:p>
          <a:p>
            <a:pPr>
              <a:lnSpc>
                <a:spcPct val="90000"/>
              </a:lnSpc>
            </a:pPr>
            <a:r>
              <a:rPr lang="ru-RU" sz="2400" b="1"/>
              <a:t>Самоанализ. </a:t>
            </a:r>
            <a:r>
              <a:rPr lang="ru-RU" sz="2400"/>
              <a:t>Несогласие в дискуссии способствует осознанию и анализу мнения других и своего. Возникающие моральные и этические проблемы требуют формирование социальных навыков их решения</a:t>
            </a:r>
            <a:r>
              <a:rPr lang="ru-RU" sz="2400" b="1"/>
              <a:t>.</a:t>
            </a:r>
          </a:p>
          <a:p>
            <a:pPr>
              <a:lnSpc>
                <a:spcPct val="90000"/>
              </a:lnSpc>
            </a:pPr>
            <a:endParaRPr lang="ru-RU" sz="2400"/>
          </a:p>
        </p:txBody>
      </p:sp>
    </p:spTree>
    <p:extLst>
      <p:ext uri="{BB962C8B-B14F-4D97-AF65-F5344CB8AC3E}">
        <p14:creationId xmlns:p14="http://schemas.microsoft.com/office/powerpoint/2010/main" val="363434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/>
              <a:t>Кейс – метод как педагогическая технология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/>
              <a:t>      К задачам формирования навыков можно отнести:</a:t>
            </a:r>
          </a:p>
          <a:p>
            <a:r>
              <a:rPr lang="ru-RU" sz="2800"/>
              <a:t>- принятие нужного решения в кейсе. </a:t>
            </a:r>
          </a:p>
          <a:p>
            <a:r>
              <a:rPr lang="ru-RU" sz="2800"/>
              <a:t>- способность мыслить логически, ясно и последовательно. </a:t>
            </a:r>
          </a:p>
          <a:p>
            <a:r>
              <a:rPr lang="ru-RU" sz="2800"/>
              <a:t>- умение предоставить анализ в убедительной и обоснованной форме.</a:t>
            </a:r>
          </a:p>
          <a:p>
            <a:r>
              <a:rPr lang="ru-RU" sz="2800"/>
              <a:t>- уметь выделять и оценивать основные вопросы, относящиеся к кейсу.</a:t>
            </a:r>
          </a:p>
        </p:txBody>
      </p:sp>
    </p:spTree>
    <p:extLst>
      <p:ext uri="{BB962C8B-B14F-4D97-AF65-F5344CB8AC3E}">
        <p14:creationId xmlns:p14="http://schemas.microsoft.com/office/powerpoint/2010/main" val="66227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/>
              <a:t>Кейс – метод как педагогическая технология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400"/>
              <a:t>демонстрация готовности и способности применять аналитическое мышление и количественный анализ, когда необходимо. Согласованная,  последовательная, в основном разумная аргументация, которая игнорирует основные инструменты количественного анализа управленческой ситуации, недостаточна.</a:t>
            </a:r>
          </a:p>
          <a:p>
            <a:pPr>
              <a:lnSpc>
                <a:spcPct val="80000"/>
              </a:lnSpc>
            </a:pPr>
            <a:r>
              <a:rPr lang="ru-RU" sz="2400"/>
              <a:t>- умение выходить за рамки конкретной ситуации, рассматривая перспективы и показывая свою компетентность. </a:t>
            </a:r>
          </a:p>
          <a:p>
            <a:pPr>
              <a:lnSpc>
                <a:spcPct val="80000"/>
              </a:lnSpc>
            </a:pPr>
            <a:r>
              <a:rPr lang="ru-RU" sz="2400"/>
              <a:t>- способность использовать имеющиеся в распоряжении данные, чтобы разработать подробный и обоснованный план действий или провести тщательный анализ ситуации. </a:t>
            </a:r>
          </a:p>
          <a:p>
            <a:pPr>
              <a:lnSpc>
                <a:spcPct val="80000"/>
              </a:lnSpc>
            </a:pPr>
            <a:endParaRPr lang="ru-RU" sz="2400"/>
          </a:p>
          <a:p>
            <a:pPr>
              <a:lnSpc>
                <a:spcPct val="80000"/>
              </a:lnSpc>
            </a:pPr>
            <a:endParaRPr lang="ru-RU" sz="2000"/>
          </a:p>
        </p:txBody>
      </p:sp>
    </p:spTree>
    <p:extLst>
      <p:ext uri="{BB962C8B-B14F-4D97-AF65-F5344CB8AC3E}">
        <p14:creationId xmlns:p14="http://schemas.microsoft.com/office/powerpoint/2010/main" val="396857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4000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/>
              <a:t>     </a:t>
            </a:r>
            <a:r>
              <a:rPr lang="ru-RU" u="sng" dirty="0"/>
              <a:t>Примеры возможных образовательных целей </a:t>
            </a:r>
            <a:r>
              <a:rPr lang="ru-RU" u="sng" dirty="0" err="1"/>
              <a:t>кейсового</a:t>
            </a:r>
            <a:r>
              <a:rPr lang="ru-RU" u="sng" dirty="0"/>
              <a:t> метода:</a:t>
            </a:r>
          </a:p>
          <a:p>
            <a:pPr>
              <a:lnSpc>
                <a:spcPct val="80000"/>
              </a:lnSpc>
            </a:pPr>
            <a:r>
              <a:rPr lang="ru-RU" sz="2000" dirty="0"/>
              <a:t>- приобретать знания;</a:t>
            </a:r>
          </a:p>
          <a:p>
            <a:pPr>
              <a:lnSpc>
                <a:spcPct val="80000"/>
              </a:lnSpc>
            </a:pPr>
            <a:r>
              <a:rPr lang="ru-RU" sz="2000" dirty="0"/>
              <a:t>- развивать общее представления;</a:t>
            </a:r>
          </a:p>
          <a:p>
            <a:pPr>
              <a:lnSpc>
                <a:spcPct val="80000"/>
              </a:lnSpc>
            </a:pPr>
            <a:r>
              <a:rPr lang="ru-RU" sz="2000" dirty="0"/>
              <a:t>- понимать мотивы;</a:t>
            </a:r>
          </a:p>
          <a:p>
            <a:pPr>
              <a:lnSpc>
                <a:spcPct val="80000"/>
              </a:lnSpc>
            </a:pPr>
            <a:r>
              <a:rPr lang="ru-RU" sz="2000" dirty="0"/>
              <a:t>- приобретать навыки анализировать сложные и неструктурированные проблемы;</a:t>
            </a:r>
          </a:p>
          <a:p>
            <a:pPr>
              <a:lnSpc>
                <a:spcPct val="80000"/>
              </a:lnSpc>
            </a:pPr>
            <a:r>
              <a:rPr lang="ru-RU" sz="2000" dirty="0"/>
              <a:t>- приобретать навыки разработки действий и их осуществления;</a:t>
            </a:r>
          </a:p>
          <a:p>
            <a:pPr>
              <a:lnSpc>
                <a:spcPct val="80000"/>
              </a:lnSpc>
            </a:pPr>
            <a:r>
              <a:rPr lang="ru-RU" sz="2000" dirty="0"/>
              <a:t>- расти в умении слушать;</a:t>
            </a:r>
          </a:p>
          <a:p>
            <a:pPr>
              <a:lnSpc>
                <a:spcPct val="80000"/>
              </a:lnSpc>
            </a:pPr>
            <a:r>
              <a:rPr lang="ru-RU" sz="2000" dirty="0"/>
              <a:t>- расти в умении налаживать надёжные связи;</a:t>
            </a:r>
          </a:p>
          <a:p>
            <a:pPr>
              <a:lnSpc>
                <a:spcPct val="80000"/>
              </a:lnSpc>
            </a:pPr>
            <a:r>
              <a:rPr lang="ru-RU" sz="2000" dirty="0"/>
              <a:t>- развивать определённые отношения;</a:t>
            </a:r>
          </a:p>
          <a:p>
            <a:pPr>
              <a:lnSpc>
                <a:spcPct val="80000"/>
              </a:lnSpc>
            </a:pPr>
            <a:r>
              <a:rPr lang="ru-RU" sz="2000" dirty="0"/>
              <a:t>- ответственность за свои решения и результаты;</a:t>
            </a:r>
          </a:p>
          <a:p>
            <a:pPr>
              <a:lnSpc>
                <a:spcPct val="80000"/>
              </a:lnSpc>
            </a:pPr>
            <a:r>
              <a:rPr lang="ru-RU" sz="2000" dirty="0"/>
              <a:t>- </a:t>
            </a:r>
            <a:r>
              <a:rPr lang="ru-RU" sz="2000" dirty="0" smtClean="0"/>
              <a:t>скептицизм</a:t>
            </a:r>
            <a:endParaRPr lang="ru-RU" sz="2000" dirty="0"/>
          </a:p>
          <a:p>
            <a:pPr>
              <a:lnSpc>
                <a:spcPct val="80000"/>
              </a:lnSpc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90857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/>
              <a:t>Кейс – метод как педагогическая технология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/>
              <a:t>              </a:t>
            </a:r>
            <a:r>
              <a:rPr lang="ru-RU" sz="2400" b="1" u="sng" dirty="0"/>
              <a:t>Роль преподавателя при проведении занятий</a:t>
            </a:r>
            <a:r>
              <a:rPr lang="ru-RU" sz="2400" u="sng" dirty="0"/>
              <a:t> :</a:t>
            </a:r>
          </a:p>
          <a:p>
            <a:pPr>
              <a:lnSpc>
                <a:spcPct val="90000"/>
              </a:lnSpc>
            </a:pPr>
            <a:r>
              <a:rPr lang="ru-RU" sz="2400" dirty="0"/>
              <a:t>- представление кейса ;</a:t>
            </a:r>
          </a:p>
          <a:p>
            <a:pPr>
              <a:lnSpc>
                <a:spcPct val="90000"/>
              </a:lnSpc>
            </a:pPr>
            <a:r>
              <a:rPr lang="ru-RU" sz="2400" dirty="0"/>
              <a:t>- индивидуальное изучение кейса каждым членом группы </a:t>
            </a:r>
          </a:p>
          <a:p>
            <a:pPr>
              <a:lnSpc>
                <a:spcPct val="90000"/>
              </a:lnSpc>
            </a:pPr>
            <a:r>
              <a:rPr lang="ru-RU" sz="2400" dirty="0"/>
              <a:t>- разработка вариантов индивидуальных решений</a:t>
            </a:r>
          </a:p>
          <a:p>
            <a:pPr>
              <a:lnSpc>
                <a:spcPct val="90000"/>
              </a:lnSpc>
            </a:pPr>
            <a:r>
              <a:rPr lang="ru-RU" sz="2400" dirty="0"/>
              <a:t>-обсуждение вариантов индивидуальных решений в каждой подгруппе ;</a:t>
            </a:r>
          </a:p>
          <a:p>
            <a:pPr>
              <a:lnSpc>
                <a:spcPct val="90000"/>
              </a:lnSpc>
            </a:pPr>
            <a:r>
              <a:rPr lang="ru-RU" sz="2400" dirty="0"/>
              <a:t>-подготовка к обсуждению и дискуссия 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/>
              <a:t>          Роль преподавателя носит инновационный характер это роль наблюдателя , но с активной позицией , т е управлять опосредовано .  </a:t>
            </a:r>
          </a:p>
        </p:txBody>
      </p:sp>
    </p:spTree>
    <p:extLst>
      <p:ext uri="{BB962C8B-B14F-4D97-AF65-F5344CB8AC3E}">
        <p14:creationId xmlns:p14="http://schemas.microsoft.com/office/powerpoint/2010/main" val="235878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 проблемы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Новый ФСО ориентирован на результат обучения</a:t>
            </a:r>
          </a:p>
          <a:p>
            <a:r>
              <a:rPr lang="ru-RU" dirty="0" smtClean="0"/>
              <a:t>Результатом обучения являются ключевые компетенции учащихся</a:t>
            </a:r>
          </a:p>
          <a:p>
            <a:r>
              <a:rPr lang="ru-RU" dirty="0" smtClean="0"/>
              <a:t>Для достижения наивысших результатов необходимы нетрадиционные технологии и интерактивные методы</a:t>
            </a:r>
          </a:p>
          <a:p>
            <a:r>
              <a:rPr lang="ru-RU" dirty="0" smtClean="0"/>
              <a:t>Один из таких методов-метод кейса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27105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Предполагаемые результаты</a:t>
            </a:r>
            <a:endParaRPr lang="ru-RU" sz="4000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None/>
            </a:pPr>
            <a:r>
              <a:rPr lang="ru-RU" sz="2800" dirty="0" smtClean="0"/>
              <a:t>У учащихся сформируются:</a:t>
            </a:r>
          </a:p>
          <a:p>
            <a:pPr>
              <a:lnSpc>
                <a:spcPct val="80000"/>
              </a:lnSpc>
            </a:pPr>
            <a:r>
              <a:rPr lang="ru-RU" sz="2800" dirty="0" smtClean="0"/>
              <a:t>- </a:t>
            </a:r>
            <a:r>
              <a:rPr lang="ru-RU" sz="2800" dirty="0"/>
              <a:t>инициатива;</a:t>
            </a:r>
          </a:p>
          <a:p>
            <a:pPr>
              <a:lnSpc>
                <a:spcPct val="80000"/>
              </a:lnSpc>
            </a:pPr>
            <a:r>
              <a:rPr lang="ru-RU" sz="2800" dirty="0"/>
              <a:t>- набор норм – </a:t>
            </a:r>
            <a:r>
              <a:rPr lang="ru-RU" sz="2800" dirty="0" smtClean="0"/>
              <a:t>моральных; </a:t>
            </a:r>
            <a:r>
              <a:rPr lang="ru-RU" sz="2800" dirty="0"/>
              <a:t>общественных</a:t>
            </a:r>
            <a:r>
              <a:rPr lang="ru-RU" sz="2800" dirty="0" smtClean="0"/>
              <a:t>;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-</a:t>
            </a:r>
            <a:r>
              <a:rPr lang="ru-RU" sz="2800" dirty="0" smtClean="0"/>
              <a:t> </a:t>
            </a:r>
            <a:r>
              <a:rPr lang="ru-RU" sz="2800" dirty="0"/>
              <a:t>развивать суждение и здравый смысл;</a:t>
            </a:r>
          </a:p>
          <a:p>
            <a:pPr>
              <a:lnSpc>
                <a:spcPct val="80000"/>
              </a:lnSpc>
            </a:pPr>
            <a:r>
              <a:rPr lang="ru-RU" sz="2800" dirty="0"/>
              <a:t>- предвидеть значение, результаты;</a:t>
            </a:r>
          </a:p>
          <a:p>
            <a:pPr>
              <a:lnSpc>
                <a:spcPct val="80000"/>
              </a:lnSpc>
            </a:pPr>
            <a:r>
              <a:rPr lang="ru-RU" sz="2800" dirty="0"/>
              <a:t>- рассматривать ситуацию в долгосрочной перспективе;</a:t>
            </a:r>
          </a:p>
          <a:p>
            <a:pPr>
              <a:lnSpc>
                <a:spcPct val="80000"/>
              </a:lnSpc>
            </a:pPr>
            <a:r>
              <a:rPr lang="ru-RU" sz="2800" dirty="0"/>
              <a:t>- обобщать – от конкретных деталей к осознанию перспектив и разработке успешных концепций</a:t>
            </a:r>
            <a:r>
              <a:rPr lang="ru-RU" sz="2800" dirty="0" smtClean="0"/>
              <a:t>;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Ключевые компетенции: работы в команде, с информацией, коммуникативные.</a:t>
            </a:r>
            <a:endParaRPr lang="ru-RU" sz="2800" dirty="0"/>
          </a:p>
          <a:p>
            <a:pPr algn="just">
              <a:lnSpc>
                <a:spcPct val="80000"/>
              </a:lnSpc>
              <a:buNone/>
            </a:pPr>
            <a:r>
              <a:rPr lang="ru-RU" sz="2800" dirty="0"/>
              <a:t> </a:t>
            </a:r>
          </a:p>
          <a:p>
            <a:pPr>
              <a:lnSpc>
                <a:spcPct val="80000"/>
              </a:lnSpc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5748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4000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/>
              <a:t>       </a:t>
            </a:r>
            <a:r>
              <a:rPr lang="ru-RU" sz="2400" i="1" u="sng" dirty="0"/>
              <a:t>Ожидаемые результаты познавательного обучения, которое имеет место в процессе кейс – метода, можно подразделить на шесть основных групп учебных целей</a:t>
            </a:r>
            <a:r>
              <a:rPr lang="ru-RU" sz="2400" b="1" i="1" u="sng" dirty="0" smtClean="0"/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400" i="1" u="sng" dirty="0"/>
          </a:p>
          <a:p>
            <a:pPr>
              <a:lnSpc>
                <a:spcPct val="90000"/>
              </a:lnSpc>
            </a:pPr>
            <a:r>
              <a:rPr lang="ru-RU" sz="2400" b="1" dirty="0"/>
              <a:t>Оценка: </a:t>
            </a:r>
            <a:r>
              <a:rPr lang="ru-RU" sz="2400" dirty="0"/>
              <a:t>сформировать критерии, разобраться в вопросе, обнаружить ошибки, оценить, принять решение</a:t>
            </a:r>
            <a:r>
              <a:rPr lang="ru-RU" sz="2400" b="1" dirty="0"/>
              <a:t>.</a:t>
            </a:r>
            <a:endParaRPr lang="ru-RU" sz="2400" dirty="0"/>
          </a:p>
          <a:p>
            <a:pPr>
              <a:lnSpc>
                <a:spcPct val="90000"/>
              </a:lnSpc>
            </a:pPr>
            <a:r>
              <a:rPr lang="ru-RU" sz="2400" b="1" dirty="0"/>
              <a:t>Синтез: получить неизвестные ранее сведения (требуют оригинальности и творческого подхода)</a:t>
            </a:r>
            <a:endParaRPr lang="ru-RU" sz="2400" dirty="0"/>
          </a:p>
          <a:p>
            <a:pPr>
              <a:lnSpc>
                <a:spcPct val="90000"/>
              </a:lnSpc>
            </a:pPr>
            <a:r>
              <a:rPr lang="ru-RU" sz="2400" b="1" dirty="0"/>
              <a:t>Анализ: </a:t>
            </a:r>
            <a:r>
              <a:rPr lang="ru-RU" sz="2400" dirty="0"/>
              <a:t>определить составные элементы, каким образом они расположены и связаны между собой.</a:t>
            </a:r>
          </a:p>
        </p:txBody>
      </p:sp>
    </p:spTree>
    <p:extLst>
      <p:ext uri="{BB962C8B-B14F-4D97-AF65-F5344CB8AC3E}">
        <p14:creationId xmlns:p14="http://schemas.microsoft.com/office/powerpoint/2010/main" val="204256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endParaRPr lang="ru-RU" sz="4000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400" b="1" dirty="0"/>
              <a:t>Применение: </a:t>
            </a:r>
            <a:r>
              <a:rPr lang="ru-RU" sz="2400" dirty="0"/>
              <a:t>применять знания для решения </a:t>
            </a:r>
            <a:r>
              <a:rPr lang="ru-RU" sz="2400" dirty="0" err="1"/>
              <a:t>ровых</a:t>
            </a:r>
            <a:r>
              <a:rPr lang="ru-RU" sz="2400" dirty="0"/>
              <a:t> задач в новых ситуациях, когда не определены указания и методы решения</a:t>
            </a:r>
            <a:r>
              <a:rPr lang="ru-RU" sz="2400" b="1" dirty="0"/>
              <a:t>.</a:t>
            </a:r>
            <a:endParaRPr lang="ru-RU" sz="2400" dirty="0"/>
          </a:p>
          <a:p>
            <a:pPr>
              <a:lnSpc>
                <a:spcPct val="90000"/>
              </a:lnSpc>
            </a:pPr>
            <a:r>
              <a:rPr lang="ru-RU" sz="2400" b="1" dirty="0"/>
              <a:t>Понимание: </a:t>
            </a:r>
            <a:r>
              <a:rPr lang="ru-RU" sz="2400" dirty="0"/>
              <a:t>приводить информацию в более значимую форму, пересказывать, объяснять, предполагать, делать выводы, экстраполировать, когда говорят это сделать (низший уровень понимания</a:t>
            </a:r>
            <a:r>
              <a:rPr lang="ru-RU" sz="2400" b="1" dirty="0"/>
              <a:t>)</a:t>
            </a:r>
            <a:endParaRPr lang="ru-RU" sz="2400" dirty="0"/>
          </a:p>
          <a:p>
            <a:pPr>
              <a:lnSpc>
                <a:spcPct val="90000"/>
              </a:lnSpc>
            </a:pPr>
            <a:r>
              <a:rPr lang="ru-RU" sz="2400" b="1" dirty="0"/>
              <a:t>Знания: </a:t>
            </a:r>
            <a:r>
              <a:rPr lang="ru-RU" sz="2400" dirty="0"/>
              <a:t>излагать термины, определённые данные, категории, способы действий ( не требует никаких признаков понимания , </a:t>
            </a:r>
            <a:r>
              <a:rPr lang="ru-RU" sz="2400" dirty="0" smtClean="0"/>
              <a:t>учащейся </a:t>
            </a:r>
            <a:r>
              <a:rPr lang="ru-RU" sz="2400" dirty="0"/>
              <a:t>репродуцирует те сведения, которые он </a:t>
            </a:r>
            <a:r>
              <a:rPr lang="ru-RU" sz="2400" dirty="0" smtClean="0"/>
              <a:t>изучал)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1113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ru-RU" sz="2800" b="1" i="1" dirty="0">
                <a:solidFill>
                  <a:schemeClr val="folHlink"/>
                </a:solidFill>
              </a:rPr>
              <a:t>Обучение на основе кейс- метода</a:t>
            </a:r>
            <a:r>
              <a:rPr lang="ru-RU" sz="2800" dirty="0"/>
              <a:t> </a:t>
            </a:r>
          </a:p>
          <a:p>
            <a:pPr>
              <a:buFontTx/>
              <a:buChar char="-"/>
            </a:pPr>
            <a:r>
              <a:rPr lang="ru-RU" sz="2800" dirty="0"/>
              <a:t>это целенаправленный процесс, построенный на всестороннем анализе представленных ситуаций, </a:t>
            </a:r>
          </a:p>
          <a:p>
            <a:pPr>
              <a:buFontTx/>
              <a:buChar char="-"/>
            </a:pPr>
            <a:r>
              <a:rPr lang="ru-RU" sz="2800" dirty="0"/>
              <a:t>обсуждения во время  открытых дискуссий проблем, обозначенных в кейсах </a:t>
            </a:r>
          </a:p>
          <a:p>
            <a:pPr>
              <a:buFontTx/>
              <a:buChar char="-"/>
            </a:pPr>
            <a:r>
              <a:rPr lang="ru-RU" sz="2800" dirty="0"/>
              <a:t> выработке навыков принятия решений.</a:t>
            </a:r>
          </a:p>
          <a:p>
            <a:r>
              <a:rPr lang="ru-RU" sz="2800" b="1" i="1" dirty="0">
                <a:solidFill>
                  <a:schemeClr val="folHlink"/>
                </a:solidFill>
              </a:rPr>
              <a:t>Отличительная черта метода-</a:t>
            </a:r>
            <a:r>
              <a:rPr lang="ru-RU" sz="2800" dirty="0"/>
              <a:t> создание проблемной ситуации из реальной </a:t>
            </a:r>
            <a:r>
              <a:rPr lang="ru-RU" sz="2800" dirty="0" smtClean="0"/>
              <a:t>жизни</a:t>
            </a:r>
          </a:p>
          <a:p>
            <a:r>
              <a:rPr lang="ru-RU" i="1" dirty="0" smtClean="0">
                <a:solidFill>
                  <a:schemeClr val="folHlink"/>
                </a:solidFill>
              </a:rPr>
              <a:t>Кейсы </a:t>
            </a:r>
            <a:r>
              <a:rPr lang="ru-RU" i="1" dirty="0">
                <a:solidFill>
                  <a:schemeClr val="folHlink"/>
                </a:solidFill>
              </a:rPr>
              <a:t>могут использоваться как в процессе обучения так и в процессе контроля знаний.</a:t>
            </a:r>
          </a:p>
          <a:p>
            <a:endParaRPr lang="ru-RU" sz="2800" dirty="0" smtClean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6009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Проблема и цель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Отсутствие в рамках применения </a:t>
            </a:r>
            <a:r>
              <a:rPr lang="ru-RU" dirty="0" err="1" smtClean="0"/>
              <a:t>компетентностно</a:t>
            </a:r>
            <a:r>
              <a:rPr lang="ru-RU" dirty="0" smtClean="0"/>
              <a:t>-ориентированного подхода использования высокоэффективного метода кейсов. </a:t>
            </a:r>
          </a:p>
          <a:p>
            <a:r>
              <a:rPr lang="ru-RU" dirty="0" smtClean="0"/>
              <a:t>Недостаточная </a:t>
            </a:r>
            <a:r>
              <a:rPr lang="ru-RU" dirty="0"/>
              <a:t>компетентность педагога в использовании метода кейса</a:t>
            </a:r>
          </a:p>
          <a:p>
            <a:pPr>
              <a:buNone/>
            </a:pPr>
            <a:r>
              <a:rPr lang="ru-RU" b="1" i="1" u="sng" dirty="0" smtClean="0"/>
              <a:t>Цель: Повысить профессиональную компетентность через использование кейс- технологии с учащимися с ДЦП старшего звена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1815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Самоанализ, рефлексия педагогической деятельности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До использования метода кейса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После использования метода кейса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Отношение учителя к традиционной структуре урока</a:t>
            </a:r>
          </a:p>
          <a:p>
            <a:r>
              <a:rPr lang="ru-RU" dirty="0"/>
              <a:t>Изменение организации работы </a:t>
            </a:r>
          </a:p>
          <a:p>
            <a:r>
              <a:rPr lang="ru-RU" dirty="0"/>
              <a:t>Нарушение существующего порядка</a:t>
            </a:r>
          </a:p>
          <a:p>
            <a:r>
              <a:rPr lang="ru-RU" dirty="0"/>
              <a:t>Недостаточное использование материально-технической базы</a:t>
            </a:r>
          </a:p>
          <a:p>
            <a:r>
              <a:rPr lang="ru-RU" dirty="0"/>
              <a:t>Слабая профессиональная и личная готовность преподавателя</a:t>
            </a:r>
          </a:p>
          <a:p>
            <a:r>
              <a:rPr lang="ru-RU" dirty="0"/>
              <a:t>Потеря системности в обучении</a:t>
            </a:r>
          </a:p>
          <a:p>
            <a:r>
              <a:rPr lang="ru-RU" dirty="0"/>
              <a:t>Увеличение трудозатрат</a:t>
            </a:r>
          </a:p>
          <a:p>
            <a:r>
              <a:rPr lang="ru-RU" dirty="0"/>
              <a:t>Недоверие к учащимся (учащийся не готов к самостоятельной работе)</a:t>
            </a:r>
          </a:p>
          <a:p>
            <a:r>
              <a:rPr lang="ru-RU" dirty="0"/>
              <a:t>Опасность снижения качества образования</a:t>
            </a: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Повышение эффективности обучения</a:t>
            </a:r>
          </a:p>
          <a:p>
            <a:r>
              <a:rPr lang="ru-RU" dirty="0" smtClean="0"/>
              <a:t>Увеличение свободы в организации учебного процесса</a:t>
            </a:r>
          </a:p>
          <a:p>
            <a:r>
              <a:rPr lang="ru-RU" dirty="0" smtClean="0"/>
              <a:t>Обмен информацией на разных уровнях</a:t>
            </a:r>
          </a:p>
          <a:p>
            <a:r>
              <a:rPr lang="ru-RU" dirty="0" smtClean="0"/>
              <a:t>Увеличение гибкости в организации учебного процесса</a:t>
            </a:r>
          </a:p>
          <a:p>
            <a:pPr marL="13716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1110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Мониторинг результативности работы с детьми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«-» кейс-метода  для учащегося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«+» кейс-метода для учащегося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/>
              <a:t>Психологическая неготовность учащегося</a:t>
            </a:r>
          </a:p>
          <a:p>
            <a:r>
              <a:rPr lang="ru-RU" dirty="0" smtClean="0"/>
              <a:t>Некачественное освоение материала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Освоение технологий организации самостоятельной работы</a:t>
            </a:r>
          </a:p>
          <a:p>
            <a:r>
              <a:rPr lang="ru-RU" dirty="0" smtClean="0"/>
              <a:t>Творческое развитие учащегося</a:t>
            </a:r>
          </a:p>
          <a:p>
            <a:r>
              <a:rPr lang="ru-RU" dirty="0" smtClean="0"/>
              <a:t>Возможность оформления собственной позиции по отношению к разной информации (не будет навязываться чужая точка зрения)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1113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Выявление трудностей в профессиональной деятельности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учащийся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преподаватель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Обучить самостоятельной работе с информацией</a:t>
            </a:r>
          </a:p>
          <a:p>
            <a:r>
              <a:rPr lang="ru-RU" dirty="0" smtClean="0"/>
              <a:t>Обучить учащегося организации собственной деятельности </a:t>
            </a:r>
          </a:p>
          <a:p>
            <a:r>
              <a:rPr lang="ru-RU" dirty="0" smtClean="0"/>
              <a:t>Создать соответствующие условия для самостоятельной работы учащихся</a:t>
            </a:r>
          </a:p>
          <a:p>
            <a:r>
              <a:rPr lang="ru-RU" dirty="0" smtClean="0"/>
              <a:t>Создать условия для развития внешней и внутренней мотивации учащегося к увеличению самостоятельной работы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Организовать психолого-педагогическую поддержку преподавателей на этапе внедрения метода кейса</a:t>
            </a:r>
          </a:p>
          <a:p>
            <a:r>
              <a:rPr lang="ru-RU" dirty="0" smtClean="0"/>
              <a:t>Создать условия для развития внешней и внутренней мотивации преподавателя к переходу к новой системе работы</a:t>
            </a:r>
          </a:p>
          <a:p>
            <a:r>
              <a:rPr lang="ru-RU" dirty="0" smtClean="0"/>
              <a:t>Подготовить преподавателей к «самостоятельности» учащихся</a:t>
            </a:r>
          </a:p>
          <a:p>
            <a:r>
              <a:rPr lang="ru-RU" dirty="0" smtClean="0"/>
              <a:t>Ввести новые требования к педагогическому составу</a:t>
            </a:r>
          </a:p>
          <a:p>
            <a:r>
              <a:rPr lang="ru-RU" dirty="0" smtClean="0"/>
              <a:t>Разработать механизм способствующий сохранению качества знаний в переходный период</a:t>
            </a:r>
          </a:p>
          <a:p>
            <a:r>
              <a:rPr lang="ru-RU" dirty="0" smtClean="0"/>
              <a:t>Создать дифференцированную систему для внедрения метода кейса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6311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Направления саморазвития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Диагностический этап (сентябрь-октябрь 2011)</a:t>
            </a:r>
          </a:p>
          <a:p>
            <a:r>
              <a:rPr lang="ru-RU" dirty="0" smtClean="0"/>
              <a:t>Изучение  технологии кейса (ноябрь-май 2012)</a:t>
            </a:r>
          </a:p>
          <a:p>
            <a:r>
              <a:rPr lang="ru-RU" dirty="0" smtClean="0"/>
              <a:t>Этап внедрения технологии кейса  (сентябрь- март 2013)</a:t>
            </a:r>
          </a:p>
          <a:p>
            <a:r>
              <a:rPr lang="ru-RU" dirty="0" smtClean="0"/>
              <a:t>Рефлексивный этап </a:t>
            </a:r>
            <a:r>
              <a:rPr lang="ru-RU" smtClean="0"/>
              <a:t>(апрель-май 2013)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r>
              <a:rPr lang="ru-RU" smtClean="0"/>
              <a:t>Информационное развитие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094938"/>
          </a:xfrm>
        </p:spPr>
        <p:txBody>
          <a:bodyPr>
            <a:normAutofit fontScale="32500" lnSpcReduction="20000"/>
          </a:bodyPr>
          <a:lstStyle/>
          <a:p>
            <a:pPr lvl="0"/>
            <a:r>
              <a:rPr lang="ru-RU" dirty="0" err="1" smtClean="0"/>
              <a:t>Буравой</a:t>
            </a:r>
            <a:r>
              <a:rPr lang="ru-RU" dirty="0" smtClean="0"/>
              <a:t>, М. Углубленное с</a:t>
            </a:r>
            <a:r>
              <a:rPr lang="en-US" dirty="0" err="1" smtClean="0"/>
              <a:t>asestudy</a:t>
            </a:r>
            <a:r>
              <a:rPr lang="ru-RU" dirty="0" smtClean="0"/>
              <a:t>: между позитивизмом и постмодернизмом / </a:t>
            </a:r>
            <a:r>
              <a:rPr lang="ru-RU" dirty="0" err="1" smtClean="0"/>
              <a:t>М.Буравой</a:t>
            </a:r>
            <a:r>
              <a:rPr lang="ru-RU" dirty="0" smtClean="0"/>
              <a:t> // Рубеж.- 1997 - № 10 – 11. </a:t>
            </a:r>
          </a:p>
          <a:p>
            <a:pPr lvl="0"/>
            <a:r>
              <a:rPr lang="ru-RU" dirty="0" smtClean="0"/>
              <a:t>Изменения в образовательных учреждениях: опыт исследования методом кейс – стадии / под </a:t>
            </a:r>
            <a:r>
              <a:rPr lang="ru-RU" dirty="0" err="1" smtClean="0"/>
              <a:t>ред</a:t>
            </a:r>
            <a:r>
              <a:rPr lang="ru-RU" dirty="0" smtClean="0"/>
              <a:t> Г.Н. </a:t>
            </a:r>
            <a:r>
              <a:rPr lang="ru-RU" dirty="0" err="1" smtClean="0"/>
              <a:t>Прозументовой</a:t>
            </a:r>
            <a:r>
              <a:rPr lang="ru-RU" dirty="0" smtClean="0"/>
              <a:t>.- Томск, 2003.</a:t>
            </a:r>
          </a:p>
          <a:p>
            <a:pPr lvl="0"/>
            <a:r>
              <a:rPr lang="ru-RU" dirty="0" smtClean="0"/>
              <a:t>Козина, И. Особенности стратегии </a:t>
            </a:r>
            <a:r>
              <a:rPr lang="ru-RU" dirty="0" err="1" smtClean="0"/>
              <a:t>case-study</a:t>
            </a:r>
            <a:r>
              <a:rPr lang="ru-RU" dirty="0" smtClean="0"/>
              <a:t> при изучении производственных отношений на промышленных предприятиях России /  И.Козина //Социология: методология, методы, математические модели. - 1995.-  N5-6.- С.65-90. </a:t>
            </a:r>
          </a:p>
          <a:p>
            <a:r>
              <a:rPr lang="ru-RU" dirty="0" smtClean="0"/>
              <a:t> </a:t>
            </a:r>
          </a:p>
          <a:p>
            <a:pPr lvl="0"/>
            <a:r>
              <a:rPr lang="ru-RU" dirty="0" smtClean="0"/>
              <a:t>Козина, И. </a:t>
            </a:r>
            <a:r>
              <a:rPr lang="en-US" dirty="0" err="1" smtClean="0"/>
              <a:t>Casestudy</a:t>
            </a:r>
            <a:r>
              <a:rPr lang="ru-RU" dirty="0" smtClean="0"/>
              <a:t>: некоторые методические проблемы /И.Козина // Рубеж.-  1997.-   № 10-11.- С. 177-189.</a:t>
            </a:r>
          </a:p>
          <a:p>
            <a:r>
              <a:rPr lang="ru-RU" dirty="0" smtClean="0"/>
              <a:t> </a:t>
            </a:r>
          </a:p>
          <a:p>
            <a:pPr lvl="0"/>
            <a:r>
              <a:rPr lang="ru-RU" dirty="0" smtClean="0"/>
              <a:t>Михайлова, Е. И. Кейс и кейс-метод: общие понятия / Е.И.Михайлова / Маркетинг.-    1999.- №1.</a:t>
            </a:r>
          </a:p>
          <a:p>
            <a:pPr lvl="0"/>
            <a:r>
              <a:rPr lang="ru-RU" dirty="0" smtClean="0"/>
              <a:t>Переход к Открытому образовательному пространству. Часть 1. Феноменология образовательных инноваций. Коллективная монография./ под </a:t>
            </a:r>
            <a:r>
              <a:rPr lang="ru-RU" dirty="0" err="1" smtClean="0"/>
              <a:t>ред</a:t>
            </a:r>
            <a:r>
              <a:rPr lang="ru-RU" dirty="0" smtClean="0"/>
              <a:t> Г.Н. </a:t>
            </a:r>
            <a:r>
              <a:rPr lang="ru-RU" dirty="0" err="1" smtClean="0"/>
              <a:t>Прозументовой</a:t>
            </a:r>
            <a:r>
              <a:rPr lang="ru-RU" dirty="0" smtClean="0"/>
              <a:t>. - Томск,  Изд-во Том. Ун-та ,2005.</a:t>
            </a:r>
          </a:p>
          <a:p>
            <a:pPr lvl="0"/>
            <a:r>
              <a:rPr lang="ru-RU" dirty="0" err="1" smtClean="0"/>
              <a:t>Рейнгольд</a:t>
            </a:r>
            <a:r>
              <a:rPr lang="ru-RU" dirty="0" smtClean="0"/>
              <a:t>,  Л.В. За пределами </a:t>
            </a:r>
            <a:r>
              <a:rPr lang="en-US" dirty="0" smtClean="0"/>
              <a:t>CASE</a:t>
            </a:r>
            <a:r>
              <a:rPr lang="ru-RU" dirty="0" smtClean="0"/>
              <a:t> — технологий / </a:t>
            </a:r>
            <a:r>
              <a:rPr lang="ru-RU" dirty="0" err="1" smtClean="0"/>
              <a:t>Л.В.Рейнгольд</a:t>
            </a:r>
            <a:r>
              <a:rPr lang="ru-RU" dirty="0" smtClean="0"/>
              <a:t> //</a:t>
            </a:r>
            <a:r>
              <a:rPr lang="ru-RU" dirty="0" err="1" smtClean="0"/>
              <a:t>Компьютерра</a:t>
            </a:r>
            <a:r>
              <a:rPr lang="ru-RU" dirty="0" smtClean="0"/>
              <a:t>.-  , 2000. - №13-15.</a:t>
            </a:r>
          </a:p>
          <a:p>
            <a:pPr lvl="0"/>
            <a:r>
              <a:rPr lang="ru-RU" dirty="0" smtClean="0"/>
              <a:t>Смолянинова, О.Г. Информационные технологии и методика С</a:t>
            </a:r>
            <a:r>
              <a:rPr lang="en-US" dirty="0" err="1" smtClean="0"/>
              <a:t>aseStudy</a:t>
            </a:r>
            <a:r>
              <a:rPr lang="ru-RU" dirty="0" smtClean="0"/>
              <a:t> в профессиональном  обучении студентов педагогического вуза: Труды II Всероссийской научно-методической конференции "Образование XXI века: инновационные технологии диагностика и управление в целях информатизации и </a:t>
            </a:r>
            <a:r>
              <a:rPr lang="ru-RU" dirty="0" err="1" smtClean="0"/>
              <a:t>гуманизации</a:t>
            </a:r>
            <a:r>
              <a:rPr lang="ru-RU" dirty="0" smtClean="0"/>
              <a:t>", Красноярск, май 2000 г. / О.Г.Смолянинова. - Красноярск, 2000.</a:t>
            </a:r>
          </a:p>
          <a:p>
            <a:pPr lvl="0"/>
            <a:r>
              <a:rPr lang="ru-RU" dirty="0" smtClean="0"/>
              <a:t>Смолянинова, О.Г. Инновационные технологии обучения студентов на основе метода </a:t>
            </a:r>
            <a:r>
              <a:rPr lang="en-US" dirty="0" err="1" smtClean="0"/>
              <a:t>CaseStudy</a:t>
            </a:r>
            <a:r>
              <a:rPr lang="ru-RU" dirty="0" smtClean="0"/>
              <a:t> // Инновации в российском образовании: сб.- М.: ВПО, 2000.</a:t>
            </a:r>
          </a:p>
          <a:p>
            <a:pPr lvl="0"/>
            <a:r>
              <a:rPr lang="ru-RU" dirty="0" smtClean="0"/>
              <a:t>Ситуационный анализ, или анатомия Кейс-метода /  под </a:t>
            </a:r>
            <a:r>
              <a:rPr lang="ru-RU" dirty="0" err="1" smtClean="0"/>
              <a:t>ред</a:t>
            </a:r>
            <a:r>
              <a:rPr lang="ru-RU" dirty="0" smtClean="0"/>
              <a:t> .Ю.П. </a:t>
            </a:r>
            <a:r>
              <a:rPr lang="ru-RU" dirty="0" err="1" smtClean="0"/>
              <a:t>Сурмина</a:t>
            </a:r>
            <a:r>
              <a:rPr lang="ru-RU" dirty="0" smtClean="0"/>
              <a:t> – Киев: Центр инноваций и развития, 2002. </a:t>
            </a:r>
          </a:p>
          <a:p>
            <a:r>
              <a:rPr lang="ru-RU" dirty="0" smtClean="0"/>
              <a:t>11. </a:t>
            </a:r>
            <a:r>
              <a:rPr lang="ru-RU" dirty="0" err="1" smtClean="0"/>
              <a:t>Вылегжанина</a:t>
            </a:r>
            <a:r>
              <a:rPr lang="ru-RU" dirty="0" smtClean="0"/>
              <a:t> И.В. Организация и апробация дистанционного обучения и дистанционной поддержки образовательного процесса в образовательном учреждении // Научно-методический журнал «Образование в Кировской области»  Киров, КИПК и ПРО, №4, 2007.</a:t>
            </a:r>
          </a:p>
          <a:p>
            <a:r>
              <a:rPr lang="ru-RU" dirty="0" smtClean="0"/>
              <a:t>12. </a:t>
            </a:r>
            <a:r>
              <a:rPr lang="ru-RU" dirty="0" err="1" smtClean="0"/>
              <a:t>Пажитнева</a:t>
            </a:r>
            <a:r>
              <a:rPr lang="ru-RU" dirty="0" smtClean="0"/>
              <a:t> Е.В. </a:t>
            </a:r>
            <a:r>
              <a:rPr lang="ru-RU" dirty="0" err="1" smtClean="0"/>
              <a:t>Кейс-технологии</a:t>
            </a:r>
            <a:r>
              <a:rPr lang="ru-RU" dirty="0" smtClean="0"/>
              <a:t> для развития одарённости // Химия в школе. – 2008, № 4. </a:t>
            </a:r>
          </a:p>
          <a:p>
            <a:r>
              <a:rPr lang="ru-RU" dirty="0" smtClean="0"/>
              <a:t>13. </a:t>
            </a:r>
            <a:r>
              <a:rPr lang="ru-RU" dirty="0" err="1" smtClean="0"/>
              <a:t>Паринов</a:t>
            </a:r>
            <a:r>
              <a:rPr lang="ru-RU" dirty="0" smtClean="0"/>
              <a:t> С.И. К теории сетевой экономики. – Новосибирск: ИЭОПП СО РАН, 2002.</a:t>
            </a:r>
          </a:p>
          <a:p>
            <a:r>
              <a:rPr lang="ru-RU" dirty="0" smtClean="0"/>
              <a:t>14. Русских Г.А. Дидактические основы современного урока: Учебно-практическое пособие. – М., Ладога-100, 2001.</a:t>
            </a:r>
          </a:p>
          <a:p>
            <a:r>
              <a:rPr lang="ru-RU" dirty="0" smtClean="0"/>
              <a:t>15. </a:t>
            </a:r>
            <a:r>
              <a:rPr lang="ru-RU" dirty="0" err="1" smtClean="0"/>
              <a:t>Селевко</a:t>
            </a:r>
            <a:r>
              <a:rPr lang="ru-RU" dirty="0" smtClean="0"/>
              <a:t> Г.К. Современные образовательные технологии: учебное пособие. – М.: Народное образование, 1998.</a:t>
            </a:r>
          </a:p>
          <a:p>
            <a:r>
              <a:rPr lang="ru-RU" dirty="0" smtClean="0"/>
              <a:t>16. Третьяков П.И. Управление школой по результатам: Практика педагогического менеджмента. – М.: Новая школа, 1997.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pPr lvl="0"/>
            <a:r>
              <a:rPr lang="ru-RU" u="sng" dirty="0" smtClean="0">
                <a:hlinkClick r:id="rId2"/>
              </a:rPr>
              <a:t>http://writing.colostate.edu/references/research/casestudy/index.cfm</a:t>
            </a:r>
            <a:endParaRPr lang="ru-RU" dirty="0" smtClean="0"/>
          </a:p>
          <a:p>
            <a:r>
              <a:rPr lang="ru-RU" dirty="0" smtClean="0"/>
              <a:t> </a:t>
            </a:r>
          </a:p>
          <a:p>
            <a:pPr lvl="0"/>
            <a:r>
              <a:rPr lang="ru-RU" u="sng" dirty="0" smtClean="0">
                <a:hlinkClick r:id="rId3"/>
              </a:rPr>
              <a:t>http://www.ed.asu.edu/edrev/reviews/rev24.htm</a:t>
            </a:r>
            <a:endParaRPr lang="ru-RU" dirty="0" smtClean="0"/>
          </a:p>
          <a:p>
            <a:r>
              <a:rPr lang="ru-RU" dirty="0" smtClean="0"/>
              <a:t> </a:t>
            </a:r>
          </a:p>
          <a:p>
            <a:pPr lvl="0"/>
            <a:r>
              <a:rPr lang="ru-RU" u="sng" dirty="0" smtClean="0">
                <a:hlinkClick r:id="rId4"/>
              </a:rPr>
              <a:t>http://www.casemethod.ru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150</TotalTime>
  <Words>1190</Words>
  <Application>Microsoft Office PowerPoint</Application>
  <PresentationFormat>Экран (4:3)</PresentationFormat>
  <Paragraphs>173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Апекс</vt:lpstr>
      <vt:lpstr> использование метода кейсов  на уроках для детей с ОВЗ</vt:lpstr>
      <vt:lpstr>Актуальность проблемы</vt:lpstr>
      <vt:lpstr> </vt:lpstr>
      <vt:lpstr>Проблема и цель проекта</vt:lpstr>
      <vt:lpstr>Самоанализ, рефлексия педагогической деятельности</vt:lpstr>
      <vt:lpstr>Мониторинг результативности работы с детьми</vt:lpstr>
      <vt:lpstr>Выявление трудностей в профессиональной деятельности</vt:lpstr>
      <vt:lpstr>Направления саморазвития</vt:lpstr>
      <vt:lpstr>Информационное развитие</vt:lpstr>
      <vt:lpstr> О КЕЙС МЕТОДЕ</vt:lpstr>
      <vt:lpstr> </vt:lpstr>
      <vt:lpstr> </vt:lpstr>
      <vt:lpstr> </vt:lpstr>
      <vt:lpstr>Кейс – метод как педагогическая технология</vt:lpstr>
      <vt:lpstr>Кейс – метод как педагогическая технология</vt:lpstr>
      <vt:lpstr>Кейс – метод как педагогическая технология</vt:lpstr>
      <vt:lpstr>Кейс – метод как педагогическая технология</vt:lpstr>
      <vt:lpstr>Презентация PowerPoint</vt:lpstr>
      <vt:lpstr>Кейс – метод как педагогическая технология</vt:lpstr>
      <vt:lpstr>Предполагаемые результаты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Повышение уровня профессиональной компетенции через использование метода кейсов</dc:title>
  <dc:creator>Багаутдинова</dc:creator>
  <cp:lastModifiedBy>Багаутдинова</cp:lastModifiedBy>
  <cp:revision>22</cp:revision>
  <dcterms:created xsi:type="dcterms:W3CDTF">2011-11-24T08:10:28Z</dcterms:created>
  <dcterms:modified xsi:type="dcterms:W3CDTF">2012-10-19T05:37:01Z</dcterms:modified>
</cp:coreProperties>
</file>