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2"/>
  </p:notesMasterIdLst>
  <p:sldIdLst>
    <p:sldId id="256" r:id="rId2"/>
    <p:sldId id="299" r:id="rId3"/>
    <p:sldId id="302" r:id="rId4"/>
    <p:sldId id="262" r:id="rId5"/>
    <p:sldId id="304" r:id="rId6"/>
    <p:sldId id="303" r:id="rId7"/>
    <p:sldId id="258" r:id="rId8"/>
    <p:sldId id="266" r:id="rId9"/>
    <p:sldId id="261" r:id="rId10"/>
    <p:sldId id="264" r:id="rId11"/>
    <p:sldId id="263" r:id="rId12"/>
    <p:sldId id="305" r:id="rId13"/>
    <p:sldId id="306" r:id="rId14"/>
    <p:sldId id="277" r:id="rId15"/>
    <p:sldId id="279" r:id="rId16"/>
    <p:sldId id="307" r:id="rId17"/>
    <p:sldId id="284" r:id="rId18"/>
    <p:sldId id="283" r:id="rId19"/>
    <p:sldId id="308" r:id="rId20"/>
    <p:sldId id="309" r:id="rId21"/>
    <p:sldId id="295" r:id="rId22"/>
    <p:sldId id="296" r:id="rId23"/>
    <p:sldId id="298" r:id="rId24"/>
    <p:sldId id="300" r:id="rId25"/>
    <p:sldId id="301" r:id="rId26"/>
    <p:sldId id="267" r:id="rId27"/>
    <p:sldId id="280" r:id="rId28"/>
    <p:sldId id="310" r:id="rId29"/>
    <p:sldId id="278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39" autoAdjust="0"/>
    <p:restoredTop sz="94660"/>
  </p:normalViewPr>
  <p:slideViewPr>
    <p:cSldViewPr>
      <p:cViewPr varScale="1">
        <p:scale>
          <a:sx n="74" d="100"/>
          <a:sy n="7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CBE37-97CB-4587-A7FC-B9CF807D0A1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7ACF-DD38-4B48-9510-5581B3137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7ACF-DD38-4B48-9510-5581B3137CB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7ACF-DD38-4B48-9510-5581B3137C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7ACF-DD38-4B48-9510-5581B3137CB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gray">
          <a:xfrm>
            <a:off x="502920" y="1984248"/>
            <a:ext cx="8211312" cy="2953512"/>
          </a:xfrm>
          <a:prstGeom prst="roundRect">
            <a:avLst>
              <a:gd name="adj" fmla="val 5521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13232" y="2432304"/>
            <a:ext cx="7772400" cy="1353312"/>
          </a:xfrm>
        </p:spPr>
        <p:txBody>
          <a:bodyPr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 sz="480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53312" y="3785616"/>
            <a:ext cx="6400800" cy="75895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F786-D0FD-4007-BD9C-E23B436D64D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ounded Rectangle 9"/>
          <p:cNvSpPr/>
          <p:nvPr/>
        </p:nvSpPr>
        <p:spPr bwMode="gray">
          <a:xfrm>
            <a:off x="859536" y="171907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 bwMode="gray">
          <a:xfrm>
            <a:off x="859536" y="4718304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 bwMode="gray">
          <a:xfrm>
            <a:off x="5641848" y="180136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7"/>
          <p:cNvGrpSpPr/>
          <p:nvPr/>
        </p:nvGrpSpPr>
        <p:grpSpPr bwMode="ltGray">
          <a:xfrm>
            <a:off x="5733288" y="189280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3" name="Oval 12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83464" y="356616"/>
            <a:ext cx="7004304" cy="608990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548640" y="219456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 bwMode="gray">
          <a:xfrm>
            <a:off x="914400" y="219456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 bwMode="gray">
          <a:xfrm>
            <a:off x="1289304" y="219456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360920" y="365760"/>
            <a:ext cx="1426464" cy="6062472"/>
          </a:xfrm>
        </p:spPr>
        <p:txBody>
          <a:bodyPr vert="eaVert">
            <a:scene3d>
              <a:camera prst="orthographicFront"/>
              <a:lightRig rig="flat" dir="t"/>
            </a:scene3d>
            <a:sp3d extrusionH="3175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76072"/>
            <a:ext cx="6373368" cy="56418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57200"/>
            <a:ext cx="8147304" cy="950976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2768"/>
            <a:ext cx="811987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502920" y="3712464"/>
            <a:ext cx="8147304" cy="2139696"/>
          </a:xfrm>
          <a:prstGeom prst="roundRect">
            <a:avLst>
              <a:gd name="adj" fmla="val 9795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 bwMode="gray">
          <a:xfrm>
            <a:off x="859536" y="5641848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0080" y="3931920"/>
            <a:ext cx="7790688" cy="1719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2642616"/>
            <a:ext cx="7498080" cy="74066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ounded Rectangle 7"/>
          <p:cNvSpPr/>
          <p:nvPr/>
        </p:nvSpPr>
        <p:spPr bwMode="gray">
          <a:xfrm>
            <a:off x="859536" y="350215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 bwMode="gray">
          <a:xfrm>
            <a:off x="5641848" y="358444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 bwMode="ltGray">
          <a:xfrm>
            <a:off x="5733288" y="367588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2" name="Oval 11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gray">
          <a:xfrm>
            <a:off x="283464" y="1216152"/>
            <a:ext cx="8577072" cy="5294376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 bwMode="gray">
          <a:xfrm>
            <a:off x="694944" y="10789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 bwMode="gray">
          <a:xfrm>
            <a:off x="1051560" y="10789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 bwMode="gray">
          <a:xfrm>
            <a:off x="1426464" y="10789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069848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gray">
          <a:xfrm>
            <a:off x="4645152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 bwMode="gray">
          <a:xfrm>
            <a:off x="283464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29768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4782312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F786-D0FD-4007-BD9C-E23B436D64D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8D5-10B7-4947-AF93-48F71A3D5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6616" y="429768"/>
            <a:ext cx="3118104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429768"/>
            <a:ext cx="5184648" cy="586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435608"/>
            <a:ext cx="3118104" cy="4855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0352" y="3273552"/>
            <a:ext cx="2642616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200400" y="612775"/>
            <a:ext cx="5404104" cy="4114800"/>
          </a:xfrm>
          <a:prstGeom prst="roundRect">
            <a:avLst>
              <a:gd name="adj" fmla="val 5778"/>
            </a:avLst>
          </a:prstGeom>
          <a:ln w="38100">
            <a:solidFill>
              <a:srgbClr val="FFFFFF">
                <a:alpha val="80000"/>
              </a:srgb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5848" y="4800600"/>
            <a:ext cx="5102352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27000"/>
            </a:blip>
            <a:srcRect/>
            <a:tile tx="0" ty="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7200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815584" y="6556248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02152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4143403"/>
          </a:xfrm>
        </p:spPr>
        <p:txBody>
          <a:bodyPr/>
          <a:lstStyle/>
          <a:p>
            <a:r>
              <a:rPr lang="ru-RU" dirty="0" smtClean="0"/>
              <a:t>Последняя иллюзия. Скажи наркотикам – нет!!!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r>
              <a:rPr lang="ru-RU" sz="1800" dirty="0" smtClean="0"/>
              <a:t>Автор – составитель: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преподаватель химии, биологии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   </a:t>
            </a:r>
            <a:r>
              <a:rPr lang="ru-RU" sz="1800" dirty="0" err="1" smtClean="0"/>
              <a:t>Дмитренко</a:t>
            </a:r>
            <a:r>
              <a:rPr lang="ru-RU" sz="1800" dirty="0" smtClean="0"/>
              <a:t> Е.М.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2011 год.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6400800" cy="1214446"/>
          </a:xfrm>
        </p:spPr>
        <p:txBody>
          <a:bodyPr>
            <a:noAutofit/>
          </a:bodyPr>
          <a:lstStyle/>
          <a:p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Московской области.</a:t>
            </a:r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ГБОУ СПО «ПАВЛОВО – ПОСАДСКИЙ ПРОМЫШЛЕННО – ЭКОНОМИЧЕСКИЙ ТЕХНИКУМ» МО.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Последствия долгосрочного приёма: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 numCol="2">
            <a:noAutofit/>
          </a:bodyPr>
          <a:lstStyle/>
          <a:p>
            <a:pPr algn="ctr">
              <a:buNone/>
            </a:pPr>
            <a:r>
              <a:rPr lang="ru-RU" sz="1800" dirty="0" smtClean="0">
                <a:effectLst/>
              </a:rPr>
              <a:t>• Разрушение зубов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Воспаление дёсен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Хриплость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Трудности с пищеварением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Запоры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Ухудшение зрения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Холодный пот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Зуд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Ослабление иммунной системы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Кома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Болезни дыхательных путей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Паралич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Менструальные нарушения у женщин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Неспособность достичь оргазма (у мужчин и у женщин)</a:t>
            </a:r>
          </a:p>
          <a:p>
            <a:pPr algn="ctr">
              <a:buNone/>
            </a:pPr>
            <a:endParaRPr lang="ru-RU" sz="1800" dirty="0" smtClean="0">
              <a:effectLst/>
            </a:endParaRPr>
          </a:p>
          <a:p>
            <a:pPr algn="ctr">
              <a:buNone/>
            </a:pPr>
            <a:r>
              <a:rPr lang="ru-RU" sz="1800" dirty="0" smtClean="0">
                <a:effectLst/>
              </a:rPr>
              <a:t>• Потеря памяти и интеллектуальных качеств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Замкнутость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Подавленность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Угри на лице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Потеря аппетита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Бессонница или лунатизм</a:t>
            </a:r>
          </a:p>
          <a:p>
            <a:pPr algn="ctr">
              <a:buNone/>
            </a:pPr>
            <a:r>
              <a:rPr lang="ru-RU" sz="1800" dirty="0" smtClean="0">
                <a:effectLst/>
              </a:rPr>
              <a:t>• Пониженная сексуальная способность и продолжающаяся импотенция у мужчин</a:t>
            </a:r>
          </a:p>
          <a:p>
            <a:pPr>
              <a:buNone/>
            </a:pPr>
            <a:endParaRPr lang="ru-RU" sz="1050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c2b0c71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424766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8072494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54886837_107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072494" cy="578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4929190" y="714356"/>
            <a:ext cx="3643338" cy="914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Марихуана.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Кратковременные </a:t>
            </a:r>
            <a:r>
              <a:rPr lang="ru-RU" dirty="0" smtClean="0"/>
              <a:t>последствия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• Искажение восприятий</a:t>
            </a:r>
          </a:p>
          <a:p>
            <a:pPr algn="ctr">
              <a:buNone/>
            </a:pPr>
            <a:r>
              <a:rPr lang="ru-RU" dirty="0" smtClean="0"/>
              <a:t>• Паника</a:t>
            </a:r>
          </a:p>
          <a:p>
            <a:pPr algn="ctr">
              <a:buNone/>
            </a:pPr>
            <a:r>
              <a:rPr lang="ru-RU" dirty="0" smtClean="0"/>
              <a:t>• Беспокойство</a:t>
            </a:r>
          </a:p>
          <a:p>
            <a:pPr algn="ctr">
              <a:buNone/>
            </a:pPr>
            <a:r>
              <a:rPr lang="ru-RU" dirty="0" smtClean="0"/>
              <a:t>• Плохая координация движений</a:t>
            </a:r>
          </a:p>
          <a:p>
            <a:pPr algn="ctr">
              <a:buNone/>
            </a:pPr>
            <a:r>
              <a:rPr lang="ru-RU" dirty="0" smtClean="0"/>
              <a:t>• Замедленное время реакции</a:t>
            </a:r>
          </a:p>
          <a:p>
            <a:pPr algn="ctr">
              <a:buNone/>
            </a:pPr>
            <a:r>
              <a:rPr lang="ru-RU" dirty="0" smtClean="0"/>
              <a:t>• После начального «взлёта» принимающий чувствует сонливость и подавленность</a:t>
            </a:r>
          </a:p>
          <a:p>
            <a:pPr algn="ctr">
              <a:buNone/>
            </a:pPr>
            <a:r>
              <a:rPr lang="ru-RU" dirty="0" smtClean="0"/>
              <a:t>• Учащение сердцебиения и риск сердечного приступа.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Продолжительные последствия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• Ослабленная сопротивляемость обычным болезням (простудам, бронхиту и т.д.)</a:t>
            </a:r>
          </a:p>
          <a:p>
            <a:pPr algn="ctr">
              <a:buNone/>
            </a:pPr>
            <a:r>
              <a:rPr lang="ru-RU" dirty="0" smtClean="0"/>
              <a:t>• Подавление иммунной системы</a:t>
            </a:r>
          </a:p>
          <a:p>
            <a:pPr algn="ctr">
              <a:buNone/>
            </a:pPr>
            <a:r>
              <a:rPr lang="ru-RU" dirty="0" smtClean="0"/>
              <a:t>• Расстройства роста</a:t>
            </a:r>
          </a:p>
          <a:p>
            <a:pPr algn="ctr">
              <a:buNone/>
            </a:pPr>
            <a:r>
              <a:rPr lang="ru-RU" dirty="0" smtClean="0"/>
              <a:t>• Увеличение нормально построенных клеток в теле</a:t>
            </a:r>
          </a:p>
          <a:p>
            <a:pPr algn="ctr">
              <a:buNone/>
            </a:pPr>
            <a:r>
              <a:rPr lang="ru-RU" dirty="0" smtClean="0"/>
              <a:t>• Боли в спине, ногах, груди, животе и голове</a:t>
            </a:r>
          </a:p>
          <a:p>
            <a:pPr algn="ctr">
              <a:buNone/>
            </a:pPr>
            <a:r>
              <a:rPr lang="ru-RU" dirty="0" smtClean="0"/>
              <a:t>• Уменьшение содержания мужских половых гормонов</a:t>
            </a:r>
          </a:p>
          <a:p>
            <a:pPr algn="ctr">
              <a:buNone/>
            </a:pPr>
            <a:r>
              <a:rPr lang="ru-RU" dirty="0" smtClean="0"/>
              <a:t>• Быстрое разрушение волокон лёгких и необратимая патология тканей мозга </a:t>
            </a:r>
          </a:p>
          <a:p>
            <a:pPr algn="ctr">
              <a:buNone/>
            </a:pPr>
            <a:r>
              <a:rPr lang="ru-RU" dirty="0" smtClean="0"/>
              <a:t>•  Снижение сексуальной потенции</a:t>
            </a:r>
          </a:p>
          <a:p>
            <a:pPr algn="ctr">
              <a:buNone/>
            </a:pPr>
            <a:r>
              <a:rPr lang="ru-RU" dirty="0" smtClean="0"/>
              <a:t>• Трудности в обучении: снижение способности получать и усваивать информацию.</a:t>
            </a:r>
          </a:p>
          <a:p>
            <a:pPr algn="ctr">
              <a:buNone/>
            </a:pPr>
            <a:r>
              <a:rPr lang="ru-RU" dirty="0" smtClean="0"/>
              <a:t>•Апатия, сонливость, недостаток мотивации</a:t>
            </a:r>
          </a:p>
          <a:p>
            <a:pPr algn="ctr">
              <a:buNone/>
            </a:pPr>
            <a:r>
              <a:rPr lang="ru-RU" dirty="0" smtClean="0"/>
              <a:t>• Изменение личностных характеристик и настроения</a:t>
            </a:r>
          </a:p>
          <a:p>
            <a:pPr algn="ctr">
              <a:buNone/>
            </a:pPr>
            <a:r>
              <a:rPr lang="ru-RU" dirty="0" smtClean="0"/>
              <a:t>• Неспособность ясно осознавать окружающее.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err="1" smtClean="0"/>
              <a:t>Экстази</a:t>
            </a:r>
            <a:r>
              <a:rPr lang="ru-RU" sz="7200" dirty="0" smtClean="0"/>
              <a:t>.</a:t>
            </a:r>
            <a:endParaRPr lang="ru-RU" sz="7200" dirty="0"/>
          </a:p>
        </p:txBody>
      </p:sp>
      <p:pic>
        <p:nvPicPr>
          <p:cNvPr id="4" name="Содержимое 3" descr="ecstac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643866" cy="4572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cstasy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4643446"/>
            <a:ext cx="47863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танцы с этим наркотиком меняют музыку на крах и горечь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Краткосрочные последствия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• Неспособность здраво мыслить</a:t>
            </a:r>
          </a:p>
          <a:p>
            <a:pPr algn="ctr">
              <a:buNone/>
            </a:pPr>
            <a:r>
              <a:rPr lang="ru-RU" dirty="0" smtClean="0"/>
              <a:t>• Ложное чувство близости</a:t>
            </a:r>
          </a:p>
          <a:p>
            <a:pPr algn="ctr">
              <a:buNone/>
            </a:pPr>
            <a:r>
              <a:rPr lang="ru-RU" dirty="0" smtClean="0"/>
              <a:t>• Замешательство</a:t>
            </a:r>
          </a:p>
          <a:p>
            <a:pPr algn="ctr">
              <a:buNone/>
            </a:pPr>
            <a:r>
              <a:rPr lang="ru-RU" dirty="0" smtClean="0"/>
              <a:t>• Депрессия</a:t>
            </a:r>
          </a:p>
          <a:p>
            <a:pPr algn="ctr">
              <a:buNone/>
            </a:pPr>
            <a:r>
              <a:rPr lang="ru-RU" dirty="0" smtClean="0"/>
              <a:t>• Бессонница</a:t>
            </a:r>
          </a:p>
          <a:p>
            <a:pPr algn="ctr">
              <a:buNone/>
            </a:pPr>
            <a:r>
              <a:rPr lang="ru-RU" dirty="0" smtClean="0"/>
              <a:t>• Крайняя обеспокоенность</a:t>
            </a:r>
          </a:p>
          <a:p>
            <a:pPr algn="ctr">
              <a:buNone/>
            </a:pPr>
            <a:r>
              <a:rPr lang="ru-RU" dirty="0" smtClean="0"/>
              <a:t>• Паранойя</a:t>
            </a:r>
          </a:p>
          <a:p>
            <a:pPr algn="ctr">
              <a:buNone/>
            </a:pPr>
            <a:r>
              <a:rPr lang="ru-RU" dirty="0" smtClean="0"/>
              <a:t>• Пристрастия к наркотикам</a:t>
            </a:r>
          </a:p>
          <a:p>
            <a:pPr algn="ctr">
              <a:buNone/>
            </a:pPr>
            <a:r>
              <a:rPr lang="ru-RU" dirty="0" smtClean="0"/>
              <a:t>• Напряжение мышц</a:t>
            </a:r>
          </a:p>
          <a:p>
            <a:pPr algn="ctr">
              <a:buNone/>
            </a:pPr>
            <a:r>
              <a:rPr lang="ru-RU" dirty="0" smtClean="0"/>
              <a:t>• Непроизвольное скрежетание зубами</a:t>
            </a:r>
          </a:p>
          <a:p>
            <a:pPr algn="ctr">
              <a:buNone/>
            </a:pPr>
            <a:r>
              <a:rPr lang="ru-RU" dirty="0" smtClean="0"/>
              <a:t>• Тошнота</a:t>
            </a:r>
          </a:p>
          <a:p>
            <a:pPr algn="ctr">
              <a:buNone/>
            </a:pPr>
            <a:r>
              <a:rPr lang="ru-RU" dirty="0" smtClean="0"/>
              <a:t>• Размытость зрения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ugabus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00438"/>
            <a:ext cx="552488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media_xl_36171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639075" cy="261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26079398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071678"/>
            <a:ext cx="2143120" cy="20502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214686"/>
            <a:ext cx="2928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/>
              <a:t>•  </a:t>
            </a:r>
            <a:r>
              <a:rPr lang="ru-RU" sz="2800" dirty="0" smtClean="0"/>
              <a:t>  разрушение мозга,</a:t>
            </a:r>
          </a:p>
          <a:p>
            <a:pPr algn="ctr">
              <a:buNone/>
            </a:pPr>
            <a:r>
              <a:rPr lang="ru-RU" sz="2800" dirty="0" smtClean="0"/>
              <a:t>•    гибель нервных тканей,</a:t>
            </a:r>
          </a:p>
          <a:p>
            <a:pPr algn="ctr">
              <a:buNone/>
            </a:pPr>
            <a:r>
              <a:rPr lang="ru-RU" sz="2800" dirty="0" smtClean="0"/>
              <a:t>•    цирроз печени,</a:t>
            </a:r>
          </a:p>
          <a:p>
            <a:pPr algn="ctr">
              <a:buNone/>
            </a:pPr>
            <a:r>
              <a:rPr lang="ru-RU" sz="2800" dirty="0" smtClean="0"/>
              <a:t>•    почечная недостаточность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85728"/>
            <a:ext cx="30003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Результаты приема токсичных веществ:</a:t>
            </a:r>
            <a:endParaRPr lang="ru-RU" sz="4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4faa24d774477b6514889d935d5d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7715303" cy="5143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Выноска со стрелкой вниз 2"/>
          <p:cNvSpPr/>
          <p:nvPr/>
        </p:nvSpPr>
        <p:spPr>
          <a:xfrm>
            <a:off x="2786050" y="857232"/>
            <a:ext cx="3714776" cy="16430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НЕТ!!!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30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247051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Вред </a:t>
            </a:r>
            <a:r>
              <a:rPr lang="ru-RU" dirty="0" err="1"/>
              <a:t>аудионаркотиков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57298"/>
            <a:ext cx="8119872" cy="50435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100" dirty="0" smtClean="0"/>
          </a:p>
          <a:p>
            <a:pPr algn="ctr"/>
            <a:r>
              <a:rPr lang="ru-RU" sz="2100" dirty="0" smtClean="0"/>
              <a:t>Если на колебания мозга наложить схожие колебания, то можно вызвать сбой работы мозга. Человеку начинают видеться разные нереальные вещи.</a:t>
            </a:r>
          </a:p>
          <a:p>
            <a:pPr algn="ctr"/>
            <a:endParaRPr lang="ru-RU" sz="2100" dirty="0" smtClean="0"/>
          </a:p>
          <a:p>
            <a:pPr algn="ctr"/>
            <a:r>
              <a:rPr lang="ru-RU" sz="2100" dirty="0" smtClean="0"/>
              <a:t>Инфразвук(низкочастотный звук) вызывает у людей нарушения в центральной нервной, сердечной, дыхательной системах, нарушает координацию движений и </a:t>
            </a:r>
            <a:r>
              <a:rPr lang="ru-RU" sz="2100" dirty="0" err="1" smtClean="0"/>
              <a:t>вестибюлярный</a:t>
            </a:r>
            <a:r>
              <a:rPr lang="ru-RU" sz="2100" dirty="0" smtClean="0"/>
              <a:t> аппарат. </a:t>
            </a:r>
          </a:p>
          <a:p>
            <a:pPr algn="ctr"/>
            <a:endParaRPr lang="ru-RU" sz="2100" dirty="0" smtClean="0"/>
          </a:p>
          <a:p>
            <a:pPr algn="ctr"/>
            <a:r>
              <a:rPr lang="ru-RU" sz="2100" dirty="0" smtClean="0"/>
              <a:t>Человек может впасть в состояние апатии, страха или беспричинной ярости. Эти состояния увеличиваются со временем и заканчиваются нервным срывом. В таком состоянии человек легко поддается любому внушению, панике, гипнозу.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85794"/>
            <a:ext cx="8119872" cy="561500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Суицид, оцепенение, каталептический синдром – обычная реакция на инфразвук.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Длительное(более 12 минут) звучание инфразвука в 150 </a:t>
            </a:r>
            <a:r>
              <a:rPr lang="ru-RU" dirty="0" err="1" smtClean="0"/>
              <a:t>Дб</a:t>
            </a:r>
            <a:r>
              <a:rPr lang="ru-RU" dirty="0" smtClean="0"/>
              <a:t> и более способно вызвать инфаркт миокарда – снижение частоты и силы сокращений сердечной мышцы, вплоть до остановки сердца.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Колебания инфразвука малой интенсивности способны вызвать страх, головокружение, тошноту, боли в животе.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Инфразвуковые колебания средней интенсивности вызывают психические отклонения, нарушения работы всех систем организма.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Интенсивный инфразвук, совпадая частотой с частотами внутренних органов, способен нарушить их работу, вызвать удушье, кровоизлияние в мозг, разорвать кровеносные сосуды.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Такие звуки могут повлечь за собой резкие осложнения у людей с неуравновешенной или больной психикой.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0115_audiokonfet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2865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8262357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caine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8072494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rk-do-posl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500043"/>
            <a:ext cx="4643438" cy="34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faces-of-meth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4532284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364333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Флирт с запретным ведет к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429132"/>
            <a:ext cx="357190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поцелую со смертью.</a:t>
            </a:r>
            <a:endParaRPr lang="ru-RU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57166"/>
            <a:ext cx="421877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marihuana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290"/>
            <a:ext cx="2516049" cy="333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6012683167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4926726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9149027435bc2795729b266c7c0c4d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357694"/>
            <a:ext cx="3487143" cy="220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stasy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38580348_6ef03e873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28627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571480"/>
            <a:ext cx="364333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Твоя жизнь – в твоих руках!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500570"/>
            <a:ext cx="1827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3929066"/>
            <a:ext cx="4071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Сделай правильный выбор!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04"/>
            <a:ext cx="3643338" cy="19145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Стоп!!!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6808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Наркомания – есть форма самоубийства, </a:t>
            </a:r>
            <a:r>
              <a:rPr lang="ru-RU" sz="6600" dirty="0" err="1" smtClean="0"/>
              <a:t>самодеградации</a:t>
            </a:r>
            <a:r>
              <a:rPr lang="ru-RU" sz="6600" dirty="0" smtClean="0"/>
              <a:t>, </a:t>
            </a:r>
            <a:r>
              <a:rPr lang="ru-RU" sz="6600" dirty="0" err="1" smtClean="0"/>
              <a:t>самодегенерации</a:t>
            </a:r>
            <a:r>
              <a:rPr lang="ru-RU" sz="6600" dirty="0" smtClean="0"/>
              <a:t> и самокалечения.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stas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854969" cy="61436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Лента лицом вверх 2"/>
          <p:cNvSpPr/>
          <p:nvPr/>
        </p:nvSpPr>
        <p:spPr>
          <a:xfrm>
            <a:off x="785786" y="4786322"/>
            <a:ext cx="7643866" cy="1785950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Выбирай – жизнь, без наркотиков!!!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1674_image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8215370" cy="54292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нак запрета 3"/>
          <p:cNvSpPr/>
          <p:nvPr/>
        </p:nvSpPr>
        <p:spPr>
          <a:xfrm>
            <a:off x="7000892" y="642918"/>
            <a:ext cx="1714512" cy="164307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СТОП!!!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47304" cy="1357322"/>
          </a:xfrm>
        </p:spPr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Мотивы.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любопытства.</a:t>
            </a:r>
          </a:p>
          <a:p>
            <a:r>
              <a:rPr lang="ru-RU" dirty="0" smtClean="0"/>
              <a:t>За компанию.</a:t>
            </a:r>
          </a:p>
          <a:p>
            <a:r>
              <a:rPr lang="ru-RU" dirty="0" smtClean="0"/>
              <a:t>Самоутверждение.</a:t>
            </a:r>
          </a:p>
          <a:p>
            <a:r>
              <a:rPr lang="ru-RU" dirty="0" smtClean="0"/>
              <a:t>Внутреннее одиночество.</a:t>
            </a:r>
          </a:p>
          <a:p>
            <a:r>
              <a:rPr lang="ru-RU" dirty="0" smtClean="0"/>
              <a:t>Азарт.</a:t>
            </a:r>
          </a:p>
          <a:p>
            <a:r>
              <a:rPr lang="ru-RU" dirty="0" smtClean="0"/>
              <a:t>Склонность к риску.</a:t>
            </a:r>
          </a:p>
          <a:p>
            <a:r>
              <a:rPr lang="ru-RU" dirty="0" smtClean="0"/>
              <a:t>Эмоциональная насыщенность.</a:t>
            </a:r>
          </a:p>
          <a:p>
            <a:r>
              <a:rPr lang="ru-RU" dirty="0" smtClean="0"/>
              <a:t>Соблазнение – провокация.</a:t>
            </a:r>
          </a:p>
          <a:p>
            <a:r>
              <a:rPr lang="ru-RU" dirty="0" smtClean="0"/>
              <a:t>Утешение.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Психологические особенности.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1573211"/>
          <a:ext cx="8120062" cy="435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031"/>
                <a:gridCol w="4060031"/>
              </a:tblGrid>
              <a:tr h="2178059">
                <a:tc>
                  <a:txBody>
                    <a:bodyPr/>
                    <a:lstStyle/>
                    <a:p>
                      <a:r>
                        <a:rPr lang="ru-RU" dirty="0" smtClean="0"/>
                        <a:t>Уход от реальности.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8000" dirty="0" smtClean="0"/>
                        <a:t>          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Слабо?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8000" dirty="0" smtClean="0"/>
                        <a:t>  Х</a:t>
                      </a:r>
                      <a:endParaRPr lang="ru-RU" sz="8000" dirty="0"/>
                    </a:p>
                  </a:txBody>
                  <a:tcPr/>
                </a:tc>
              </a:tr>
              <a:tr h="2178059"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            Ф 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Практически не встречаются.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 С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                За</a:t>
                      </a:r>
                      <a:r>
                        <a:rPr lang="ru-RU" baseline="0" dirty="0" smtClean="0"/>
                        <a:t> компанию!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/>
              <a:t>С</a:t>
            </a:r>
            <a:r>
              <a:rPr lang="ru-RU" sz="4400" dirty="0" smtClean="0"/>
              <a:t>облазнение – провокация.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/>
              </a:rPr>
              <a:t>Предлагают попробовать, чтобы почувствовать себя  хорошо,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забыть все проблемы</a:t>
            </a:r>
            <a:r>
              <a:rPr lang="ru-RU" dirty="0" smtClean="0">
                <a:effectLst/>
              </a:rPr>
              <a:t>, внушая что: «Только один раз – не вредно». </a:t>
            </a:r>
          </a:p>
          <a:p>
            <a:pPr>
              <a:buNone/>
            </a:pPr>
            <a:r>
              <a:rPr lang="ru-RU" dirty="0" smtClean="0">
                <a:effectLst/>
              </a:rPr>
              <a:t>Эта ложь, направленная на </a:t>
            </a:r>
            <a:r>
              <a:rPr lang="ru-RU" dirty="0" smtClean="0"/>
              <a:t>то, чтобы </a:t>
            </a:r>
            <a:r>
              <a:rPr lang="ru-RU" dirty="0" smtClean="0">
                <a:solidFill>
                  <a:srgbClr val="FF0000"/>
                </a:solidFill>
              </a:rPr>
              <a:t>сформировать у человека зависимость</a:t>
            </a:r>
            <a:r>
              <a:rPr lang="ru-RU" dirty="0" smtClean="0"/>
              <a:t>, манипулировать его желаниями, получая в последующем  прибыль.</a:t>
            </a:r>
            <a:endParaRPr lang="ru-RU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40_109221276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5072098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86446" y="357166"/>
            <a:ext cx="3071834" cy="607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Остановись!!! </a:t>
            </a:r>
          </a:p>
          <a:p>
            <a:pPr algn="ctr"/>
            <a:r>
              <a:rPr lang="ru-RU" sz="3600" dirty="0" smtClean="0"/>
              <a:t>Жизнь дается только один раз!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93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краткосрочного приёма </a:t>
            </a:r>
            <a:r>
              <a:rPr lang="ru-RU" dirty="0" smtClean="0"/>
              <a:t>героина: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effectLst/>
              </a:rPr>
              <a:t>• Беспокойство</a:t>
            </a:r>
          </a:p>
          <a:p>
            <a:pPr algn="ctr">
              <a:buNone/>
            </a:pPr>
            <a:r>
              <a:rPr lang="ru-RU" dirty="0" smtClean="0">
                <a:effectLst/>
              </a:rPr>
              <a:t>• Затруднённое дыхание</a:t>
            </a:r>
          </a:p>
          <a:p>
            <a:pPr algn="ctr">
              <a:buNone/>
            </a:pPr>
            <a:r>
              <a:rPr lang="ru-RU" dirty="0" smtClean="0">
                <a:effectLst/>
              </a:rPr>
              <a:t>• Затуманенные умственные состояние</a:t>
            </a:r>
          </a:p>
          <a:p>
            <a:pPr algn="ctr">
              <a:buNone/>
            </a:pPr>
            <a:r>
              <a:rPr lang="ru-RU" dirty="0" smtClean="0">
                <a:effectLst/>
              </a:rPr>
              <a:t>• Тошнота и рвота.</a:t>
            </a:r>
          </a:p>
          <a:p>
            <a:pPr algn="ctr">
              <a:buNone/>
            </a:pPr>
            <a:r>
              <a:rPr lang="ru-RU" dirty="0" smtClean="0">
                <a:effectLst/>
              </a:rPr>
              <a:t>    Воздействие наркотика на тело, вследствие продолжительного приёма, разрушительно. Частые инъекции могут вызвать разрушение вен, а также привести к заражению кровеносных сосудов и сердечных клапанов. Из-за общего плохого состояния тела может развиться туберкулез. Артрит – это ещё одно последствие долговременного пристрастия к героину.</a:t>
            </a:r>
            <a:endParaRPr lang="ru-RU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blue_Digital">
  <a:themeElements>
    <a:clrScheme name="3D02">
      <a:dk1>
        <a:sysClr val="windowText" lastClr="000000"/>
      </a:dk1>
      <a:lt1>
        <a:sysClr val="window" lastClr="FFFFFF"/>
      </a:lt1>
      <a:dk2>
        <a:srgbClr val="254B75"/>
      </a:dk2>
      <a:lt2>
        <a:srgbClr val="DDE9EC"/>
      </a:lt2>
      <a:accent1>
        <a:srgbClr val="6183BB"/>
      </a:accent1>
      <a:accent2>
        <a:srgbClr val="96DB6F"/>
      </a:accent2>
      <a:accent3>
        <a:srgbClr val="42BCC2"/>
      </a:accent3>
      <a:accent4>
        <a:srgbClr val="EE8F48"/>
      </a:accent4>
      <a:accent5>
        <a:srgbClr val="44C4F2"/>
      </a:accent5>
      <a:accent6>
        <a:srgbClr val="A09158"/>
      </a:accent6>
      <a:hlink>
        <a:srgbClr val="B292CA"/>
      </a:hlink>
      <a:folHlink>
        <a:srgbClr val="6B5680"/>
      </a:folHlink>
    </a:clrScheme>
    <a:fontScheme name="3D02">
      <a:maj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3D0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50000"/>
              </a:schemeClr>
            </a:gs>
            <a:gs pos="35000">
              <a:schemeClr val="phClr">
                <a:tint val="40000"/>
                <a:satMod val="200000"/>
              </a:schemeClr>
            </a:gs>
            <a:gs pos="100000">
              <a:schemeClr val="phClr">
                <a:tint val="15000"/>
                <a:satMod val="200000"/>
              </a:schemeClr>
            </a:gs>
          </a:gsLst>
          <a:lin ang="16200000" scaled="1"/>
        </a:gradFill>
        <a:gradFill rotWithShape="1">
          <a:gsLst>
            <a:gs pos="10000">
              <a:schemeClr val="phClr">
                <a:shade val="40000"/>
                <a:satMod val="200000"/>
              </a:schemeClr>
            </a:gs>
            <a:gs pos="65000">
              <a:schemeClr val="phClr">
                <a:shade val="93000"/>
                <a:satMod val="130000"/>
              </a:schemeClr>
            </a:gs>
            <a:gs pos="100000">
              <a:schemeClr val="phClr">
                <a:tint val="70000"/>
                <a:shade val="100000"/>
                <a:satMod val="2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27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57150"/>
          </a:sp3d>
        </a:effectStyle>
        <a:effectStyle>
          <a:effectLst>
            <a:outerShdw blurRad="50800" dist="38100" dir="27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88900" h="82550"/>
          </a:sp3d>
        </a:effectStyle>
        <a:effectStyle>
          <a:effectLst>
            <a:outerShdw blurRad="50800" dist="381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114300" h="107950"/>
          </a:sp3d>
        </a:effectStyle>
      </a:effectStyleLst>
      <a:bgFillStyleLst>
        <a:solidFill>
          <a:schemeClr val="phClr"/>
        </a:solidFill>
        <a:gradFill rotWithShape="1">
          <a:gsLst>
            <a:gs pos="7000">
              <a:schemeClr val="phClr">
                <a:tint val="100000"/>
                <a:shade val="60000"/>
                <a:satMod val="180000"/>
              </a:schemeClr>
            </a:gs>
            <a:gs pos="48000">
              <a:schemeClr val="phClr">
                <a:tint val="83000"/>
                <a:shade val="100000"/>
                <a:satMod val="300000"/>
              </a:schemeClr>
            </a:gs>
            <a:gs pos="83000">
              <a:schemeClr val="phClr">
                <a:tint val="99000"/>
                <a:shade val="100000"/>
                <a:satMod val="180000"/>
              </a:schemeClr>
            </a:gs>
            <a:gs pos="100000">
              <a:schemeClr val="phClr">
                <a:shade val="60000"/>
                <a:satMod val="180000"/>
                <a:lumMod val="9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0000"/>
                <a:satMod val="250000"/>
              </a:schemeClr>
            </a:gs>
            <a:gs pos="59000">
              <a:schemeClr val="phClr">
                <a:shade val="80000"/>
                <a:satMod val="130000"/>
              </a:schemeClr>
            </a:gs>
            <a:gs pos="100000">
              <a:schemeClr val="phClr">
                <a:shade val="50000"/>
                <a:satMod val="110000"/>
              </a:schemeClr>
            </a:gs>
          </a:gsLst>
          <a:path path="circle">
            <a:fillToRect l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TS010271168</Template>
  <TotalTime>400</TotalTime>
  <Words>718</Words>
  <PresentationFormat>Экран (4:3)</PresentationFormat>
  <Paragraphs>140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MS_RU_blue_Digital</vt:lpstr>
      <vt:lpstr>Последняя иллюзия. Скажи наркотикам – нет!!!                                         Автор – составитель:                                                                                преподаватель химии, биологии                                                                                                                  Дмитренко Е.М.  2011 год.</vt:lpstr>
      <vt:lpstr>Слайд 2</vt:lpstr>
      <vt:lpstr>Слайд 3</vt:lpstr>
      <vt:lpstr>Слайд 4</vt:lpstr>
      <vt:lpstr> Мотивы. </vt:lpstr>
      <vt:lpstr>Психологические особенности.</vt:lpstr>
      <vt:lpstr> Соблазнение – провокация. </vt:lpstr>
      <vt:lpstr>Слайд 8</vt:lpstr>
      <vt:lpstr>Последствия краткосрочного приёма героина: </vt:lpstr>
      <vt:lpstr>Последствия долгосрочного приёма:</vt:lpstr>
      <vt:lpstr>Слайд 11</vt:lpstr>
      <vt:lpstr>Слайд 12</vt:lpstr>
      <vt:lpstr>Слайд 13</vt:lpstr>
      <vt:lpstr>Кратковременные последствия:</vt:lpstr>
      <vt:lpstr>Продолжительные последствия.</vt:lpstr>
      <vt:lpstr>Экстази.</vt:lpstr>
      <vt:lpstr>Слайд 17</vt:lpstr>
      <vt:lpstr>Краткосрочные последствия.</vt:lpstr>
      <vt:lpstr>Слайд 19</vt:lpstr>
      <vt:lpstr>Слайд 20</vt:lpstr>
      <vt:lpstr>Вред аудионаркотиков.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44</cp:revision>
  <dcterms:modified xsi:type="dcterms:W3CDTF">2012-07-04T05:56:56Z</dcterms:modified>
</cp:coreProperties>
</file>