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8" r:id="rId5"/>
    <p:sldId id="282" r:id="rId6"/>
    <p:sldId id="283" r:id="rId7"/>
    <p:sldId id="284" r:id="rId8"/>
    <p:sldId id="289" r:id="rId9"/>
    <p:sldId id="285" r:id="rId10"/>
    <p:sldId id="286" r:id="rId11"/>
    <p:sldId id="287" r:id="rId12"/>
    <p:sldId id="275" r:id="rId13"/>
    <p:sldId id="257" r:id="rId14"/>
    <p:sldId id="277" r:id="rId15"/>
    <p:sldId id="276" r:id="rId16"/>
    <p:sldId id="271" r:id="rId17"/>
    <p:sldId id="259" r:id="rId18"/>
    <p:sldId id="260" r:id="rId19"/>
    <p:sldId id="279" r:id="rId20"/>
    <p:sldId id="261" r:id="rId21"/>
    <p:sldId id="278" r:id="rId22"/>
    <p:sldId id="262" r:id="rId23"/>
    <p:sldId id="263" r:id="rId24"/>
    <p:sldId id="264" r:id="rId25"/>
    <p:sldId id="273" r:id="rId26"/>
    <p:sldId id="272" r:id="rId27"/>
    <p:sldId id="265" r:id="rId28"/>
    <p:sldId id="274" r:id="rId29"/>
    <p:sldId id="268" r:id="rId30"/>
    <p:sldId id="27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60" d="100"/>
          <a:sy n="60" d="100"/>
        </p:scale>
        <p:origin x="-108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090F3F-8462-43F5-B674-908793E31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7A981-F5B6-4651-A32A-BC50C95CBA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82F80-5FA4-4E3F-85A6-0A76439BF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FD0E7-FAE6-43DA-ADBD-C29DBA313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F7888-C93A-496E-BB71-E53500AD2F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4E17-1B68-4729-8965-CD6A9920F3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825AE-E382-4F6F-88A5-90B571E937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96B51-D35D-4DBB-916E-A5AB3F315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EB8C5-3D01-4727-8AE5-D48093CC94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EA387-78C1-4902-8A7E-E89757496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DE7C0-CCED-4AF9-9BE6-6329B59513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3D7944-F1FA-44E6-AEF3-24D71C4B33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chool.xvatit.com/index.php?title=%D0%92%D0%B2%D0%B5%D0%B4%D0%B5%D0%BD%D0%B8%D0%B5._%D0%9B%D0%B8%D0%BA%D0%B8_%D1%81%D1%80%D0%B5%D0%B4%D0%BD%D0%B5%D0%B2%D0%B5%D0%BA%D0%BE%D0%B2%D1%8C%D1%8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school.xvatit.com/index.php?title=%D0%92%D0%BE%D0%B7%D1%80%D0%B0%D1%81%D1%82%D0%BD%D1%8B%D0%B5_%D0%B8%D0%B7%D0%BC%D0%B5%D0%BD%D0%B5%D0%BD%D0%B8%D1%8F_%D1%87%D0%B5%D0%BB%D0%BE%D0%B2%D0%B5%D0%BA%D0%B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az.lib.ru/" TargetMode="External"/><Relationship Id="rId3" Type="http://schemas.openxmlformats.org/officeDocument/2006/relationships/hyperlink" Target="http://izmerenie-x.ucoz.lv/" TargetMode="External"/><Relationship Id="rId7" Type="http://schemas.openxmlformats.org/officeDocument/2006/relationships/hyperlink" Target="http://www.artcontext.info/" TargetMode="External"/><Relationship Id="rId2" Type="http://schemas.openxmlformats.org/officeDocument/2006/relationships/hyperlink" Target="http://vetoshny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okrugsveta.ru/" TargetMode="External"/><Relationship Id="rId5" Type="http://schemas.openxmlformats.org/officeDocument/2006/relationships/hyperlink" Target="http://www.artrussia.ru/" TargetMode="External"/><Relationship Id="rId10" Type="http://schemas.openxmlformats.org/officeDocument/2006/relationships/hyperlink" Target="http://art.1september.ru/" TargetMode="External"/><Relationship Id="rId4" Type="http://schemas.openxmlformats.org/officeDocument/2006/relationships/hyperlink" Target="http://www.google.ru/" TargetMode="External"/><Relationship Id="rId9" Type="http://schemas.openxmlformats.org/officeDocument/2006/relationships/hyperlink" Target="http://www.rate1.com.ua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19088"/>
            <a:ext cx="7391400" cy="1981200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20775" y="2376488"/>
            <a:ext cx="7281863" cy="519112"/>
          </a:xfrm>
        </p:spPr>
        <p:txBody>
          <a:bodyPr>
            <a:spAutoFit/>
          </a:bodyPr>
          <a:lstStyle/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71480"/>
            <a:ext cx="76905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Наука и искусство.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Знание 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научное и знание 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художественное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378619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err="1" smtClean="0">
                <a:solidFill>
                  <a:schemeClr val="bg1"/>
                </a:solidFill>
              </a:rPr>
              <a:t>Шайхиева</a:t>
            </a:r>
            <a:r>
              <a:rPr lang="ru-RU" b="1" dirty="0" smtClean="0">
                <a:solidFill>
                  <a:schemeClr val="bg1"/>
                </a:solidFill>
              </a:rPr>
              <a:t> Надежда Ивановна</a:t>
            </a:r>
            <a:r>
              <a:rPr lang="ru-RU" b="1" i="1" dirty="0" smtClean="0">
                <a:solidFill>
                  <a:schemeClr val="bg1"/>
                </a:solidFill>
              </a:rPr>
              <a:t>,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bg1"/>
                </a:solidFill>
              </a:rPr>
              <a:t>учитель изобразительного искусства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bg1"/>
                </a:solidFill>
              </a:rPr>
              <a:t>МОБУ СОШ№3 им.Ю.Гагарина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г. Таганрога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Ростовской области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  в  Древнем  мире,  и  в  </a:t>
            </a:r>
            <a:r>
              <a:rPr lang="ru-RU" b="1" dirty="0" smtClean="0">
                <a:solidFill>
                  <a:schemeClr val="bg1"/>
                </a:solidFill>
                <a:hlinkClick r:id="rId2" tooltip="Введение. Лики средневековья"/>
              </a:rPr>
              <a:t>Средние  века</a:t>
            </a:r>
            <a:r>
              <a:rPr lang="ru-RU" b="1" dirty="0" smtClean="0">
                <a:solidFill>
                  <a:schemeClr val="bg1"/>
                </a:solidFill>
              </a:rPr>
              <a:t>  искусство  было  неотделимо  от  религии.  Архитектор  в Древнем  Египте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обычно  был жрецом,  «посвященным».  Художников  </a:t>
            </a:r>
            <a:r>
              <a:rPr lang="ru-RU" b="1" dirty="0" smtClean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поэтов</a:t>
            </a:r>
            <a:r>
              <a:rPr lang="ru-RU" b="1" dirty="0" smtClean="0">
                <a:solidFill>
                  <a:schemeClr val="bg1"/>
                </a:solidFill>
              </a:rPr>
              <a:t>  Китая  потомки  называли  «мудрецами  древности».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2530" name="Picture 2" descr="Пектораль в виде священного жука-скарабе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71678"/>
            <a:ext cx="3929090" cy="35417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78645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Скарабей был символом жизненной силы, воскрешения, символом движения </a:t>
            </a:r>
            <a:r>
              <a:rPr lang="ru-RU" b="1" dirty="0" smtClean="0"/>
              <a:t>вперед. ( Египет)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  эпоху  Возрождения  впервые  утвердилось понимание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искусства</a:t>
            </a:r>
            <a:r>
              <a:rPr lang="ru-RU" b="1" dirty="0" smtClean="0">
                <a:solidFill>
                  <a:schemeClr val="bg1"/>
                </a:solidFill>
              </a:rPr>
              <a:t>,  близкое  к  </a:t>
            </a:r>
            <a:r>
              <a:rPr lang="ru-RU" b="1" dirty="0" smtClean="0">
                <a:solidFill>
                  <a:schemeClr val="bg1"/>
                </a:solidFill>
              </a:rPr>
              <a:t>современному. Искусство</a:t>
            </a:r>
            <a:r>
              <a:rPr lang="ru-RU" b="1" dirty="0" smtClean="0">
                <a:solidFill>
                  <a:schemeClr val="bg1"/>
                </a:solidFill>
              </a:rPr>
              <a:t>  </a:t>
            </a:r>
            <a:r>
              <a:rPr lang="ru-RU" b="1" dirty="0" smtClean="0">
                <a:solidFill>
                  <a:schemeClr val="bg1"/>
                </a:solidFill>
              </a:rPr>
              <a:t>объединяло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 все  виды  художественного творчества,  тем  самым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отделяя</a:t>
            </a:r>
            <a:r>
              <a:rPr lang="ru-RU" b="1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его</a:t>
            </a:r>
            <a:r>
              <a:rPr lang="ru-RU" b="1" dirty="0" smtClean="0">
                <a:solidFill>
                  <a:schemeClr val="bg1"/>
                </a:solidFill>
              </a:rPr>
              <a:t>  от  других  видов  человеческой  деятельности. 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1508" name="Picture 4" descr="http://upload.wikimedia.org/wikipedia/commons/thumb/d/df/Adriaen_van_Ostade_006.jpg/220px-Adriaen_van_Ostade_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214842" cy="4368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614364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Адриан</a:t>
            </a:r>
            <a:r>
              <a:rPr lang="ru-RU" b="1" dirty="0" smtClean="0"/>
              <a:t> </a:t>
            </a:r>
            <a:r>
              <a:rPr lang="ru-RU" b="1" dirty="0" err="1" smtClean="0"/>
              <a:t>ван</a:t>
            </a:r>
            <a:r>
              <a:rPr lang="ru-RU" b="1" dirty="0" smtClean="0"/>
              <a:t> </a:t>
            </a:r>
            <a:r>
              <a:rPr lang="ru-RU" b="1" dirty="0" err="1" smtClean="0"/>
              <a:t>Остаде</a:t>
            </a:r>
            <a:r>
              <a:rPr lang="ru-RU" b="1" dirty="0" smtClean="0"/>
              <a:t>. </a:t>
            </a:r>
            <a:r>
              <a:rPr lang="ru-RU" b="1" dirty="0" smtClean="0"/>
              <a:t>Мастерская художника. 1663. 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010400" cy="8382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Леонардо да  Винчи 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(1452—1519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znamenitostimira.com/wp-content/uploads/2012/08/67.jpg"/>
          <p:cNvPicPr>
            <a:picLocks noChangeAspect="1" noChangeArrowheads="1"/>
          </p:cNvPicPr>
          <p:nvPr/>
        </p:nvPicPr>
        <p:blipFill>
          <a:blip r:embed="rId2"/>
          <a:srcRect t="-367" r="44555"/>
          <a:stretch>
            <a:fillRect/>
          </a:stretch>
        </p:blipFill>
        <p:spPr bwMode="auto">
          <a:xfrm>
            <a:off x="428596" y="1643050"/>
            <a:ext cx="2861551" cy="4316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00430" y="2285992"/>
            <a:ext cx="54292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Многогранная  личность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Леонардо да  Винчи -  основоположника  художественной  культуры Высокого  Возрождения  —  вот  уже пять  столетий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восхищает  человечество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7515225" cy="8382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Леонардо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да  Винчи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326" y="2571744"/>
            <a:ext cx="6062674" cy="307340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Этот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итальянский 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художник</a:t>
            </a:r>
          </a:p>
          <a:p>
            <a:pPr algn="ctr">
              <a:buNone/>
            </a:pP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живописец,  скульптор,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архитектор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был</a:t>
            </a:r>
            <a:r>
              <a: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еще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 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писателем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ученым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инженером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  </a:t>
            </a:r>
            <a:endParaRPr lang="ru-RU" sz="2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изобретателем</a:t>
            </a:r>
            <a:r>
              <a:rPr lang="ru-RU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 и  анатомом</a:t>
            </a:r>
            <a:r>
              <a:rPr lang="ru-RU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znamenitostimira.com/wp-content/uploads/2012/08/67.jpg"/>
          <p:cNvPicPr>
            <a:picLocks noChangeAspect="1" noChangeArrowheads="1"/>
          </p:cNvPicPr>
          <p:nvPr/>
        </p:nvPicPr>
        <p:blipFill>
          <a:blip r:embed="rId2"/>
          <a:srcRect l="47500"/>
          <a:stretch>
            <a:fillRect/>
          </a:stretch>
        </p:blipFill>
        <p:spPr bwMode="auto">
          <a:xfrm>
            <a:off x="285720" y="2143116"/>
            <a:ext cx="252031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14348" y="6143644"/>
            <a:ext cx="1544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Парашют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177242" cy="8382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Леонардо да  Винчи-изобретатель</a:t>
            </a:r>
            <a:endParaRPr lang="ru-RU" sz="3600" dirty="0"/>
          </a:p>
        </p:txBody>
      </p:sp>
      <p:pic>
        <p:nvPicPr>
          <p:cNvPr id="3" name="Picture 4" descr="http://truescience.com.ua/wp-content/uploads/le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71942"/>
            <a:ext cx="3645339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6" descr="http://worldleonard.h1.ru/images/mashine/carroarmato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071942"/>
            <a:ext cx="3643338" cy="2433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bouriac.narod.ru/_leo08.jpg"/>
          <p:cNvPicPr>
            <a:picLocks noChangeAspect="1" noChangeArrowheads="1"/>
          </p:cNvPicPr>
          <p:nvPr/>
        </p:nvPicPr>
        <p:blipFill>
          <a:blip r:embed="rId4"/>
          <a:srcRect l="44681"/>
          <a:stretch>
            <a:fillRect/>
          </a:stretch>
        </p:blipFill>
        <p:spPr bwMode="auto">
          <a:xfrm>
            <a:off x="571472" y="1071546"/>
            <a:ext cx="2214578" cy="2722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143240" y="1428736"/>
            <a:ext cx="5572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Его  гениальные  догадки  как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 ученого, инженера,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Конструктор намного опередили  современную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ему  эпоху.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6215082"/>
            <a:ext cx="891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Танк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6396335"/>
            <a:ext cx="350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Многоствольное орудие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3643314"/>
            <a:ext cx="3020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Водолазный костюм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010400" cy="8382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Леонардо да  Винчи – живописец.</a:t>
            </a:r>
            <a:endParaRPr lang="ru-RU" sz="3200" dirty="0"/>
          </a:p>
        </p:txBody>
      </p:sp>
      <p:pic>
        <p:nvPicPr>
          <p:cNvPr id="3" name="Picture 2" descr="Рисунки Леонард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2"/>
            <a:ext cx="5143536" cy="3741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8596" y="128586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Живопись  он  рассматривал  как  универсальный  язык, способный  воплотить  все  многообразные  проявления 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разумного  начала в  природе.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  научно  обосновал  принципы  воздушной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перспективы,  высказал  научные  предположения  об  особенностях зрения  человека.  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Пейзаж Арно («Тосканский пейзаж»). 1473. Галерея Уффици, Флорен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000792" cy="41148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6143644"/>
            <a:ext cx="4090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«Тосканский пейзаж». </a:t>
            </a:r>
            <a:r>
              <a:rPr lang="ru-RU" dirty="0" smtClean="0"/>
              <a:t>1473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  примерах  </a:t>
            </a:r>
            <a:r>
              <a:rPr lang="ru-RU" b="1" dirty="0" smtClean="0">
                <a:solidFill>
                  <a:schemeClr val="bg1"/>
                </a:solidFill>
              </a:rPr>
              <a:t>деятельности Леонардо</a:t>
            </a:r>
            <a:r>
              <a:rPr lang="ru-RU" b="1" dirty="0">
                <a:solidFill>
                  <a:schemeClr val="bg1"/>
                </a:solidFill>
              </a:rPr>
              <a:t>  да  Винчи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можно</a:t>
            </a:r>
            <a:r>
              <a:rPr lang="ru-RU" b="1" dirty="0">
                <a:solidFill>
                  <a:schemeClr val="bg1"/>
                </a:solidFill>
              </a:rPr>
              <a:t>  </a:t>
            </a:r>
            <a:r>
              <a:rPr lang="ru-RU" b="1" dirty="0" smtClean="0">
                <a:solidFill>
                  <a:schemeClr val="bg1"/>
                </a:solidFill>
              </a:rPr>
              <a:t>понять</a:t>
            </a:r>
            <a:r>
              <a:rPr lang="ru-RU" b="1" dirty="0">
                <a:solidFill>
                  <a:schemeClr val="bg1"/>
                </a:solidFill>
              </a:rPr>
              <a:t>, насколько  неразрывно  научное  и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художественное  </a:t>
            </a:r>
            <a:r>
              <a:rPr lang="ru-RU" b="1" dirty="0" smtClean="0">
                <a:solidFill>
                  <a:schemeClr val="bg1"/>
                </a:solidFill>
              </a:rPr>
              <a:t>творчество</a:t>
            </a:r>
            <a:r>
              <a:rPr lang="ru-RU" b="1" dirty="0">
                <a:solidFill>
                  <a:schemeClr val="bg1"/>
                </a:solidFill>
              </a:rPr>
              <a:t>. 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school.xvatit.com/images/d/de/13.05-3.jpg"/>
          <p:cNvPicPr>
            <a:picLocks noChangeAspect="1" noChangeArrowheads="1"/>
          </p:cNvPicPr>
          <p:nvPr/>
        </p:nvPicPr>
        <p:blipFill>
          <a:blip r:embed="rId2"/>
          <a:srcRect l="2901" t="10331" r="7156" b="4958"/>
          <a:stretch>
            <a:fillRect/>
          </a:stretch>
        </p:blipFill>
        <p:spPr bwMode="auto">
          <a:xfrm>
            <a:off x="1428728" y="1571612"/>
            <a:ext cx="6286544" cy="4157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14414" y="5786454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Натюрморт с атрибутами науки. 1731 - Картины Ж.-Б. Шардена.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Рисунок  «</a:t>
            </a:r>
            <a:r>
              <a:rPr lang="ru-RU" b="1" dirty="0" err="1">
                <a:solidFill>
                  <a:schemeClr val="bg1"/>
                </a:solidFill>
              </a:rPr>
              <a:t>Витрувианский</a:t>
            </a:r>
            <a:r>
              <a:rPr lang="ru-RU" b="1" dirty="0">
                <a:solidFill>
                  <a:schemeClr val="bg1"/>
                </a:solidFill>
              </a:rPr>
              <a:t>  человек» символизирует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внутреннюю</a:t>
            </a:r>
            <a:r>
              <a:rPr lang="ru-RU" b="1" dirty="0">
                <a:solidFill>
                  <a:schemeClr val="bg1"/>
                </a:solidFill>
              </a:rPr>
              <a:t>  симметрию, </a:t>
            </a:r>
            <a:r>
              <a:rPr lang="ru-RU" b="1" dirty="0" smtClean="0">
                <a:solidFill>
                  <a:schemeClr val="bg1"/>
                </a:solidFill>
              </a:rPr>
              <a:t> божественную</a:t>
            </a:r>
            <a:r>
              <a:rPr lang="ru-RU" b="1" dirty="0">
                <a:solidFill>
                  <a:schemeClr val="bg1"/>
                </a:solidFill>
              </a:rPr>
              <a:t>  пропорцию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человеческого  тела.  Две  наложенные  </a:t>
            </a:r>
            <a:r>
              <a:rPr lang="ru-RU" b="1" dirty="0" smtClean="0">
                <a:solidFill>
                  <a:schemeClr val="bg1"/>
                </a:solidFill>
              </a:rPr>
              <a:t>одна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на</a:t>
            </a:r>
            <a:r>
              <a:rPr lang="ru-RU" b="1" dirty="0">
                <a:solidFill>
                  <a:schemeClr val="bg1"/>
                </a:solidFill>
              </a:rPr>
              <a:t>  </a:t>
            </a:r>
            <a:r>
              <a:rPr lang="ru-RU" b="1" dirty="0" smtClean="0">
                <a:solidFill>
                  <a:schemeClr val="bg1"/>
                </a:solidFill>
              </a:rPr>
              <a:t>другую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  фигуры  вписаны  в  круг  и квадрат. </a:t>
            </a:r>
          </a:p>
        </p:txBody>
      </p:sp>
      <p:pic>
        <p:nvPicPr>
          <p:cNvPr id="15362" name="Picture 2" descr="http://www.rate1.com.ua/files/1_Vitruvian-Man-Leonardo-da-Vin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00240"/>
            <a:ext cx="4530901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Этот  рисунок  определил  канонические  пропорции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изображения человека  для  европейского  искусства последующего  времени.  В  XX  в.  На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основе  этого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рисунка  была  составлена шкала пропорций, которая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повлияла на образные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решения  современной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архитектуры.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rate1.com.ua/files/1_Vitruvian-Man-Leonardo-da-Vin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714620"/>
            <a:ext cx="4000528" cy="3973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428736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Наука  и  искусство —  </a:t>
            </a:r>
            <a:r>
              <a:rPr lang="ru-RU" sz="2800" b="1" dirty="0" smtClean="0">
                <a:solidFill>
                  <a:schemeClr val="bg1"/>
                </a:solidFill>
              </a:rPr>
              <a:t>это  две  области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деятельности</a:t>
            </a:r>
            <a:r>
              <a:rPr lang="ru-RU" sz="2800" b="1" dirty="0" smtClean="0">
                <a:solidFill>
                  <a:schemeClr val="bg1"/>
                </a:solidFill>
              </a:rPr>
              <a:t>, </a:t>
            </a:r>
            <a:r>
              <a:rPr lang="ru-RU" sz="2800" b="1" dirty="0" smtClean="0">
                <a:solidFill>
                  <a:schemeClr val="bg1"/>
                </a:solidFill>
              </a:rPr>
              <a:t>которые</a:t>
            </a:r>
            <a:r>
              <a:rPr lang="ru-RU" sz="2800" b="1" dirty="0" smtClean="0">
                <a:solidFill>
                  <a:schemeClr val="bg1"/>
                </a:solidFill>
              </a:rPr>
              <a:t>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сопровождают</a:t>
            </a:r>
            <a:r>
              <a:rPr lang="ru-RU" sz="2800" b="1" dirty="0" smtClean="0">
                <a:solidFill>
                  <a:schemeClr val="bg1"/>
                </a:solidFill>
              </a:rPr>
              <a:t>  развитие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человечества</a:t>
            </a:r>
            <a:r>
              <a:rPr lang="ru-RU" sz="2800" b="1" dirty="0" smtClean="0">
                <a:solidFill>
                  <a:schemeClr val="bg1"/>
                </a:solidFill>
              </a:rPr>
              <a:t>  на  всем 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протяжении  его 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существования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myrt.ru/news/uploads/posts/2008-11/1226998494_milan_sob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714776" cy="319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28662" y="4857760"/>
            <a:ext cx="2670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Миланский собор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429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Портреты  кисти  Леонардо  да Винчи  —  это  образы  свободных  духом,  добродетельных  и  талантливых людей. </a:t>
            </a:r>
          </a:p>
        </p:txBody>
      </p:sp>
      <p:pic>
        <p:nvPicPr>
          <p:cNvPr id="12290" name="Picture 2" descr="http://www.artrussia.ru/pic_l/l270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714752"/>
            <a:ext cx="2000264" cy="2725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29388" y="2643182"/>
            <a:ext cx="25121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Портрет дамы с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 горностаем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2292" name="Picture 4" descr="http://t3.gstatic.com/images?q=tbn:ANd9GcTkRTilUyPOgRIGUyOMVXnnJDUPu3pAUUd6o8Hahxqhg-XX3L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00438"/>
            <a:ext cx="254001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596" y="2571744"/>
            <a:ext cx="30555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Портрет </a:t>
            </a:r>
            <a:r>
              <a:rPr lang="ru-RU" b="1" i="1" dirty="0" err="1" smtClean="0">
                <a:solidFill>
                  <a:schemeClr val="bg1"/>
                </a:solidFill>
              </a:rPr>
              <a:t>Джиневры</a:t>
            </a:r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д</a:t>
            </a:r>
            <a:r>
              <a:rPr lang="en-US" b="1" i="1" dirty="0" smtClean="0">
                <a:solidFill>
                  <a:schemeClr val="bg1"/>
                </a:solidFill>
              </a:rPr>
              <a:t>e </a:t>
            </a:r>
            <a:r>
              <a:rPr lang="ru-RU" b="1" i="1" dirty="0" smtClean="0">
                <a:solidFill>
                  <a:schemeClr val="bg1"/>
                </a:solidFill>
              </a:rPr>
              <a:t>Бенчи. 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2294" name="Picture 6" descr="Леонардо да Винчи. &quot;Мадонна Бенуа&quot;. Около 1478-1482. Санкт-Петербург, Государственный Эрмитаж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143248"/>
            <a:ext cx="1928826" cy="3055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857620" y="6215082"/>
            <a:ext cx="2346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Мадонна Бенуа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 </a:t>
            </a:r>
            <a:r>
              <a:rPr lang="ru-RU" b="1" dirty="0" smtClean="0">
                <a:solidFill>
                  <a:schemeClr val="bg1"/>
                </a:solidFill>
              </a:rPr>
              <a:t>Портрет  —  «Джоконда»,  или «</a:t>
            </a:r>
            <a:r>
              <a:rPr lang="ru-RU" b="1" dirty="0" err="1" smtClean="0">
                <a:solidFill>
                  <a:schemeClr val="bg1"/>
                </a:solidFill>
              </a:rPr>
              <a:t>Мона</a:t>
            </a:r>
            <a:r>
              <a:rPr lang="ru-RU" b="1" dirty="0" smtClean="0">
                <a:solidFill>
                  <a:schemeClr val="bg1"/>
                </a:solidFill>
              </a:rPr>
              <a:t>  Лиза»  произвел 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ошеломляющее  впечатление 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на  современников  художника.  Один  из  них  писал: </a:t>
            </a:r>
            <a:r>
              <a:rPr lang="ru-RU" b="1" i="1" dirty="0" smtClean="0">
                <a:solidFill>
                  <a:schemeClr val="bg1"/>
                </a:solidFill>
              </a:rPr>
              <a:t>«Изображение  это  давало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понять  всякому,  кто  хотел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постичь,  насколько искусство  способно  </a:t>
            </a:r>
            <a:endParaRPr lang="en-US" b="1" i="1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подражать  природе…»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upload.wikimedia.org/wikipedia/commons/thumb/e/ec/Mona_Lisa,_by_Leonardo_da_Vinci,_from_C2RMF_retouched.jpg/250px-Mona_Lisa,_by_Leonardo_da_Vinci,_from_C2RMF_retouch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785794"/>
            <a:ext cx="3399529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Важным</a:t>
            </a: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элементом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композиции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r>
              <a:rPr lang="ru-RU" sz="2800" b="1" dirty="0" smtClean="0">
                <a:solidFill>
                  <a:schemeClr val="bg1"/>
                </a:solidFill>
              </a:rPr>
              <a:t>стал пейзаж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r>
              <a:rPr lang="ru-RU" sz="2800" b="1" dirty="0" smtClean="0">
                <a:solidFill>
                  <a:schemeClr val="bg1"/>
                </a:solidFill>
              </a:rPr>
              <a:t>космического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масштаба</a:t>
            </a:r>
            <a:r>
              <a:rPr lang="ru-RU" sz="2800" b="1" dirty="0">
                <a:solidFill>
                  <a:schemeClr val="bg1"/>
                </a:solidFill>
              </a:rPr>
              <a:t>,  </a:t>
            </a:r>
            <a:r>
              <a:rPr lang="ru-RU" sz="2800" b="1" dirty="0" smtClean="0">
                <a:solidFill>
                  <a:schemeClr val="bg1"/>
                </a:solidFill>
              </a:rPr>
              <a:t>тающий</a:t>
            </a:r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в</a:t>
            </a:r>
            <a:r>
              <a:rPr lang="ru-RU" sz="2800" b="1" dirty="0">
                <a:solidFill>
                  <a:schemeClr val="bg1"/>
                </a:solidFill>
              </a:rPr>
              <a:t>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холодной</a:t>
            </a:r>
            <a:r>
              <a:rPr lang="ru-RU" sz="2800" b="1" dirty="0">
                <a:solidFill>
                  <a:schemeClr val="bg1"/>
                </a:solidFill>
              </a:rPr>
              <a:t>  дымке.</a:t>
            </a:r>
          </a:p>
        </p:txBody>
      </p:sp>
      <p:sp>
        <p:nvSpPr>
          <p:cNvPr id="3" name="AutoShape 2" descr="data:image/jpeg;base64,/9j/4AAQSkZJRgABAQAAAQABAAD/2wCEAAkGBhQSERUUEhQWFRQWFxwYGBgYGB0YGhgXFxgcGhgXGBoYHCYeGBwjHRgcHy8gJCcpLSwsFx8xNTAqNSYrLCkBCQoKDgwOGg8PGikkHyQsKSwqLCksLCwpLCwsKSwsLCwsLCwpLCkpLCwsLCwpKSwpLCwsKSwsLCwsLCwsLCwpLP/AABEIAOYA2wMBIgACEQEDEQH/xAAcAAABBAMBAAAAAAAAAAAAAAAEAQIDBQAGBwj/xABDEAABAgMGAgcGBAQFAwUAAAABAhEAAyEEBRIxQVFhcQYTIjKBkaEHQrHB0fAUUuHxI2KCkggVM1NyFqLCJCVDY7L/xAAZAQADAQEBAAAAAAAAAAAAAAABAgMABAX/xAApEQACAgICAQQCAgMBAQAAAAAAAQIRAyESMUEEIlFhExRxsUKBkeEF/9oADAMBAAIRAxEAPwDqAH20JMy4QPdc7rJUuZ/uS0q5Ykg/ONQ9pXTOXZ5E2RLmKl2khLdlQ7JNcK8gWo70eLOSoFG3CmJ3eFTPGyjyIHyjmPsv6bY0fhp61Kmk/wAMl1EpZykqYs1TUx0NZb94lJjJbDFWkN3FeKj8miSTeClcK7RXrnUyf74wslZ2aJcIyexraMnpOLFUkb/dISVPLEEAjSkSzFEjP0hksHnyinGItsySvUJbz+sEBCSKguYjJKQSQwFTyECXTewmBRIJZahQGgegdgDCSpBSYROlgA0o0Vsy2y0rSgkYlAkJ3CWc+Djzg68Z4alI5Rb77/8Af5KSewgiUw/+xFfMqHlEX7nSKLStnV0WhPGJpc0Gr+EDypQVpTjDpiMJbL4RRTdCOKCysCrQ1E+tBrAyUFWpaHhTb/esazUHTJpaGypjxFL4ZvDksM3huRqDUhsnhcbCIJdrSS2oEKu0QXNASJSp8h6w2dMArllUmlaNEarSBHJ/bN0qpKssujKE1ddu4CM83VXhEJJSdFFaOtLmkCrRq0jpyhV5TLGAOwgHE+a81J8AQObxN0b6RJtllRPBABHbGeFQFR4fOOEWO/mvRNpoxtGKuWFS9eQL+ECHutLwZ6PTiZwZ3aHC0jeA5lkoKv6RipZGsPyoFE82YWivWusTKyzgCY7mGUxaKX2fXgpV0SzjSFpQtKVL7qcKlYMTaANnHI+lN+2xa1S7VMTMZ27hTnmggUFNIf0buOZbbLOQmYlBkqSpAWrChWILKkuTRQCSof1RrdssqpailYAUGyIVnUF0kghi9N4qu9i+Ai675nWdWKQrAr8wAJY5sSCY7n0Hvxdps6DOVKM1u0EEYgPdK0juk55NUR5+WrIDb1jdPZp0Xta7XJmplzUScTrWHlpwpLkO3aHBq5cY00GJ1PpR0tkWDB12I4yQAgOQBmakUqBzMX9xW6VapKZ9nUoy1OzpwlxQggxyP2q3jZZ05C0WjrgRhShASEy2PaxLbEXNW/SJbq9tq7MUSRJTMs8sFI7RSspDBPaOLJjU54tGhYBkjs3Ubj5xGonaJ7utv4iRLnIBSFoCmVmH0PKFEsnOC78Coor8vdcpLCXPJphVKliZU6NVm4iKG4L6VMX3bcsgl0qkploBP5izk655mLW+r6tsolMmwmaPdUmYPUFjFRdXSG9VKI/y5Ke2XK5wS2pGp1jln8l4/BuM6SG7QoKknYBzHmK2XzjtyrTvP6wcgtwPICO/dNb2myrvtC5gSlfVKSAlRUxWMOZA/NHmoxvTK+T/ANAy6pHquyKrQ005GCSknOsarcfSKUm7bPaZ0wJBlpFc1LSMJSkHMuk+kUivbXJE6UESlGWojEpRAKXJBYAtm1Sd+BgQ5dUF/J0eXZzyhsxLUiS771kTi0mdLmEgKZKgSEnIsN/kYMXILVpBfQvkASPHlSJ0yHpl5Q5dnYw5Sh+tPv8AeCpUFqxps4DnI8Kxkyz4g4B++UTBacixga3XrLlJK1rRLS+a1YQScgHzPCElIKQBaVlAJV2QlyTsAKmseaL/AL0NotMyaffUSOT01Okd26W+06zWN5ZBmzCHwp0BFCSaVFRHBr3vMTpmMS0S3JJCAwclzr8/KG9MpJttAy1R0LoN0g6m5rYVKWcBwgFsKesSwCNcziIjmCN9ov7y6XibYxZkyUS2WFFaBhx4UkDENTXf4mNdjoxxq212Tk7pI9Q9COkibbZELScSwEpmUZl4QVD7yeL9UrXyjmXsDb8JPLV66p4YEtHUDKG4jnenRTtAAlZlhAs2WQYtZsjPKBShJr8oVrwE8pyrQyVJqXIIqwcaka0JiIaw0CFekegc4wmDLFe06VWVNmIP8qlJ+BgOMTGZh8ycVEknMknmc4ZDIdLQVEAZktt8YBj0R7G7+kTLEizpnlU5DkoV2SxL9gEl0jhvkI3u1Ywk4MOLQKLDxIrHnb2b37JsNo66ahSVBBSntOO0zqw956MGpUxvVq9rqVdxTDwB9RHPObTpJloQvZbXvb76ST1VnspGhC3JH9ShWKa77yv5SlFMqQkFZxY8IZRAcUUTk3nAM32lBYP8aYDUsKacvrFVd3S+YokS7VNSSXZSsQJbc8A0c8nJp+3/AKVUK8lt7ULXaxdzWrqgpc1IaUVM1VMXp7oNI42Vhsq7vHVOkkw2qXKkWyetPbxBTJwEkMASlIINfe3zintvszSkdiaoniB+kbBljjjUn2wZMUpPRS2npOo3bIsoWWQtalJbI4nQQpn946xrxMXts6KzZUsqYKDv2cwBuNPWKEx2wcWvac8k09lp0f6QzbJOTPkllpcB8qgggjkT5x2hHtmkmyGYlClzkskhQwJUpnURUnCMvLeOBvBEi00CCWS70zr8oE8akaMqOnSPbnaBOxTJMlUp6pTiCgNkqJZ+YaOp9E+klnvGSZsgKDHCpKwxCmBahqK5iPL8xIozxs3Q/wBo1osCmSorkkuqWo0ND3SXwVIy21hJ49e1DKW9npQy0DMRwj20dIkTrSJEsECQ4U4Z1HPOrUbjHSLX7S5Srs/HSpalMrApBOHCvUKOwcVGYOmnni97z6+auYQ2Iks5LOXYE1aJYU5S66GnpF/Y79sSpSTa5EydOACXTNMsFCQyXzqAAKZg7iKi33jZ1LSZVlCEhTkGYteJL0SSap8IqiIntCJYCMClKUQ6gQwSr8oqcXPjlSOhQSfkm5Nhl6XjImS0JlWYSVJPaX1illQZqvQb04xVwZesmSko6mYpboBW6cOFZzSNwN4CENGq0aXZ2j/D/PBRaUVcKQrkGIDDcl/KOyykBo4X/h6nf+qtCGoZIV4pWB/5GO8pAjiyayOykX7SMyn0gVUmuUWUpDAwPMJc0EOlas1nke4LIibaZSFlkrmJQTtiOF8xvvFt036GfgZ3VoWqaGBJ6pSAHZgSSQTXQn5RQ3ZMaag7LSfJQz4R63vq40WmUqWsOlXDI6KD6iHzTlCSa2vgWCTVM8i/5bMJbCfGnxiyTcbSx2hiNVEjuM/ZS3efN3G0dGHsvtE2WqZJKVhM2ZLwlgT1cxSCa0D4XzjXLz6L2qST1slaWzOGnmA3rG/Ny+iyxJfZrSLnQD2lFX/aPmTEc6zlPcCW5V9Ys5iCNGiLCRFFIDgiimWhWRLcMoiKqxdTJIKnIga13cX7OXr+sUtEXFkK1ko45xFImlJcc4kSlSMwG4wZZLsKqgOH+84zaMk30XdkvkzpXVzKnJP20XdwTlLlLQtRxSCAFZvLNQDuzEA8opbNdnUoxK72bcz9mDriGGUtS85nh2RRPzI5iODKotPidkW/JYKACSFKFSwavj6Rzq87LhmLGTGnEGNtnzWSSXAB9BsWjW5koTFOpWEbnM8miuCPG2SyvkVSUnSsSqsihnSL2VYilLy00rUhzvQaRXWiwKPvZ6GnrHQpWReOkBie1A3lCypmFQJALEFjUHgdxCpsRwk6ggAVc8mpB3R64p1ptCZclAWp3ZXcZNTjJozDIwW0lbEp3ov+m3TFE5EiXZQqQgSh1kpDJllSmVQJLK8Ro0aUVRtHtFtR/GLkiXLlIs5MtCUJwhgXxb1d89Y1YQmJJQVDTdyEeMhWhIqIKYyMMJGMdV/w8TALwnAlibOWG7TEE+UehggR5z/w+pP+ZLYBvw6nO3aQzcSfnHohKN845MiuekOuhylNAq5hfKJrQnsmKdVqO584hK7KQR5XuRINolO7dYklqlgoE+gj03I6f2daRhWkKPul3fasedOj6ZaCVdclK8NcSSwGoG5/WD5fSaUD2ipQB0QA/mqkdOWLk9AhS7Oy9E+l6USZwUK/ip5primlXhnBVp9okh8JSo7slx8Y4bZOmhl40hIwqWpQKnJGI8DE8/pECkHEXV+RwS3D7rE5YW+x012dPtt+WGaO3IS+rpryEapc1tutUrDPYTArDV0l2oAXbhzHnrMu90AUWCpg7ly/M08to1WarEpShTtGr6KJZxpzgY/TrfY0szR1G85N0Jl4h1wOgQCSTs5GAecRWG47snp/gWibjzKFslVBX3W8iY5kq0ke89S9SRz2jJNvUlQUkkEagt4iLfhdaYn5d7RtE+604ydHYAsafWNtuW7pYWhJHZAfxJ/WNVM0MD+ZIL5Co4fWNtuuaFzEke8HfaoPxjj9Q5cezsxcbG9LbIhMujd5IV/xKmMayu2jM/Gnl96Rvl+3V1kiYnJxzrmPWOQJUQoJJDDN3bi8b0dThXwL6h8X/JYW+1maoITQByTSoA40PKBpEoHDiDqGXxEFCTwBZQUMOTAVZ84iWoNRsLmooSdHGgjtXwjmrYYqYRliPg2Z+xBthu02hQQlFdSaANxgW57lnz1pwBWAGhJbKOp2G7E2Sz9gAqAcufnHHnzLHqPZ1Ycbnt9HPuk/RYWOyJmO83rO0asAoUA2YjP+YwZ7KXQJ88qGEkJbiNTx7VOUM6b3ku1GTZyBKUv+IQToHCWpUmpbhFnKvlMgJlKlnFNIDhgklPdOwJDYtHc7wnKcsPGW2/6FkorJrpFd7TLCm0D8QlQBQKp0VUB66/GOYNHZ7xt9nw4QpK8god4aVOjP8I1W9ZlkKFEIRjAowbI5EDlHRgy1FRpnPkhb7NBaHJJGUb3clmsoSSuVLWQojtVyDZO2b+kE3veKFJQBIlkmchVEIAZ2KTV6u3KLvK7pImseuznyiohy5Ao/qzxE0ddtCJdolGXNlYUEADq2GFVTiTo8a7ZPZqJlrVJ68pQJYmYsDmqmwtizfV4Ec8f8tGeJ+DYf8PMhrTaV7SkpdvzLfw7sd5E1hqY5r0Mu+RYUGTJJUonEtahVRy0FAwpzO8XqukyQC5dpuCgJbLSvGOKWdublHossWqNhnWpeobfgPnFHNfEe9n96xX2jpQlIWSoAsaEN6lnjUl+0H+cf2k6QPySkuhlBLycn/wCnLT/sTf7TEkvo5aBnZ5h/pPzjqv4xI971jPx6Nx6RX9yXwZemj8nLpnR+cf8A4FD+kmIP8htL/wChMbbC1I6mq2I3HmIaLdLzKk+Yg/ty+Dfrr5OZzuj9oXlZ1Jo3CIE9FrVX+CvjSOmrvKX+ZPnDpV7ytVJ8xG/Zn8f2Z4I/JzNPRS06yJh8hCL6LWqn8BfCg+sdTRfsp6KSP6ocm95JLFafMGC/Uz+Afrx+TnUq6p0uWOulqSBQOPhGwdGLw7SUCpJYDbeLTpNbkLs0wIUlRpkasCI1voGs/iVdlyBm47L0y3NByeFlL8mJyaHiuElFHXZUlGDtirNmAI5j036MGXaOtkpJCy6kJFQrNwNqV/WNxt96khIFNBxOjfF4j6N3PMtkwlP+gkspf5yGJSjcuQ5yFdY4/TuWP3ItlqWmcvNnnqASJU3JmCFPXSgpFz0e6ITJigZ6TLSPdIKSfBnaOqX/AHThR/BZC0BwAwLgaGjg0cRrs+9PxFkMyYQiah0qIDdocByeOiXqnKPt/wDSUce/cWdmtMuUpKE4XagepbNhA1934iWSZisKGcnTgPHLxjk9+2kmcFpWorSGxOQXG20V97XzOnYROWVhAIS7UfOupprAj6G2m3/I79ZxTSX8Gx3ven4m1S7VLCgBhQAQVEJS+JRCXLO48IMvnpAhchMtC8ZmKZgAMIFK0puHrGqXdeJTLUjtCrgpFa5vvw2cxHdl5mQsrCEqLMMQJbiOOnjHZ+BUvro5Pyt2357DLZZZkovUA5KyB1NNRxiuSiYtTJGMnQVJ8oPt1+TrQQFMHoAmnINzjdrr6OmzWYBCUmcrvrJASl+JzAyA3cwZ5vxxXLthhi/K9dGgrlLk/wColSTmBziGy2vtDES2IHPJjpE98T1KmKCyVEKNTzpBPR64FTiJhUhKEqD4jUsxIAFfhFeVR5SJcfdSNxuy2oRKUpK1MkYiCaOBxEZ0Y6TG02pcwJKf4WDfJYIctxizR1BThXgUDmCzeUFy7wkpSEpKEgZBLJA8BSPO52nrZ18PsOsE6anEXUpzsA3lEq5hOkwV91qv41iqN5Iai0/3CJUXnLYAzENzETSfwPSGW+6kTElKgtsmIHyij/6VQmgKwOUbGLyQB/qJ/uH1iJd5y3748xDqcloRwRx/8So6qfnCG1KGqvOGpTvDZsevSOG2SfijurzP1hptB/mP9RhiVNDwuAaxDMPHzjMZ4+cNUuGqMY1khmNqfOEE7n5xCjnFjIsFEqXkrup95XEPRKf5j6tA0ZWPu0qxuEksKsrIb8BF9cjykKILFSgonRg+RaqanfnENlUxTLlpSSToOyDp3qrP8yqbDWL267u6+1dW+NCAnrVH3iK4RsKF+HOOPNNJO+jqxJ2qCrsuu1TEpmLCkpVVLiuEgnFlmwzjodyW9EizgIYJlEggMCMXe9QDAV8dIZQCZMqYjrQBQvhDZBxROesc9ve9JqllExaApwklKmVh2IHeAyrHnwUs30dEqj3s3m/ukgtKVS5Qd+ypagyQ4yAD4lA0pu0affvR+1WeWVKTilqIJoxFGcpqwY77O0Hez+9ki0LEwuiUMKDhLjESMTZk02oSY6hOnSpktlAthDuWIBDjEd2IpxjNvDKq0bUlo8xzSVTCNTiPKkCpmYVOwPMPHZekXszlKWbQlapb0CQKkmgFXJPl8o5Xft1qkTlIWx2Iao0y9RvHqYc8Mmkcs8birGy56FV7pKW4OVDauTloKnpQEUAKUjVx6MYbc/RS0z1J6qUt2xAkMljlVTBvGN4l+zRRTitS0IAZ0yqvsMSqDjnC5M2PG9saEZSXRpdwXamdapQQDhBC1NUACtaUDsPGNs6Y3qqUMANCO1/xybesG2m9bLYJJTKSAdRqrio5k6RoN5Xoq1KUvcsz5AcI543nyKbVRXyXbWGHFPb+AKdbEKHaSVE0JdjSgpygeXaAhwCojm1fKMmylJL4T+sCq1j0Ul4OCTYZ/mA2V/d+kILxGx/u/SAwIXBBpA5MOF6Ae6f7v0hFXpwV/d+kBEQ8ANlGpG5MJN58Ff3fpDP8w/5f3fpENGiIiNSBbDEpzhjCJGziGZwggMeGlcKEGEXnGZhpVDWhcMKERjBFjs4JJI7KQ54nIDxJ8gY2OyXcVSCtdVzQWO0tNBydQ8gIoZTplN+dbeQp/wDsxs83rZpCJYwy0YUk5OEABgW50EQyt+CsQW77UJcuZNzUgBKR/MqkbJ0KOGUsHMqxk6qxJDndnEa1ZLEpM8JmjDLMzE+Y1YUpmcj5QebTMs8wFIISe64908N0mObNHmnFds6cT4u/gv7wskxacKWQlBdyxMxSu9XMBuQ0aNZXdSjMMyaoEuDhFcRGWI5DIeUWqelCcLOKbVPPmd4o7dfNXFPj+kLhhNaGySi9ljc83BOKVKbrHAOXaUoqFXyej8Y3zo90nK5wkzDUVIyqhNOYJAbnHFrVeJVqfpFxcHSpQnoKqqFAp6s4LGlXb1iuXA5KyMciujpnTrpApKxLQW7RlJOyUMmYobFSyQTshtS9t0T6N2dMlK1IQpZY41AFTlmqaihMcrv68FFSFqPcOZOeJRU/moxc2fp1MEoIQleQDhLggUzy0FeEceTBJwSh/svGaT2dXs1uky8RLAs+W3Y23EaH0t6eJIUmWaZPTPhxjTbdfk+co45jPTsl8W7nLZ284mkWJkuBXMvU/pCQ9Kobnspyb6Ka0rVMGJVnKhmCVkZ6sBAibKtRpZ0AcSW8yYsr1tCwe4WZj95GKW0TVHIU5R6kFa0ck6RMVzDLwhKQlzWj51ZzFbOs5TmQeRBzhsyWc8LRHFkqISdiPCQ4wkMIZC4owwgMYxkJihYwJgGN4stnBzpzEMVZ37oeK5F9gZ4jzOo+8ocnpElmqX3y4xz8JHVzRZmyEDtUOgapgRUuIVX6nWv3+2sQG/kklx6j6RlCQ3OIWJL5VgfqSosxwj1P0EOl2wLYJB8fk2cGdewfID5QG2ikI8t+AcWcKxSzRwFJJ91aXY8jkeBhZ1rmTV4XUWozns/tl4RMnEZZUDU5UDFtC4ius3SVcpZdKToXDE8XHzjJN9E80OLTeky4kIUmiA3z57xKbAqaliFU2U2nGmUByumo1lkaUWQ/pWJv+qpbUQzDVdPhE+M/gRSj8lVeVzLldoTAQdDQvzDgxRznc1yz58POLm8b+K3JOI6ACiX4mrxRrmu1BT7cx1Q5V7iM2r0RvCpLQpVyhGiggUu3TZgwEk6t6w2zTyk5OAajQ84hlhyBXanGN5uS6RLsk9Su8+DusHQKgHM9o15RHJNY0WxQeRgNityVpBSw4bcIIFpw0y5RrNntRlTSdHqOEW5vWVufLWJyx7+i8Mlr7Dl2txk+lREJVTIeQgSTeqc8zrt90iQXlLOZrweAoV4DzT8j110huAN3R5CGTbwSKspiaFqGIZtvAALGuThn+sOosDlFEpsiHqBXwhChP5R5QNIvPEToGeumkSzLYAkKoR8M28aH03EGmC4iTGowSPCEx0yT5CIFXkg5/CEtNtGgb74wyixeUQtCA2QrwEMVJGw8hA6LYnV320hn4x8nbwjcWDkgcZ8+PjCr8W8c8vOkKqzkNTPavwy/SI1MDpnrnFrOcIs8vECS7AhLhh3jVydGDeI8XfhwThQVMHxbO/ukZggDygeXMOW/DPz+6Rc2SSEBzp8dvCJydbKY4c3QsmVhASMzmeH7Q28LTkgaU5fWJZKyApZzOUBJDricVbtnZKVRUV5/ouJauwEjavy++EVl4XbiD66/IRdSJYCa6wLaYjCVPR258acFy+DVZsrDEcF2pNSfusDplk5R22eG1sYzRiYLF3lnUQkcfusQkAHsvzPygGcWuyIpjGiVfCIzBFDLhCTaJWPu4w/y9WjZ51tw2dKK1xTKnILUSn/trGmykORtFteFoUoqGTUI2ADBI5CIZMfKSL4p8Ysrbat1PuBCIWRqX+3iJVYfJUcQrq1fKsWIvbC5SkhFB2hnU1HLRt4dLVLoKjdX0DevGCLZdhlqAGFRZ3BIbd9PLaBJZ1UGAB4ZnUgPCpp9DO06ClpJluUjCCz5H96ekIBjT2iBhSwAGY4VoS0OUo4HGlS4xA7udCeemkMtdlICVhISlQASnUAh3L11zGkCxrEROwy1MCxoT2qB+7+WucMFgUqiXqHL04gcdYltEpaUpQtsJZQbXEHq2Wf7xLZpqerBWVEBwWOgag45xrrowDZ7HioHd6eGb8oOFhlJwuSVAEEPR9M/GFm3ggADD2cxk4bIBs9C5aB5LK4h64jUjM+dDA2zKkYLMHUNAaOXpofhXjEakpFOyfGI5ixiLDeooMogXJc5j1+kPQGyYziMjr6xFhfd4vE3bLqWem5iOzXQSXoz8fplA5od4ZWkDXdZKk/HQbxaCSVVZkD1iRKAmgD8WjJs/CkxFy5dHbjxxgvcCW6doPGMuuTjmcBWBwgq47xZXXKKCCzOfTKGk+MGl2TwrnlTl1ZcpljtHSKG2zWrF3eVpwpKRtWKC2hw0c2BNu2ep/8AQml7EV8xDoJbNXwECSyQdvFoulyMMpG5xH5CKtaWX9847Yys8TLDi/8AhFMMRPE81vCBiYc52Kk8XhHaMTSFCXrGAOlGHhbvyMQJziQjwjBGKA+/2gqTIUgF0PkS9WALsWyf4RGqgfXl6xEq1KNHLGrHfOAzLQZbbUVzCsICXySNmzYAPEtitGHERLxBQw4qgBzU1rAEm2rQ+FRS+1IbLtahkfvjvC1qg8t2W8+1qSjAE51chiHAB8xw1hLYlASGWVGjPUjs5HaukVyLeoF86N5xCqb97co3EPIskWh0KcrKs3KnCdznq/wgWRVBAFXiDrdAKQq7RU4QydEuSxZiecGhbsNKSBWo30hEJftPqwHhAKFto8SotpGgbb961jUGyWbIICSXFavTMwqEAj9/rEJn0P3nnEClOa1gms2uXJNQMjEqJ7DCHh7NEU1IObc4h2dqbi7EXO2aBFKK1NplEhOg829IxLJzz+EFKtiyyOWgmUwyiRCsycxAUicQqkTIXm+3pCOJWGWugi2TnIerivwEA2nhnlDZk4kvECZpxhP20GMKQMmV5JNsnt9MI2T6xUTSSsxbXgvInQkeRMUwBKvGK4+jn9Q7kItQLCITmxESlTc4hUaxQ5hVCsITDhL3heq3P38oxhmGsFKSMiwgd9YZMNYxieZR3NSPusCwUlBWmnuirwLGCZCNDofKkKUWSCTwDxgEcZDlyyM4bGMIYVAhIWAYdDRGQuAwTC4YRociW4NR4mEA4xjG1qmk5QwqOgeJCtRzB8T8hDWVy8PlHPZ2cd+R0tw1ONIUWUk6fWEMpRFVNDk2QaqMLy+yqx34BVoIflEfW0IDuaH7EHmQkMAH4msKo+HHT9IPICxb7K5MlTZHxhwQAwA7T11p4ZQbMIDOocIHm29KXYP6CGtvwZwjHyMt2r7n4vFRIT8YtJ68Z334QKLKkqzLnICr/SKR0jmye6WiBUhniISgNyeH1/SLSx3aFzGUTgGZ24UNTyjodxXJZlKwoAYIKsZphIKQHpm4NP5onkzKC6sCxt9nKkoUe6k+pIhgsxMdottz2UEmYiU6akhRTh4gpGWv2YrLZfchLoSZc1h3FpEwjgFFIPmXiC9W31EZ4K8nK/wis/jCIsKjG6Xp0mswPZsstKuBca1GuxEVN59KEqCUy5aUAEYinNQ2f3ecXjknL/EVwivJUrmCXLKfeV5jntAEmQVFgCeXCvyia1zQpSlJThSTRL5RbXAJbgK7zKIYVoHfEosGaKt8VZPt0VlpWChAAOIBjRsvvOMu+eEq7RYMctzyz8YsL1WmYApKkPUKFdA7uRsMtzxgaVZQEKcpfXgz05PruBAu0ZqmSWezC0TVkO3e8zkYivO7QgFVKkM2QBfRyRlrvGXbajKWygWIyGZ2rmOYrE8yYlQwgkpar9kaGjuSXGZNYDbT+g6aKZFIKlSiw7O5f6vy0hlqk4VlIyBieXNLM1BnQnzL+mUOKMl2MqWkOxJA5Pq2sEWu7FpLFmahyffcBjvEEq0YSSkBzq3d3ZyYfaZxVVRS4GGpHhQfOBuw6IMIAOIN86+sMTL5ecSBBFP1b6Q5Mjl9+MMA2xJS9Sw9YhtC6ukOwoIin2xP5g+xEV821tkkV4RyxhZ6WTMkqDl25YHd9YRN5K/2yeQMQSbcMiyeJc/AQhthJYKxDyHyLQ3H6IvL55E5vIu2DwzjDayX7J+kNnTupUCSCFd5ANAaENsWMHT5iGBCg+ZHPaFdLwUi3JO5dFcqY+aC8Q/hydAPH6RLOtyQ+b7gPEKb5Yh0hQ1GT+UVXKtIhJxvbCBZXAxHTLuj9YHVOlpfCqvB/jSIbaVFlEpAXUJBfCNA2nCukBBLGsFRvyJLIl0ghduL9kNtqeFfpBEm+5qQwOLgQ7PnR4rVrjESySwbxhuKJcmGWu3qIBcMX7AemlQ9KU5QOi1EkY1HC4cjNvnDJsspLH4uKbGFtFkUkJURRVQHBLbsMo1JAtsZPUHOFyHo+ZHHjDUgmg9Kw4p8z9+cPs61IIKSx4M4ggIsNYnQrCPFwQxPLh4xHMd65w8JSwr2tQ1POCYVSCXNa+PnDO0HDNSur66RLZ7MpQUUlgkOXLNpRzWI8VOznqSQXroNIARilKqavqcg20IlZS2Y2rCqcllFmpt6AQWm6CqSqclglNC6h2tOyGeM3XZlvoAgizylKGFCSos9AXEQiVQFxmza+W0HWOcpAdCihQHeBamw35Rv4MgcSecJNkkVaJyApLto1dVamJrNLNEuwJZvq2nDONYQVIatPE6aPA6l1pGxyl2eZLS6Uy1Sw6iaiaRpvWKy1KC1lSZaUA5JGQ9IRTvwFxrySGUCSNfSGIDvwjIyHQrCxaWQUhIG5fP0gYyNdIyMgDMSdZzUP8YjQnMRkZBARKPOMQmEjIIpi6/s3m2sSy+4ugOWenLjGRkAxCt1GrbQxSNCYyMgsw2YlmhxcuYyMjGGqQzQ9EqFjIxgqxLlpCitAWWo5IY1rQ/bQgspw50Yq8vvjGRkL5CDS5f0hhpnlw+kJGQwCaTYyt2Zg2fHzhCjCpjXcfYoYyMgBEmIBPZDDjn4wSuzFBwmtWZywPD9oyMjGYwSyCQMiW8i0TzbG1CToM9SHGmTRkZA8mIJaGBL5fZghVjHPmYWMgS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://open.az/uploads/posts/2011-01/1294723971_ed0afe0d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14554"/>
            <a:ext cx="5429286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Взгляд  </a:t>
            </a:r>
            <a:r>
              <a:rPr lang="ru-RU" b="1" dirty="0" err="1">
                <a:solidFill>
                  <a:schemeClr val="bg1"/>
                </a:solidFill>
              </a:rPr>
              <a:t>Моны</a:t>
            </a:r>
            <a:r>
              <a:rPr lang="ru-RU" b="1" dirty="0">
                <a:solidFill>
                  <a:schemeClr val="bg1"/>
                </a:solidFill>
              </a:rPr>
              <a:t>  Лизы  исполнен </a:t>
            </a:r>
            <a:r>
              <a:rPr lang="ru-RU" b="1" dirty="0" smtClean="0">
                <a:solidFill>
                  <a:schemeClr val="bg1"/>
                </a:solidFill>
              </a:rPr>
              <a:t>мудрости</a:t>
            </a:r>
            <a:r>
              <a:rPr lang="ru-RU" b="1" dirty="0">
                <a:solidFill>
                  <a:schemeClr val="bg1"/>
                </a:solidFill>
              </a:rPr>
              <a:t>  и  спокойствия.  Сам  </a:t>
            </a:r>
            <a:r>
              <a:rPr lang="ru-RU" b="1" dirty="0" smtClean="0">
                <a:solidFill>
                  <a:schemeClr val="bg1"/>
                </a:solidFill>
              </a:rPr>
              <a:t>Леонардо называл</a:t>
            </a:r>
            <a:r>
              <a:rPr lang="ru-RU" b="1" dirty="0">
                <a:solidFill>
                  <a:schemeClr val="bg1"/>
                </a:solidFill>
              </a:rPr>
              <a:t>  глаза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распахнутыми</a:t>
            </a:r>
            <a:r>
              <a:rPr lang="ru-RU" b="1" dirty="0">
                <a:solidFill>
                  <a:schemeClr val="bg1"/>
                </a:solidFill>
              </a:rPr>
              <a:t>  окнами, открывающими  душе  все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Красоты мира</a:t>
            </a:r>
            <a:r>
              <a:rPr lang="ru-RU" b="1" dirty="0">
                <a:solidFill>
                  <a:schemeClr val="bg1"/>
                </a:solidFill>
              </a:rPr>
              <a:t>,  которые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заставляют</a:t>
            </a:r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ее  смириться  с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заточением</a:t>
            </a:r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в</a:t>
            </a:r>
            <a:r>
              <a:rPr lang="ru-RU" b="1" dirty="0">
                <a:solidFill>
                  <a:schemeClr val="bg1"/>
                </a:solidFill>
              </a:rPr>
              <a:t>  телесной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оболочке.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upload.wikimedia.org/wikipedia/commons/thumb/e/ec/Mona_Lisa,_by_Leonardo_da_Vinci,_from_C2RMF_retouched.jpg/250px-Mona_Lisa,_by_Leonardo_da_Vinci,_from_C2RMF_retouch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857232"/>
            <a:ext cx="3399529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Открытие </a:t>
            </a:r>
            <a:r>
              <a:rPr lang="ru-RU" sz="2800" b="1" dirty="0">
                <a:solidFill>
                  <a:schemeClr val="bg1"/>
                </a:solidFill>
              </a:rPr>
              <a:t>Магелланом Америки  стало  веским основанием  для опровержения представлений человечества о  том, что Земля плоская. </a:t>
            </a:r>
          </a:p>
        </p:txBody>
      </p:sp>
      <p:sp>
        <p:nvSpPr>
          <p:cNvPr id="7170" name="AutoShape 2" descr="http://www.kuljturastran.ru/wp-content/uploads/kolum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://kirovnet.ru/files/img/news/9629/16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5214974" cy="3663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izmerenie-x.ucoz.lv/63558_20080220145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3786214" cy="2839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Любое  научное  знание  воспринимается  всеми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одинаково.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Например,  закон  Архимеда,  теорема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Пифагора,  законы  всемирного  тяготения  существуют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как данность.  В  науке  каждое  новое  открытие может  перечеркнуть  сложившиеся  представления  о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тех  или  иных явлениях. 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100grp.ru/wp-content/uploads/2011/09/026-226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71744"/>
            <a:ext cx="2786082" cy="3698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57818" y="6215082"/>
            <a:ext cx="2819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А.Фетти</a:t>
            </a:r>
            <a:r>
              <a:rPr lang="ru-RU" b="1" dirty="0" smtClean="0"/>
              <a:t>. Архимед.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5786454"/>
            <a:ext cx="142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Пифагор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52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После открытия Коперника человечество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признало, что  Земля  и  другие  планеты 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вращаются вокруг  Солнца 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(гелиоцентрическая  система).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upload.wikimedia.org/wikipedia/commons/thumb/8/88/Jan_Matejko-Astronomer_Copernicus-Conversation_with_God.jpg/280px-Jan_Matejko-Astronomer_Copernicus-Conversation_with_G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425798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52883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Ян Матейко, 1872 Астроном Коперник. Разговор с Богом.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endParaRPr lang="ru-RU" b="1" dirty="0"/>
          </a:p>
        </p:txBody>
      </p:sp>
      <p:pic>
        <p:nvPicPr>
          <p:cNvPr id="1028" name="Picture 4" descr="http://t3.gstatic.com/images?q=tbn:ANd9GcRY3sK8Zo6tIabHH5EX0HGsJDcI5-bvijl0ZvhCOvFazz-FP3PNR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394063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12845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  искусстве  каждое  новое  явление  не  отменяет  ценности старого.  Раскопки  археологов  открыли  миру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удивительное </a:t>
            </a:r>
            <a:r>
              <a:rPr lang="ru-RU" b="1" dirty="0">
                <a:solidFill>
                  <a:schemeClr val="bg1"/>
                </a:solidFill>
              </a:rPr>
              <a:t>изящество  и  художественное 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совершенство  изделий  мастеров  древности. </a:t>
            </a:r>
          </a:p>
        </p:txBody>
      </p:sp>
      <p:pic>
        <p:nvPicPr>
          <p:cNvPr id="6146" name="Picture 2" descr="http://archeologia.narod.ru/krim/kras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28868"/>
            <a:ext cx="5000658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Главной  темой  искусства  во  все  времена  был </a:t>
            </a:r>
            <a:r>
              <a:rPr lang="ru-RU" b="1" dirty="0" smtClean="0">
                <a:solidFill>
                  <a:schemeClr val="bg1"/>
                </a:solidFill>
                <a:hlinkClick r:id="rId2" tooltip="Возрастные изменения человека"/>
              </a:rPr>
              <a:t>человек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 Но  его  изображение  в  дошедших  до  нас  художественных произведениях разных  эпох различно. И нас не  смущают схематичность или нарушение пропорций в изображениях  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прошлого.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inomir.ru/images/articles/object_89.1187944845.jpg"/>
          <p:cNvPicPr>
            <a:picLocks noChangeAspect="1" noChangeArrowheads="1"/>
          </p:cNvPicPr>
          <p:nvPr/>
        </p:nvPicPr>
        <p:blipFill>
          <a:blip r:embed="rId3"/>
          <a:srcRect l="8055" t="4270" r="8692" b="6064"/>
          <a:stretch>
            <a:fillRect/>
          </a:stretch>
        </p:blipFill>
        <p:spPr bwMode="auto">
          <a:xfrm>
            <a:off x="357158" y="2000240"/>
            <a:ext cx="253094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runitsa.ru/userfiles/1932/image/527/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000240"/>
            <a:ext cx="2071702" cy="4362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http://bibliotekar.ru/Iskuss2/ill/96.files/image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214554"/>
            <a:ext cx="3357586" cy="2294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86116" y="4572008"/>
            <a:ext cx="2916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Рисунки бушменов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500702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Египет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46147" y="6396335"/>
            <a:ext cx="339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Скульптура палеолита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74838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Какие  открытия  изменили  представления 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человечества</a:t>
            </a:r>
            <a:r>
              <a:rPr lang="ru-RU" sz="2800" b="1" i="1" dirty="0">
                <a:solidFill>
                  <a:schemeClr val="bg1"/>
                </a:solidFill>
              </a:rPr>
              <a:t>  о  строении  Вселенной,  о  форме Земли? 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Приведите</a:t>
            </a:r>
            <a:r>
              <a:rPr lang="ru-RU" sz="2800" b="1" i="1" dirty="0">
                <a:solidFill>
                  <a:schemeClr val="bg1"/>
                </a:solidFill>
              </a:rPr>
              <a:t>  примеры  научных  открытий,  изобретений,  изменивших  жизнь  человека.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42"/>
            <a:ext cx="2688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Вопрос?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100010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Немецкий  поэт XIX  в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И.-В.  Гёте  писал,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</a:t>
            </a:r>
            <a:r>
              <a:rPr lang="ru-RU" sz="2800" b="1" dirty="0" smtClean="0">
                <a:solidFill>
                  <a:schemeClr val="bg1"/>
                </a:solidFill>
              </a:rPr>
              <a:t>  </a:t>
            </a:r>
            <a:r>
              <a:rPr lang="ru-RU" sz="2800" b="1" dirty="0" smtClean="0">
                <a:solidFill>
                  <a:schemeClr val="bg1"/>
                </a:solidFill>
              </a:rPr>
              <a:t>культуре </a:t>
            </a:r>
            <a:r>
              <a:rPr lang="ru-RU" sz="2800" b="1" dirty="0" smtClean="0">
                <a:solidFill>
                  <a:schemeClr val="bg1"/>
                </a:solidFill>
              </a:rPr>
              <a:t>в  равной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мере  нужны  наука  и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искусство</a:t>
            </a:r>
            <a:r>
              <a:rPr lang="ru-RU" sz="2800" b="1" dirty="0" smtClean="0">
                <a:solidFill>
                  <a:schemeClr val="bg1"/>
                </a:solidFill>
              </a:rPr>
              <a:t>.  Для  того,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чтобы</a:t>
            </a:r>
            <a:r>
              <a:rPr lang="ru-RU" sz="2800" b="1" dirty="0" smtClean="0">
                <a:solidFill>
                  <a:schemeClr val="bg1"/>
                </a:solidFill>
              </a:rPr>
              <a:t>  наука приносила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людям</a:t>
            </a:r>
            <a:r>
              <a:rPr lang="ru-RU" sz="2800" b="1" dirty="0" smtClean="0">
                <a:solidFill>
                  <a:schemeClr val="bg1"/>
                </a:solidFill>
              </a:rPr>
              <a:t>  пользу  и  радость,  а  не  вред  и  горе,  она должна  быть  тесно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связана</a:t>
            </a:r>
            <a:r>
              <a:rPr lang="ru-RU" sz="2800" b="1" dirty="0" smtClean="0">
                <a:solidFill>
                  <a:schemeClr val="bg1"/>
                </a:solidFill>
              </a:rPr>
              <a:t>  с  искусством.  </a:t>
            </a:r>
            <a:r>
              <a:rPr lang="ru-RU" sz="2800" b="1" dirty="0" smtClean="0"/>
              <a:t> </a:t>
            </a:r>
            <a:endParaRPr lang="ru-RU" sz="2800" b="1" dirty="0"/>
          </a:p>
        </p:txBody>
      </p:sp>
      <p:pic>
        <p:nvPicPr>
          <p:cNvPr id="7170" name="Picture 2" descr="http://img0.liveinternet.ru/images/attach/b/3/41/859/41859389_4_GE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3582194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57290" y="5214950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И</a:t>
            </a:r>
            <a:r>
              <a:rPr lang="ru-RU" b="1" dirty="0" smtClean="0"/>
              <a:t>.-В</a:t>
            </a:r>
            <a:r>
              <a:rPr lang="ru-RU" b="1" dirty="0" smtClean="0"/>
              <a:t>.  Гёте</a:t>
            </a:r>
            <a:endParaRPr lang="ru-RU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2341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http://vetoshny.ru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857232"/>
            <a:ext cx="3357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http://izmerenie-x.ucoz.lv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85860"/>
            <a:ext cx="2897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http://www.google.ru/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3018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http://www.artrussia.ru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00240"/>
            <a:ext cx="3479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http://www.vokrugsveta.ru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428868"/>
            <a:ext cx="3442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http://www.artcontext.info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928934"/>
            <a:ext cx="192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http://az.lib.ru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3357562"/>
            <a:ext cx="3229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http://www.rate1.com.ua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714752"/>
            <a:ext cx="3051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0"/>
              </a:rPr>
              <a:t>http://art.1september.ru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35769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«Искусство» 8-9 класс, Г.Сергеева, </a:t>
            </a:r>
            <a:r>
              <a:rPr lang="ru-RU" b="1" dirty="0" err="1" smtClean="0"/>
              <a:t>И.Кашекова</a:t>
            </a:r>
            <a:r>
              <a:rPr lang="ru-RU" b="1" dirty="0" smtClean="0"/>
              <a:t>, </a:t>
            </a:r>
            <a:r>
              <a:rPr lang="ru-RU" b="1" dirty="0" err="1" smtClean="0"/>
              <a:t>Е.КритскаяМосква</a:t>
            </a:r>
            <a:r>
              <a:rPr lang="ru-RU" b="1" dirty="0" smtClean="0"/>
              <a:t> «</a:t>
            </a:r>
            <a:r>
              <a:rPr lang="ru-RU" b="1" dirty="0" err="1" smtClean="0"/>
              <a:t>Прсвещение</a:t>
            </a:r>
            <a:r>
              <a:rPr lang="ru-RU" b="1" dirty="0" smtClean="0"/>
              <a:t>» 2009 г.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5214950"/>
            <a:ext cx="4408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http://school.xvatit.com/index.php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  ученый,  и  художник  воссоздают мир  во  имя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главной</a:t>
            </a:r>
            <a:r>
              <a:rPr lang="ru-RU" sz="2800" b="1" dirty="0" smtClean="0">
                <a:solidFill>
                  <a:schemeClr val="bg1"/>
                </a:solidFill>
              </a:rPr>
              <a:t>  цели —  постижения истины,  красоты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  добра.  Людей  науки  и  искусства  объединяют  мысль  и  творчество  как  историческая  память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человека</a:t>
            </a:r>
            <a:r>
              <a:rPr lang="ru-RU" sz="2800" b="1" dirty="0" smtClean="0">
                <a:solidFill>
                  <a:schemeClr val="bg1"/>
                </a:solidFill>
              </a:rPr>
              <a:t>. 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g.io.ua/img_aa/large/0550/28/055028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86058"/>
            <a:ext cx="4643470" cy="3041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71736" y="5929330"/>
            <a:ext cx="4336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Старинный римский акведук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3786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Однако  наука  и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искусство</a:t>
            </a:r>
            <a:r>
              <a:rPr lang="ru-RU" sz="2800" b="1" dirty="0" smtClean="0">
                <a:solidFill>
                  <a:schemeClr val="bg1"/>
                </a:solidFill>
              </a:rPr>
              <a:t>  решают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разные</a:t>
            </a:r>
            <a:r>
              <a:rPr lang="ru-RU" sz="2800" b="1" dirty="0" smtClean="0">
                <a:solidFill>
                  <a:schemeClr val="bg1"/>
                </a:solidFill>
              </a:rPr>
              <a:t>  задачи: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первая </a:t>
            </a:r>
            <a:r>
              <a:rPr lang="ru-RU" sz="2800" b="1" dirty="0" smtClean="0">
                <a:solidFill>
                  <a:schemeClr val="bg1"/>
                </a:solidFill>
              </a:rPr>
              <a:t>изучает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объективные</a:t>
            </a:r>
            <a:r>
              <a:rPr lang="ru-RU" sz="2800" b="1" dirty="0" smtClean="0">
                <a:solidFill>
                  <a:schemeClr val="bg1"/>
                </a:solidFill>
              </a:rPr>
              <a:t>  законы  мироздания,  второе —  отношение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человека</a:t>
            </a:r>
            <a:r>
              <a:rPr lang="ru-RU" sz="2800" b="1" dirty="0" smtClean="0">
                <a:solidFill>
                  <a:schemeClr val="bg1"/>
                </a:solidFill>
              </a:rPr>
              <a:t>  к  миру,  к  другим  людям,  к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самому</a:t>
            </a:r>
            <a:r>
              <a:rPr lang="ru-RU" sz="2800" b="1" dirty="0" smtClean="0">
                <a:solidFill>
                  <a:schemeClr val="bg1"/>
                </a:solidFill>
              </a:rPr>
              <a:t>  себе.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6626" name="Picture 2" descr="http://pics.livejournal.com/j_sparrow_t/pic/0008t1s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85794"/>
            <a:ext cx="4070768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857884" y="5786454"/>
            <a:ext cx="1579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В. Екимов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857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Еще в Древней  Греции  ученые  задумались о роли искусства в жизни  людей. Согласно  греческой мифологии 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каждая </a:t>
            </a:r>
            <a:r>
              <a:rPr lang="ru-RU" b="1" dirty="0" smtClean="0">
                <a:solidFill>
                  <a:schemeClr val="bg1"/>
                </a:solidFill>
              </a:rPr>
              <a:t>из  девяти  дочерей бога  Зевса и богини Мнемозины, </a:t>
            </a:r>
            <a:r>
              <a:rPr lang="ru-RU" b="1" dirty="0" smtClean="0">
                <a:solidFill>
                  <a:schemeClr val="bg1"/>
                </a:solidFill>
              </a:rPr>
              <a:t>являясь </a:t>
            </a:r>
            <a:r>
              <a:rPr lang="ru-RU" b="1" dirty="0" smtClean="0">
                <a:solidFill>
                  <a:schemeClr val="bg1"/>
                </a:solidFill>
              </a:rPr>
              <a:t>музой, покровительствовала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определенной </a:t>
            </a:r>
            <a:r>
              <a:rPr lang="ru-RU" b="1" dirty="0" smtClean="0">
                <a:solidFill>
                  <a:schemeClr val="bg1"/>
                </a:solidFill>
              </a:rPr>
              <a:t>области</a:t>
            </a:r>
            <a:r>
              <a:rPr lang="ru-RU" b="1" dirty="0" smtClean="0">
                <a:solidFill>
                  <a:schemeClr val="bg1"/>
                </a:solidFill>
              </a:rPr>
              <a:t>  творчества.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3.bp.blogspot.com/-6nsGXFcwrOU/TqUU_VxOvMI/AAAAAAAAHjU/1W7P4aIhy0s/s1600/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8143875" cy="2960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5984" y="6143644"/>
            <a:ext cx="4396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Вуэ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 </a:t>
            </a:r>
            <a:r>
              <a:rPr lang="ru-RU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Симон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 "Аполлон и музы"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Клио  прошлых  времен  дела  вещает  потомству, Мельпомена  трагический  вопль  исторгает  печали, Радует  Талия шуткой,  веселым  словцом  и  беседой, Сладкую  песню  поет  с  тростниковою  флейтой  </a:t>
            </a:r>
            <a:r>
              <a:rPr lang="ru-RU" b="1" dirty="0" err="1" smtClean="0">
                <a:solidFill>
                  <a:schemeClr val="bg1"/>
                </a:solidFill>
              </a:rPr>
              <a:t>Эвтерпа</a:t>
            </a:r>
            <a:r>
              <a:rPr lang="ru-RU" b="1" dirty="0" smtClean="0">
                <a:solidFill>
                  <a:schemeClr val="bg1"/>
                </a:solidFill>
              </a:rPr>
              <a:t>, Терпсихора  кифарой  влечет,  бурей  чувства  владея,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skasan.ru/wp-content/uploads/2010/11/3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6786610" cy="3165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71868" y="6072206"/>
            <a:ext cx="2131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Саркофаг муз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  плектром  в  руке  Эрато  чарует  и  словом,  и  жестом, Песни  времен  героических  в  книге  хранит  Каллиопа, Звезды  небес  изучает  Урания,  неба  вращенье,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Жестами  все  выражая,  Полигимния  славит  героев.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www.proza.ru/pics/2011/10/21/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4429156" cy="4455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071802" y="6215082"/>
            <a:ext cx="2863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Поэт и </a:t>
            </a:r>
            <a:r>
              <a:rPr lang="ru-RU" b="1" dirty="0" smtClean="0"/>
              <a:t>муза. Роден.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Науки,  искусства  и  ремесла  того  времени  не были  отделены  друг  от  друга.  Искусство,  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технику</a:t>
            </a:r>
            <a:r>
              <a:rPr lang="ru-RU" sz="2800" b="1" dirty="0" smtClean="0">
                <a:solidFill>
                  <a:schemeClr val="bg1"/>
                </a:solidFill>
              </a:rPr>
              <a:t>, мастерство  обозначали  одним 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словом</a:t>
            </a:r>
            <a:r>
              <a:rPr lang="ru-RU" sz="2800" b="1" dirty="0" smtClean="0">
                <a:solidFill>
                  <a:schemeClr val="bg1"/>
                </a:solidFill>
              </a:rPr>
              <a:t>  —  «</a:t>
            </a:r>
            <a:r>
              <a:rPr lang="ru-RU" sz="2800" b="1" dirty="0" err="1" smtClean="0">
                <a:solidFill>
                  <a:schemeClr val="bg1"/>
                </a:solidFill>
              </a:rPr>
              <a:t>технэ</a:t>
            </a:r>
            <a:r>
              <a:rPr lang="ru-RU" sz="2800" b="1" dirty="0" smtClean="0">
                <a:solidFill>
                  <a:schemeClr val="bg1"/>
                </a:solidFill>
              </a:rPr>
              <a:t>». Понятия  «философ»  и  «поэт»,  «ремесленник»  и «художник»  не  противопоставлялись  друг  другу.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4" descr="http://school.xvatit.com/images/e/e9/12.0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496"/>
            <a:ext cx="4752975" cy="377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F43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PF43</Template>
  <TotalTime>569</TotalTime>
  <Words>214</Words>
  <Application>Microsoft PowerPoint</Application>
  <PresentationFormat>Экран (4:3)</PresentationFormat>
  <Paragraphs>154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PF43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Леонардо да  Винчи   (1452—1519</vt:lpstr>
      <vt:lpstr>Леонардо да  Винчи</vt:lpstr>
      <vt:lpstr>Леонардо да  Винчи-изобретатель</vt:lpstr>
      <vt:lpstr>Леонардо да  Винчи – живописец.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Знание научное и знание художественное </dc:title>
  <dc:creator>Alexey</dc:creator>
  <cp:lastModifiedBy>Alexey</cp:lastModifiedBy>
  <cp:revision>58</cp:revision>
  <dcterms:created xsi:type="dcterms:W3CDTF">2012-08-17T18:50:28Z</dcterms:created>
  <dcterms:modified xsi:type="dcterms:W3CDTF">2012-09-05T19:10:14Z</dcterms:modified>
</cp:coreProperties>
</file>