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DF15C09-BA5E-457B-A79D-9E60B2158C7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B914FE-DA32-4CFC-8F17-4D64505ED1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Артикуляционные уклады звуков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/>
              <a:t>Автор: учитель-логопед МБОУ</a:t>
            </a:r>
            <a:endParaRPr lang="en-US" sz="2400" dirty="0" smtClean="0"/>
          </a:p>
          <a:p>
            <a:pPr algn="r"/>
            <a:r>
              <a:rPr lang="ru-RU" sz="2400" dirty="0" smtClean="0"/>
              <a:t> </a:t>
            </a:r>
            <a:r>
              <a:rPr lang="ru-RU" sz="2400" dirty="0" err="1" smtClean="0"/>
              <a:t>Молодежнинская</a:t>
            </a:r>
            <a:r>
              <a:rPr lang="ru-RU" sz="2400" dirty="0" smtClean="0"/>
              <a:t> СОШ </a:t>
            </a:r>
          </a:p>
          <a:p>
            <a:pPr algn="r"/>
            <a:r>
              <a:rPr lang="ru-RU" sz="2400" dirty="0" smtClean="0"/>
              <a:t>Забайкальского края</a:t>
            </a:r>
          </a:p>
          <a:p>
            <a:pPr algn="r"/>
            <a:r>
              <a:rPr lang="ru-RU" sz="2400" dirty="0" smtClean="0"/>
              <a:t>Мироманова Н.В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6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Артикуляционный уклад звука “Р”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484784"/>
            <a:ext cx="3822192" cy="464169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• положение губ нейтральное, </a:t>
            </a:r>
            <a:br>
              <a:rPr lang="ru-RU" dirty="0"/>
            </a:br>
            <a:r>
              <a:rPr lang="ru-RU" dirty="0"/>
              <a:t>• зубы сближены до расстояния 4-5 мм, </a:t>
            </a:r>
            <a:br>
              <a:rPr lang="ru-RU" dirty="0"/>
            </a:br>
            <a:r>
              <a:rPr lang="ru-RU" dirty="0"/>
              <a:t>• кончик языка поднят к альвеолам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верхних </a:t>
            </a:r>
            <a:r>
              <a:rPr lang="ru-RU" dirty="0"/>
              <a:t>зубов – он напряжен и вибрирует, </a:t>
            </a:r>
            <a:br>
              <a:rPr lang="ru-RU" dirty="0"/>
            </a:br>
            <a:r>
              <a:rPr lang="ru-RU" dirty="0"/>
              <a:t>• спинка языка опущена, </a:t>
            </a:r>
            <a:br>
              <a:rPr lang="ru-RU" dirty="0"/>
            </a:br>
            <a:r>
              <a:rPr lang="ru-RU" dirty="0"/>
              <a:t>• задняя часть языка отодвинута назад и слегка приподнята по направлению к мягкому небу, </a:t>
            </a:r>
            <a:br>
              <a:rPr lang="ru-RU" dirty="0"/>
            </a:br>
            <a:r>
              <a:rPr lang="ru-RU" dirty="0"/>
              <a:t>• боковые края языка прижаты к верхним коренным зубам, </a:t>
            </a:r>
            <a:br>
              <a:rPr lang="ru-RU" dirty="0"/>
            </a:br>
            <a:r>
              <a:rPr lang="ru-RU" dirty="0"/>
              <a:t>• сильная струя воздуха проходит посередине, </a:t>
            </a:r>
            <a:br>
              <a:rPr lang="ru-RU" dirty="0"/>
            </a:br>
            <a:r>
              <a:rPr lang="ru-RU" dirty="0"/>
              <a:t>• голосовые складки сомкнуты – производят голос. </a:t>
            </a:r>
            <a:br>
              <a:rPr lang="ru-RU" dirty="0"/>
            </a:br>
            <a:r>
              <a:rPr lang="ru-RU" dirty="0"/>
              <a:t>При произнесении звука “</a:t>
            </a:r>
            <a:r>
              <a:rPr lang="ru-RU" dirty="0" err="1"/>
              <a:t>Рь</a:t>
            </a:r>
            <a:r>
              <a:rPr lang="ru-RU" dirty="0"/>
              <a:t>” положение органов артикуляции сходное, но губы растягиваются в стороны больше, спинка языка поднимаются немного выше к твердому небу и вперед, а задняя часть языка продвинута вперед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484784"/>
            <a:ext cx="3822192" cy="46416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104" y="1412776"/>
            <a:ext cx="391432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7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Удачи в работе!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45" y="2812405"/>
            <a:ext cx="2024047" cy="31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3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Артикуляционный уклад звука “С”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772816"/>
            <a:ext cx="3822192" cy="435366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 </a:t>
            </a:r>
            <a:r>
              <a:rPr lang="ru-RU" sz="2600" dirty="0"/>
              <a:t>губы слегка растянуты в улыбку, видны передние зубы, </a:t>
            </a:r>
          </a:p>
          <a:p>
            <a:r>
              <a:rPr lang="ru-RU" sz="2600" dirty="0"/>
              <a:t>• зубы сближены до расстояния 1-2 мм, </a:t>
            </a:r>
          </a:p>
          <a:p>
            <a:r>
              <a:rPr lang="ru-RU" sz="2600" dirty="0"/>
              <a:t>• кончик языка упирается в нижние резцы, </a:t>
            </a:r>
          </a:p>
          <a:p>
            <a:r>
              <a:rPr lang="ru-RU" sz="2600" dirty="0"/>
              <a:t>• передняя часть спинки языка выгнута, </a:t>
            </a:r>
          </a:p>
          <a:p>
            <a:r>
              <a:rPr lang="ru-RU" sz="2600" dirty="0"/>
              <a:t>• боковые края языка прижаты к коренным зубам, </a:t>
            </a:r>
          </a:p>
          <a:p>
            <a:r>
              <a:rPr lang="ru-RU" sz="2600" dirty="0"/>
              <a:t>• вдоль языка по его средней линии образуется желобок</a:t>
            </a:r>
            <a:r>
              <a:rPr lang="ru-RU" dirty="0"/>
              <a:t>, </a:t>
            </a:r>
          </a:p>
          <a:p>
            <a:r>
              <a:rPr lang="ru-RU" dirty="0"/>
              <a:t>• между передней частью языка и передними верхними зубами образуется щель, </a:t>
            </a:r>
          </a:p>
          <a:p>
            <a:r>
              <a:rPr lang="ru-RU" dirty="0"/>
              <a:t>• сильная струя воздуха, проходя через эту щель, вызывает свистящий шум, </a:t>
            </a:r>
          </a:p>
          <a:p>
            <a:r>
              <a:rPr lang="ru-RU" dirty="0"/>
              <a:t>• голосовые складки разомкнуты – не производят голос. </a:t>
            </a:r>
          </a:p>
          <a:p>
            <a:r>
              <a:rPr lang="ru-RU" dirty="0"/>
              <a:t>При произнесении звука “</a:t>
            </a:r>
            <a:r>
              <a:rPr lang="ru-RU" dirty="0" err="1"/>
              <a:t>Сь</a:t>
            </a:r>
            <a:r>
              <a:rPr lang="ru-RU" dirty="0"/>
              <a:t>” положение органов артикуляции сходное, но губы растягиваются больше, передняя часть спинки языка поднимается выше к твердому небу и вперед.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628800"/>
            <a:ext cx="3743272" cy="44976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28800"/>
            <a:ext cx="3240360" cy="377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2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Артикуляционный уклад звука “З”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412776"/>
            <a:ext cx="3822192" cy="471370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• губы слегка растянуты в улыбку, видны передние зубы, </a:t>
            </a:r>
            <a:br>
              <a:rPr lang="ru-RU" dirty="0"/>
            </a:br>
            <a:r>
              <a:rPr lang="ru-RU" dirty="0"/>
              <a:t>• зубы сближены до расстояния 1-2 мм, </a:t>
            </a:r>
            <a:br>
              <a:rPr lang="ru-RU" dirty="0"/>
            </a:br>
            <a:r>
              <a:rPr lang="ru-RU" dirty="0"/>
              <a:t>• кончик языка упирается в нижние резцы, </a:t>
            </a:r>
            <a:br>
              <a:rPr lang="ru-RU" dirty="0"/>
            </a:br>
            <a:r>
              <a:rPr lang="ru-RU" dirty="0"/>
              <a:t>• передняя часть спинки языка выгнута, </a:t>
            </a:r>
            <a:br>
              <a:rPr lang="ru-RU" dirty="0"/>
            </a:br>
            <a:r>
              <a:rPr lang="ru-RU" dirty="0"/>
              <a:t>• </a:t>
            </a:r>
            <a:r>
              <a:rPr lang="ru-RU" sz="2000" dirty="0"/>
              <a:t>боковые края языка прижаты к коренным зубам, </a:t>
            </a:r>
            <a:br>
              <a:rPr lang="ru-RU" sz="2000" dirty="0"/>
            </a:br>
            <a:r>
              <a:rPr lang="ru-RU" sz="2000" dirty="0"/>
              <a:t>• вдоль языка по его средней линии образуется желобок,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между передней частью языка и передними верхними зубами образуется щель, </a:t>
            </a:r>
            <a:br>
              <a:rPr lang="ru-RU" dirty="0"/>
            </a:br>
            <a:r>
              <a:rPr lang="ru-RU" dirty="0"/>
              <a:t>• сильная струя воздуха, проходя через эту щель, вызывает свистящий шум, </a:t>
            </a:r>
            <a:br>
              <a:rPr lang="ru-RU" dirty="0"/>
            </a:br>
            <a:r>
              <a:rPr lang="ru-RU" dirty="0"/>
              <a:t>• голосовые складки сомкнуты – производят голос. </a:t>
            </a:r>
            <a:br>
              <a:rPr lang="ru-RU" dirty="0"/>
            </a:br>
            <a:r>
              <a:rPr lang="ru-RU" dirty="0"/>
              <a:t>При произнесении звука “</a:t>
            </a:r>
            <a:r>
              <a:rPr lang="ru-RU" dirty="0" err="1"/>
              <a:t>Зь</a:t>
            </a:r>
            <a:r>
              <a:rPr lang="ru-RU" dirty="0"/>
              <a:t>” положение органов артикуляции сходное, но губы растягиваются больше, передняя часть спинки языка поднимается выше к твердому небу и вперед.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412776"/>
            <a:ext cx="3822192" cy="4713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558" y="1556792"/>
            <a:ext cx="367240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Артикуляционный уклад звука “Ц” 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124744"/>
            <a:ext cx="3822192" cy="500173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• положение губ нейтральное, </a:t>
            </a:r>
            <a:br>
              <a:rPr lang="ru-RU" dirty="0"/>
            </a:br>
            <a:r>
              <a:rPr lang="ru-RU" dirty="0"/>
              <a:t>• зубы сближены до расстояния 1-2 мм, </a:t>
            </a:r>
            <a:br>
              <a:rPr lang="ru-RU" dirty="0"/>
            </a:br>
            <a:r>
              <a:rPr lang="ru-RU" dirty="0"/>
              <a:t>• кончик языка упирается в нижние резцы, </a:t>
            </a:r>
            <a:br>
              <a:rPr lang="ru-RU" dirty="0"/>
            </a:br>
            <a:r>
              <a:rPr lang="ru-RU" dirty="0"/>
              <a:t>• передняя часть спинки языка выгнута, </a:t>
            </a:r>
            <a:br>
              <a:rPr lang="ru-RU" dirty="0"/>
            </a:br>
            <a:r>
              <a:rPr lang="ru-RU" dirty="0"/>
              <a:t>• боковые края языка прижаты к коренным зубам, </a:t>
            </a:r>
            <a:br>
              <a:rPr lang="ru-RU" dirty="0"/>
            </a:br>
            <a:r>
              <a:rPr lang="ru-RU" dirty="0"/>
              <a:t>• вдоль языка по его средней линии образуется желобок, </a:t>
            </a:r>
            <a:br>
              <a:rPr lang="ru-RU" dirty="0"/>
            </a:br>
            <a:r>
              <a:rPr lang="ru-RU" dirty="0"/>
              <a:t>• артикуляция в два этапа: </a:t>
            </a:r>
            <a:br>
              <a:rPr lang="ru-RU" dirty="0"/>
            </a:br>
            <a:r>
              <a:rPr lang="ru-RU" dirty="0"/>
              <a:t>1. передняя часть спинки языка поднимается к альвеолам верхних зубов и образует смычку; </a:t>
            </a:r>
            <a:br>
              <a:rPr lang="ru-RU" dirty="0"/>
            </a:br>
            <a:r>
              <a:rPr lang="ru-RU" dirty="0"/>
              <a:t>2. смычка между спинкой языка и альвеолами верхних зубов разрывается и образуется щель, </a:t>
            </a:r>
            <a:br>
              <a:rPr lang="ru-RU" dirty="0"/>
            </a:br>
            <a:r>
              <a:rPr lang="ru-RU" dirty="0"/>
              <a:t>• сильная и короткая струя воздуха, проходя через эту щель, вызывает короткий свистящий шум, </a:t>
            </a:r>
            <a:br>
              <a:rPr lang="ru-RU" dirty="0"/>
            </a:br>
            <a:r>
              <a:rPr lang="ru-RU" dirty="0"/>
              <a:t>• голосовые складки разомкнуты – голос не производят.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268760"/>
            <a:ext cx="3822192" cy="4857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381759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9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Артикуляционный уклад звука “Ш” 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196752"/>
            <a:ext cx="3822192" cy="492972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 губы вытянуты вперед и округлены, </a:t>
            </a:r>
            <a:br>
              <a:rPr lang="ru-RU" dirty="0"/>
            </a:br>
            <a:r>
              <a:rPr lang="ru-RU" dirty="0"/>
              <a:t>• зубы сближены до расстояния 4-5 мм, </a:t>
            </a:r>
            <a:br>
              <a:rPr lang="ru-RU" dirty="0"/>
            </a:br>
            <a:r>
              <a:rPr lang="ru-RU" dirty="0"/>
              <a:t>• кончик языка поднят к альвеолам верхних зубов, </a:t>
            </a:r>
            <a:br>
              <a:rPr lang="ru-RU" dirty="0"/>
            </a:br>
            <a:r>
              <a:rPr lang="ru-RU" dirty="0"/>
              <a:t>• средняя часть спинки языка прогибается, </a:t>
            </a:r>
            <a:br>
              <a:rPr lang="ru-RU" dirty="0"/>
            </a:br>
            <a:r>
              <a:rPr lang="ru-RU" dirty="0"/>
              <a:t>• задняя часть спинки языка поднята по направлению к мягкому небу, </a:t>
            </a:r>
            <a:br>
              <a:rPr lang="ru-RU" dirty="0"/>
            </a:br>
            <a:r>
              <a:rPr lang="ru-RU" dirty="0"/>
              <a:t>• боковые края языка прижаты к верхним коренным зубам, </a:t>
            </a:r>
            <a:br>
              <a:rPr lang="ru-RU" dirty="0"/>
            </a:br>
            <a:r>
              <a:rPr lang="ru-RU" dirty="0"/>
              <a:t>• сильная струя воздуха проходит через две щели: между задней частью языка и мягким небом, и между кончиком языка и твердым небом, </a:t>
            </a:r>
            <a:br>
              <a:rPr lang="ru-RU" dirty="0"/>
            </a:br>
            <a:r>
              <a:rPr lang="ru-RU" dirty="0"/>
              <a:t>• голосовые складки разомкнуты – голос не производят.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196752"/>
            <a:ext cx="3822192" cy="4929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09328"/>
            <a:ext cx="37444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8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Артикуляционный уклад звука </a:t>
            </a:r>
            <a:r>
              <a:rPr lang="ru-RU" dirty="0" smtClean="0"/>
              <a:t> </a:t>
            </a:r>
            <a:r>
              <a:rPr lang="ru-RU" dirty="0"/>
              <a:t>“Ж” 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124744"/>
            <a:ext cx="3822192" cy="50017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• губы вытянуты вперед и округлены, </a:t>
            </a:r>
            <a:br>
              <a:rPr lang="ru-RU" dirty="0"/>
            </a:br>
            <a:r>
              <a:rPr lang="ru-RU" dirty="0"/>
              <a:t>• зубы сближены до расстояния 4-5 мм, </a:t>
            </a:r>
            <a:br>
              <a:rPr lang="ru-RU" dirty="0"/>
            </a:br>
            <a:r>
              <a:rPr lang="ru-RU" dirty="0"/>
              <a:t>• кончик языка поднят к альвеолам верхних зубов, </a:t>
            </a:r>
            <a:br>
              <a:rPr lang="ru-RU" dirty="0"/>
            </a:br>
            <a:r>
              <a:rPr lang="ru-RU" dirty="0"/>
              <a:t>• средняя часть спинки языка прогибается, </a:t>
            </a:r>
            <a:br>
              <a:rPr lang="ru-RU" dirty="0"/>
            </a:br>
            <a:r>
              <a:rPr lang="ru-RU" dirty="0"/>
              <a:t>• задняя часть спинки языка поднята по направлению к мягкому небу, </a:t>
            </a:r>
            <a:br>
              <a:rPr lang="ru-RU" dirty="0"/>
            </a:br>
            <a:r>
              <a:rPr lang="ru-RU" dirty="0"/>
              <a:t>• боковые края языка прижаты к верхним коренным зубам, </a:t>
            </a:r>
            <a:br>
              <a:rPr lang="ru-RU" dirty="0"/>
            </a:br>
            <a:r>
              <a:rPr lang="ru-RU" dirty="0"/>
              <a:t>• сильная струя воздуха проходит через две щели: между задней частью языка и мягким небом, и между кончиком языка и твердым небом, </a:t>
            </a:r>
            <a:br>
              <a:rPr lang="ru-RU" dirty="0"/>
            </a:br>
            <a:r>
              <a:rPr lang="ru-RU" dirty="0"/>
              <a:t>• голосовые складки сомкнуты – производят голос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124744"/>
            <a:ext cx="3822192" cy="50017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8760"/>
            <a:ext cx="388843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5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Артикуляционный уклад звука “Ч” </a:t>
            </a:r>
            <a:br>
              <a:rPr lang="ru-RU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196752"/>
            <a:ext cx="3822192" cy="49297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• губы вытянуты вперед и округлены, </a:t>
            </a:r>
            <a:br>
              <a:rPr lang="ru-RU" dirty="0" smtClean="0"/>
            </a:br>
            <a:r>
              <a:rPr lang="ru-RU" dirty="0" smtClean="0"/>
              <a:t>• зубы сближены до расстояния 1-2 мм, </a:t>
            </a:r>
            <a:br>
              <a:rPr lang="ru-RU" dirty="0" smtClean="0"/>
            </a:br>
            <a:r>
              <a:rPr lang="ru-RU" dirty="0" smtClean="0"/>
              <a:t>• боковые края языка прижаты к верхним коренным зубам, </a:t>
            </a:r>
            <a:br>
              <a:rPr lang="ru-RU" dirty="0" smtClean="0"/>
            </a:br>
            <a:r>
              <a:rPr lang="ru-RU" dirty="0" smtClean="0"/>
              <a:t>• кончик языка касается резцов, </a:t>
            </a:r>
            <a:br>
              <a:rPr lang="ru-RU" dirty="0" smtClean="0"/>
            </a:br>
            <a:r>
              <a:rPr lang="ru-RU" dirty="0" smtClean="0"/>
              <a:t>• средняя часть спинки языка выгнута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по направлению к твердому небу, </a:t>
            </a:r>
            <a:br>
              <a:rPr lang="ru-RU" dirty="0" smtClean="0"/>
            </a:br>
            <a:r>
              <a:rPr lang="ru-RU" dirty="0" smtClean="0"/>
              <a:t>• весь язык несколько продвинут вперед, </a:t>
            </a:r>
            <a:br>
              <a:rPr lang="ru-RU" dirty="0" smtClean="0"/>
            </a:br>
            <a:r>
              <a:rPr lang="ru-RU" dirty="0" smtClean="0"/>
              <a:t>• артикуляция в два этапа: </a:t>
            </a:r>
            <a:br>
              <a:rPr lang="ru-RU" dirty="0" smtClean="0"/>
            </a:br>
            <a:r>
              <a:rPr lang="ru-RU" dirty="0" smtClean="0"/>
              <a:t>1. средняя часть спинки языка поднимается к альвеолам верхних зубов и образует смычку; </a:t>
            </a:r>
            <a:br>
              <a:rPr lang="ru-RU" dirty="0" smtClean="0"/>
            </a:br>
            <a:r>
              <a:rPr lang="ru-RU" dirty="0" smtClean="0"/>
              <a:t>2. смычка между спинкой языка и альвеолами верхних зубов разрывается и образуется щель, </a:t>
            </a:r>
            <a:br>
              <a:rPr lang="ru-RU" dirty="0" smtClean="0"/>
            </a:br>
            <a:r>
              <a:rPr lang="ru-RU" dirty="0" smtClean="0"/>
              <a:t>• струя воздуха сильная и короткая, </a:t>
            </a:r>
            <a:br>
              <a:rPr lang="ru-RU" dirty="0" smtClean="0"/>
            </a:br>
            <a:r>
              <a:rPr lang="ru-RU" dirty="0" smtClean="0"/>
              <a:t>• голосовые складки разомкнуты – голос не производят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1196752"/>
            <a:ext cx="3822192" cy="4929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96752"/>
            <a:ext cx="388843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7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Артикуляционный уклад звука “Щ” 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196752"/>
            <a:ext cx="3822192" cy="492972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 губы вытянуты вперед и округлены, </a:t>
            </a:r>
            <a:br>
              <a:rPr lang="ru-RU" dirty="0"/>
            </a:br>
            <a:r>
              <a:rPr lang="ru-RU" dirty="0"/>
              <a:t>• зубы сближены до расстояния 4-5 мм, </a:t>
            </a:r>
            <a:br>
              <a:rPr lang="ru-RU" dirty="0"/>
            </a:br>
            <a:r>
              <a:rPr lang="ru-RU" dirty="0"/>
              <a:t>• кончик языка поднят до уровня верхних зубов, </a:t>
            </a:r>
            <a:br>
              <a:rPr lang="ru-RU" dirty="0"/>
            </a:br>
            <a:r>
              <a:rPr lang="ru-RU" dirty="0"/>
              <a:t>• передняя часть спинки языка несколько прогибается, </a:t>
            </a:r>
            <a:br>
              <a:rPr lang="ru-RU" dirty="0"/>
            </a:br>
            <a:r>
              <a:rPr lang="ru-RU" dirty="0"/>
              <a:t>• средняя часть спинки языка приподнимается к твердому небу, </a:t>
            </a:r>
            <a:br>
              <a:rPr lang="ru-RU" dirty="0"/>
            </a:br>
            <a:r>
              <a:rPr lang="ru-RU" dirty="0"/>
              <a:t>• задняя часть спинки языка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ru-RU" dirty="0" smtClean="0"/>
              <a:t>опущена </a:t>
            </a:r>
            <a:r>
              <a:rPr lang="ru-RU" dirty="0"/>
              <a:t>и продвинута вперед, </a:t>
            </a:r>
            <a:br>
              <a:rPr lang="ru-RU" dirty="0"/>
            </a:br>
            <a:r>
              <a:rPr lang="ru-RU" dirty="0"/>
              <a:t>• боковые края языка прижаты к верхним коренным зубам, </a:t>
            </a:r>
            <a:br>
              <a:rPr lang="ru-RU" dirty="0"/>
            </a:br>
            <a:r>
              <a:rPr lang="ru-RU" dirty="0"/>
              <a:t>• сильная струя воздуха проходит через две щели: между средней частью языка и твердым небом, и между кончиком языка и альвеолами верхних зубов, </a:t>
            </a:r>
            <a:br>
              <a:rPr lang="ru-RU" dirty="0"/>
            </a:br>
            <a:r>
              <a:rPr lang="ru-RU" dirty="0"/>
              <a:t>• голосовые складки разомкнуты – голос не производят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196752"/>
            <a:ext cx="3822192" cy="4929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7444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5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Артикуляционный уклад звука “Л” 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196752"/>
            <a:ext cx="3822192" cy="492972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 положение губ нейтральное, </a:t>
            </a:r>
            <a:br>
              <a:rPr lang="ru-RU" dirty="0"/>
            </a:br>
            <a:r>
              <a:rPr lang="ru-RU" dirty="0"/>
              <a:t>• зубы сближены до расстояния 2-4 мм, </a:t>
            </a:r>
            <a:br>
              <a:rPr lang="ru-RU" dirty="0"/>
            </a:br>
            <a:r>
              <a:rPr lang="ru-RU" dirty="0"/>
              <a:t>• кончик языка поднят и прижат к основанию верхних резцов, </a:t>
            </a:r>
            <a:br>
              <a:rPr lang="ru-RU" dirty="0"/>
            </a:br>
            <a:r>
              <a:rPr lang="ru-RU" dirty="0"/>
              <a:t>• спинка языка опущена, </a:t>
            </a:r>
            <a:br>
              <a:rPr lang="ru-RU" dirty="0"/>
            </a:br>
            <a:r>
              <a:rPr lang="ru-RU" dirty="0"/>
              <a:t>• задняя часть языка поднята по </a:t>
            </a:r>
            <a:r>
              <a:rPr lang="en-US" dirty="0" smtClean="0"/>
              <a:t>                         </a:t>
            </a:r>
            <a:r>
              <a:rPr lang="ru-RU" dirty="0" smtClean="0"/>
              <a:t>направлению </a:t>
            </a:r>
            <a:r>
              <a:rPr lang="ru-RU" dirty="0"/>
              <a:t>к мягкому небу, </a:t>
            </a:r>
            <a:br>
              <a:rPr lang="ru-RU" dirty="0"/>
            </a:br>
            <a:r>
              <a:rPr lang="ru-RU" dirty="0"/>
              <a:t>• боковые края языка опущены, </a:t>
            </a:r>
            <a:br>
              <a:rPr lang="ru-RU" dirty="0"/>
            </a:br>
            <a:r>
              <a:rPr lang="ru-RU" dirty="0"/>
              <a:t>• слабая струя воздуха проходит по бокам языка, </a:t>
            </a:r>
            <a:br>
              <a:rPr lang="ru-RU" dirty="0"/>
            </a:br>
            <a:r>
              <a:rPr lang="ru-RU" dirty="0"/>
              <a:t>• голосовые складки сомкнуты – производят голос. </a:t>
            </a:r>
            <a:br>
              <a:rPr lang="ru-RU" dirty="0"/>
            </a:br>
            <a:r>
              <a:rPr lang="ru-RU" dirty="0"/>
              <a:t>При произнесении звука “Ль” положение органов артикуляции сходное, но губы растягиваются в стороны больше, спинка языка поднимается немного выше к твердому небу и вперед, а задняя часть языка продвинута вперед и опущена.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268760"/>
            <a:ext cx="3822192" cy="4857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40768"/>
            <a:ext cx="388843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1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243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Артикуляционные уклады звуков</vt:lpstr>
      <vt:lpstr>Артикуляционный уклад звука “С” </vt:lpstr>
      <vt:lpstr>Артикуляционный уклад звука “З” </vt:lpstr>
      <vt:lpstr>Артикуляционный уклад звука “Ц”  </vt:lpstr>
      <vt:lpstr>Артикуляционный уклад звука “Ш”  </vt:lpstr>
      <vt:lpstr>Артикуляционный уклад звука  “Ж”  </vt:lpstr>
      <vt:lpstr>Артикуляционный уклад звука “Ч”  </vt:lpstr>
      <vt:lpstr>Артикуляционный уклад звука “Щ”  </vt:lpstr>
      <vt:lpstr>Артикуляционный уклад звука “Л”  </vt:lpstr>
      <vt:lpstr>Артикуляционный уклад звука “Р” </vt:lpstr>
      <vt:lpstr>Удачи в работе!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Артикуляционные уклады звуков</dc:title>
  <dc:creator>Мироманова Наталья</dc:creator>
  <cp:lastModifiedBy>Мироманова Наталья</cp:lastModifiedBy>
  <cp:revision>5</cp:revision>
  <dcterms:created xsi:type="dcterms:W3CDTF">2012-06-26T13:05:48Z</dcterms:created>
  <dcterms:modified xsi:type="dcterms:W3CDTF">2012-10-08T10:52:06Z</dcterms:modified>
</cp:coreProperties>
</file>