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301" r:id="rId4"/>
    <p:sldId id="303" r:id="rId5"/>
    <p:sldId id="311" r:id="rId6"/>
    <p:sldId id="257" r:id="rId7"/>
    <p:sldId id="312" r:id="rId8"/>
    <p:sldId id="267" r:id="rId9"/>
    <p:sldId id="258" r:id="rId10"/>
    <p:sldId id="268" r:id="rId11"/>
    <p:sldId id="259" r:id="rId12"/>
    <p:sldId id="306" r:id="rId13"/>
    <p:sldId id="305" r:id="rId14"/>
    <p:sldId id="269" r:id="rId15"/>
    <p:sldId id="260" r:id="rId16"/>
    <p:sldId id="270" r:id="rId17"/>
    <p:sldId id="261" r:id="rId18"/>
    <p:sldId id="271" r:id="rId19"/>
    <p:sldId id="262" r:id="rId20"/>
    <p:sldId id="272" r:id="rId21"/>
    <p:sldId id="263" r:id="rId22"/>
    <p:sldId id="273" r:id="rId23"/>
    <p:sldId id="264" r:id="rId24"/>
    <p:sldId id="274" r:id="rId25"/>
    <p:sldId id="265" r:id="rId26"/>
    <p:sldId id="275" r:id="rId27"/>
    <p:sldId id="266" r:id="rId28"/>
    <p:sldId id="276" r:id="rId29"/>
    <p:sldId id="281" r:id="rId30"/>
    <p:sldId id="277" r:id="rId31"/>
    <p:sldId id="308" r:id="rId32"/>
    <p:sldId id="309" r:id="rId33"/>
    <p:sldId id="307" r:id="rId34"/>
    <p:sldId id="278" r:id="rId35"/>
    <p:sldId id="279" r:id="rId36"/>
    <p:sldId id="313" r:id="rId37"/>
    <p:sldId id="304" r:id="rId38"/>
    <p:sldId id="280" r:id="rId39"/>
    <p:sldId id="282" r:id="rId40"/>
    <p:sldId id="292" r:id="rId41"/>
    <p:sldId id="314" r:id="rId42"/>
    <p:sldId id="283" r:id="rId43"/>
    <p:sldId id="293" r:id="rId44"/>
    <p:sldId id="284" r:id="rId45"/>
    <p:sldId id="294" r:id="rId46"/>
    <p:sldId id="295" r:id="rId47"/>
    <p:sldId id="285" r:id="rId48"/>
    <p:sldId id="310" r:id="rId49"/>
    <p:sldId id="286" r:id="rId50"/>
    <p:sldId id="296" r:id="rId51"/>
    <p:sldId id="287" r:id="rId52"/>
    <p:sldId id="297" r:id="rId53"/>
    <p:sldId id="289" r:id="rId54"/>
    <p:sldId id="298" r:id="rId55"/>
    <p:sldId id="288" r:id="rId56"/>
    <p:sldId id="299" r:id="rId57"/>
    <p:sldId id="300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A64E0E5-5EB4-475E-B434-A811894E0A7F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97449-99EA-4117-B115-AE48BC060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E0E5-5EB4-475E-B434-A811894E0A7F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7449-99EA-4117-B115-AE48BC060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A64E0E5-5EB4-475E-B434-A811894E0A7F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B297449-99EA-4117-B115-AE48BC060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E0E5-5EB4-475E-B434-A811894E0A7F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297449-99EA-4117-B115-AE48BC060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E0E5-5EB4-475E-B434-A811894E0A7F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B297449-99EA-4117-B115-AE48BC060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64E0E5-5EB4-475E-B434-A811894E0A7F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297449-99EA-4117-B115-AE48BC060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64E0E5-5EB4-475E-B434-A811894E0A7F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297449-99EA-4117-B115-AE48BC060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E0E5-5EB4-475E-B434-A811894E0A7F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297449-99EA-4117-B115-AE48BC060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E0E5-5EB4-475E-B434-A811894E0A7F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97449-99EA-4117-B115-AE48BC060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E0E5-5EB4-475E-B434-A811894E0A7F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297449-99EA-4117-B115-AE48BC060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A64E0E5-5EB4-475E-B434-A811894E0A7F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B297449-99EA-4117-B115-AE48BC060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64E0E5-5EB4-475E-B434-A811894E0A7F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297449-99EA-4117-B115-AE48BC060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calc.ru/img/m.gif" TargetMode="Externa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khimie.ru/wp-content/uploads/2011/12/Zanimatelnaya-viktorina-po-himii4.jpg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214422"/>
            <a:ext cx="8696356" cy="3143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err="1" smtClean="0"/>
              <a:t>Брейн</a:t>
            </a:r>
            <a:r>
              <a:rPr lang="ru-RU" sz="4800" dirty="0" smtClean="0"/>
              <a:t> ринг</a:t>
            </a:r>
            <a:br>
              <a:rPr lang="ru-RU" sz="4800" dirty="0" smtClean="0"/>
            </a:br>
            <a:r>
              <a:rPr lang="ru-RU" sz="4800" dirty="0" err="1" smtClean="0"/>
              <a:t>моу</a:t>
            </a:r>
            <a:r>
              <a:rPr lang="ru-RU" sz="4800" dirty="0" smtClean="0"/>
              <a:t> «</a:t>
            </a:r>
            <a:r>
              <a:rPr lang="ru-RU" sz="4800" dirty="0" err="1" smtClean="0"/>
              <a:t>сош</a:t>
            </a:r>
            <a:r>
              <a:rPr lang="ru-RU" sz="4800" dirty="0" smtClean="0"/>
              <a:t> № 94»</a:t>
            </a:r>
            <a:br>
              <a:rPr lang="ru-RU" sz="4800" dirty="0" smtClean="0"/>
            </a:b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C000"/>
                </a:solidFill>
              </a:rPr>
              <a:t>ФЕСТИВАЛЬ ЕСТЕСТВЕННЫХ </a:t>
            </a:r>
            <a:r>
              <a:rPr lang="ru-RU" sz="4800" b="1" dirty="0" smtClean="0">
                <a:solidFill>
                  <a:srgbClr val="FFC000"/>
                </a:solidFill>
              </a:rPr>
              <a:t>НАУК</a:t>
            </a:r>
            <a:br>
              <a:rPr lang="ru-RU" sz="4800" b="1" dirty="0" smtClean="0">
                <a:solidFill>
                  <a:srgbClr val="FFC000"/>
                </a:solidFill>
              </a:rPr>
            </a:br>
            <a:r>
              <a:rPr lang="ru-RU" sz="2700" i="1" cap="none" dirty="0" smtClean="0">
                <a:solidFill>
                  <a:srgbClr val="FFC000"/>
                </a:solidFill>
              </a:rPr>
              <a:t>разработала Журавлёва О.А. учитель химии высшей категории</a:t>
            </a:r>
            <a:endParaRPr lang="ru-RU" sz="2700" cap="none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</a:t>
            </a:r>
            <a:r>
              <a:rPr lang="ru-RU" sz="4000" b="1" dirty="0" smtClean="0">
                <a:solidFill>
                  <a:srgbClr val="FF0000"/>
                </a:solidFill>
              </a:rPr>
              <a:t>ЧАСТЬ 1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257568"/>
          </a:xfrm>
        </p:spPr>
        <p:txBody>
          <a:bodyPr/>
          <a:lstStyle/>
          <a:p>
            <a:r>
              <a:rPr lang="ru-RU" sz="3600" b="1" i="1" dirty="0" smtClean="0"/>
              <a:t>Секрет производства белого фарфора открыл современник Ломоносова Дмитрий Иванович Виноградов.</a:t>
            </a:r>
            <a:endParaRPr lang="ru-RU" sz="3600" b="1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№2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Какой оксид  у нас под ногами и в виде каких драгоценных камней он встречается в природе?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Двуокись кремния">
            <a:hlinkClick r:id="rId2" action="ppaction://hlinksldjump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428868"/>
            <a:ext cx="404336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минераллы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ch09_31_0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5" descr="Кварц - кристаллическая форма диоксида кремн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1100" y="3209925"/>
            <a:ext cx="2743200" cy="2038350"/>
          </a:xfrm>
          <a:prstGeom prst="rect">
            <a:avLst/>
          </a:prstGeom>
          <a:noFill/>
        </p:spPr>
      </p:pic>
      <p:pic>
        <p:nvPicPr>
          <p:cNvPr id="8" name="Picture 9" descr="Кремний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438400"/>
            <a:ext cx="3857652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68619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Кварцевый песок по химическому составу является ангидридом кремниевой кислоты. Он встречается в природе в виде прозрачного горного хрусталя, матового опала, яшмы. Горный хрусталь - это кристаллы природного кварца. Горный хрусталь, окрашенный примесями в бурый цвет, называется дымчатым топазом.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№3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Каким стеклом нельзя стеклить окна, т.к. оно растворяется в воде?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стекло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571744"/>
            <a:ext cx="3857652" cy="39149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829072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Силикат натрия или калия в смеси с диоксидом кремния называется растворимым стеклом, его добывают, сплавляя песок с </a:t>
            </a:r>
            <a:r>
              <a:rPr lang="ru-RU" b="1" i="1" dirty="0" err="1" smtClean="0"/>
              <a:t>сернистокислым</a:t>
            </a:r>
            <a:r>
              <a:rPr lang="ru-RU" b="1" i="1" dirty="0" smtClean="0"/>
              <a:t> или сернокислым натрием и углем. При этом образуется «силикат-глыба», похожие на обычное стекло. От обработки кипятком под давлением это стекло переходит в растворимое состояние. Растворимое стекло широко применяется в технике для изготовления мыла, если нет жиров, для проклейки бумаги, пропитки водонепроницаемых и огнеупорных тканей.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№4</a:t>
            </a:r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142852"/>
            <a:ext cx="2808287" cy="241458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Что называют оловянной </a:t>
            </a:r>
          </a:p>
          <a:p>
            <a:pPr>
              <a:buNone/>
            </a:pPr>
            <a:r>
              <a:rPr lang="ru-RU" dirty="0" smtClean="0"/>
              <a:t>     «чумой» 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7" descr="3323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3517900"/>
            <a:ext cx="3970344" cy="29114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68619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Познакомьтесь с интересными свойствами олова, существующего в виде двух </a:t>
            </a:r>
            <a:r>
              <a:rPr lang="ru-RU" b="1" i="1" dirty="0" err="1" smtClean="0"/>
              <a:t>аллотропных</a:t>
            </a:r>
            <a:r>
              <a:rPr lang="ru-RU" b="1" i="1" dirty="0" smtClean="0"/>
              <a:t> модификаций. </a:t>
            </a:r>
            <a:r>
              <a:rPr lang="ru-RU" b="1" i="1" dirty="0" err="1" smtClean="0"/>
              <a:t>β-модификация </a:t>
            </a:r>
            <a:r>
              <a:rPr lang="ru-RU" b="1" i="1" dirty="0" smtClean="0"/>
              <a:t>имеет металлические свойства — это обычное олово, с которым мы имеем дело. </a:t>
            </a:r>
            <a:r>
              <a:rPr lang="ru-RU" b="1" i="1" dirty="0" err="1" smtClean="0"/>
              <a:t>α-модификация </a:t>
            </a:r>
            <a:r>
              <a:rPr lang="ru-RU" b="1" i="1" dirty="0" smtClean="0"/>
              <a:t>— серый порошок, имеющий полупроводниковые свойства. Переход </a:t>
            </a:r>
            <a:r>
              <a:rPr lang="ru-RU" b="1" i="1" dirty="0" err="1" smtClean="0"/>
              <a:t>β-модификации </a:t>
            </a:r>
            <a:r>
              <a:rPr lang="ru-RU" b="1" i="1" dirty="0" smtClean="0"/>
              <a:t>в </a:t>
            </a:r>
            <a:r>
              <a:rPr lang="ru-RU" b="1" i="1" dirty="0" err="1" smtClean="0"/>
              <a:t>α-модификацию </a:t>
            </a:r>
            <a:r>
              <a:rPr lang="ru-RU" b="1" i="1" dirty="0" smtClean="0"/>
              <a:t>происходит при охлаждении и называется оловянной «чумой», так как сопровождается разрушением оловянных предметов.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№5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Какое основание называют и молоком и водой?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05263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0" dirty="0" smtClean="0"/>
              <a:t>Муниципальное общеобразовательное учреждение 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ru-RU" sz="3200" b="0" dirty="0" smtClean="0"/>
              <a:t>«Средняя общеобразовательная 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ru-RU" sz="3200" b="0" dirty="0" smtClean="0"/>
              <a:t>школа № 94»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3850" y="5429264"/>
            <a:ext cx="83756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dirty="0">
                <a:latin typeface="Arial" charset="0"/>
              </a:rPr>
              <a:t>Юридический адрес: 410040, г. Саратов, проспект 50 лет Октября, дом  75</a:t>
            </a:r>
          </a:p>
          <a:p>
            <a:pPr algn="ctr"/>
            <a:r>
              <a:rPr lang="ru-RU" dirty="0">
                <a:latin typeface="Arial" charset="0"/>
              </a:rPr>
              <a:t>                                    </a:t>
            </a:r>
            <a:endParaRPr lang="ru-RU" dirty="0" smtClean="0">
              <a:latin typeface="Arial" charset="0"/>
            </a:endParaRPr>
          </a:p>
          <a:p>
            <a:pPr algn="ctr"/>
            <a:r>
              <a:rPr lang="ru-RU" dirty="0" smtClean="0">
                <a:latin typeface="Arial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телефон  66-68-26, 66-60-53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charset="0"/>
              </a:rPr>
              <a:t>                                     факс  66-68-26</a:t>
            </a:r>
          </a:p>
        </p:txBody>
      </p:sp>
      <p:pic>
        <p:nvPicPr>
          <p:cNvPr id="2052" name="Picture 4" descr="Изображение 0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260350"/>
            <a:ext cx="3457575" cy="2592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3" name="Picture 5" descr="Изображение 041"/>
          <p:cNvPicPr>
            <a:picLocks noChangeAspect="1" noChangeArrowheads="1"/>
          </p:cNvPicPr>
          <p:nvPr/>
        </p:nvPicPr>
        <p:blipFill>
          <a:blip r:embed="rId3" cstate="email"/>
          <a:srcRect l="-157"/>
          <a:stretch>
            <a:fillRect/>
          </a:stretch>
        </p:blipFill>
        <p:spPr bwMode="auto">
          <a:xfrm>
            <a:off x="468313" y="620713"/>
            <a:ext cx="5040312" cy="2962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757634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Гидроксид</a:t>
            </a:r>
            <a:r>
              <a:rPr lang="ru-RU" b="1" i="1" dirty="0" smtClean="0"/>
              <a:t> кальция малорастворимое основание, его прозрачный раствор называют известковой водой, а нерастворимую часть – взвесь белого цвета- известковым молоком.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№6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Почему в некоторых странах воду не хлорируют, а озонируют?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2" descr="г6ке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3733800"/>
            <a:ext cx="3929090" cy="26955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при хлорировании воды образуются соляная и хлорноватистая кислота, что не очень хорошо для эмали зубов.     </a:t>
            </a:r>
            <a:r>
              <a:rPr lang="ru-RU" b="1" dirty="0" smtClean="0"/>
              <a:t>                                                  С</a:t>
            </a:r>
            <a:r>
              <a:rPr lang="en-US" b="1" dirty="0" smtClean="0"/>
              <a:t>l</a:t>
            </a:r>
            <a:r>
              <a:rPr lang="ru-RU" b="1" baseline="-25000" dirty="0" smtClean="0"/>
              <a:t>2 </a:t>
            </a:r>
            <a:r>
              <a:rPr lang="ru-RU" b="1" dirty="0" smtClean="0"/>
              <a:t>+ Н</a:t>
            </a:r>
            <a:r>
              <a:rPr lang="ru-RU" b="1" baseline="-25000" dirty="0" smtClean="0"/>
              <a:t>2 </a:t>
            </a:r>
            <a:r>
              <a:rPr lang="ru-RU" b="1" dirty="0" smtClean="0"/>
              <a:t>О = НС</a:t>
            </a:r>
            <a:r>
              <a:rPr lang="en-US" b="1" dirty="0" smtClean="0"/>
              <a:t>l</a:t>
            </a:r>
            <a:r>
              <a:rPr lang="ru-RU" b="1" dirty="0" smtClean="0"/>
              <a:t> + НС</a:t>
            </a:r>
            <a:r>
              <a:rPr lang="en-US" b="1" dirty="0" smtClean="0"/>
              <a:t>l</a:t>
            </a:r>
            <a:r>
              <a:rPr lang="ru-RU" b="1" dirty="0" smtClean="0"/>
              <a:t>О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№7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Какой газ называют болотным? Почему?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71600" y="3143248"/>
            <a:ext cx="7123113" cy="1857388"/>
          </a:xfrm>
        </p:spPr>
        <p:txBody>
          <a:bodyPr/>
          <a:lstStyle/>
          <a:p>
            <a:r>
              <a:rPr lang="ru-RU" b="1" i="1" dirty="0" smtClean="0"/>
              <a:t>Метан- СН</a:t>
            </a:r>
            <a:r>
              <a:rPr lang="ru-RU" sz="1800" b="1" i="1" dirty="0" smtClean="0"/>
              <a:t>4</a:t>
            </a:r>
            <a:r>
              <a:rPr lang="ru-RU" b="1" i="1" dirty="0" smtClean="0"/>
              <a:t>, т.к. он образуется в болотах.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i="1" dirty="0" smtClean="0"/>
              <a:t> </a:t>
            </a:r>
            <a:r>
              <a:rPr lang="ru-RU" dirty="0" smtClean="0"/>
              <a:t>Кто предложил «музыкальную» таблицу химических элементов?</a:t>
            </a:r>
          </a:p>
          <a:p>
            <a:endParaRPr lang="ru-RU" dirty="0"/>
          </a:p>
        </p:txBody>
      </p:sp>
      <p:pic>
        <p:nvPicPr>
          <p:cNvPr id="7" name="Содержимое 6" descr="John_Alexander_Reina_Newlands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000628" y="2500306"/>
            <a:ext cx="3500462" cy="4143404"/>
          </a:xfrm>
          <a:ln w="57150">
            <a:solidFill>
              <a:srgbClr val="00206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71600" y="3071810"/>
            <a:ext cx="7123113" cy="3143272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Ньюлендс</a:t>
            </a:r>
            <a:r>
              <a:rPr lang="ru-RU" b="1" i="1" dirty="0" smtClean="0"/>
              <a:t>  Джон </a:t>
            </a:r>
            <a:r>
              <a:rPr lang="ru-RU" b="1" i="1" dirty="0" err="1" smtClean="0"/>
              <a:t>Александер</a:t>
            </a:r>
            <a:r>
              <a:rPr lang="ru-RU" b="1" dirty="0" smtClean="0"/>
              <a:t> </a:t>
            </a:r>
            <a:r>
              <a:rPr lang="ru-RU" b="1" i="1" dirty="0" smtClean="0"/>
              <a:t>предложил классификацию химических элементов- закон октав, где были объединены восемь элементов, как ноты в октаве.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№9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Назовите химические элементы названные  в честь мифологических героев?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71600" y="3214686"/>
            <a:ext cx="7123113" cy="2786082"/>
          </a:xfrm>
        </p:spPr>
        <p:txBody>
          <a:bodyPr/>
          <a:lstStyle/>
          <a:p>
            <a:r>
              <a:rPr lang="ru-RU" sz="3600" b="1" i="1" dirty="0" smtClean="0"/>
              <a:t>Титан, Тантал, Ванадий, Прометий </a:t>
            </a:r>
            <a:endParaRPr lang="ru-RU" sz="3600" b="1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№10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39166" cy="3071834"/>
          </a:xfrm>
        </p:spPr>
        <p:txBody>
          <a:bodyPr>
            <a:normAutofit/>
          </a:bodyPr>
          <a:lstStyle/>
          <a:p>
            <a:r>
              <a:rPr lang="ru-RU" dirty="0" err="1" smtClean="0"/>
              <a:t>Брейн</a:t>
            </a:r>
            <a:r>
              <a:rPr lang="ru-RU" dirty="0" smtClean="0"/>
              <a:t> ринг</a:t>
            </a:r>
            <a:br>
              <a:rPr lang="ru-RU" dirty="0" smtClean="0"/>
            </a:br>
            <a:r>
              <a:rPr lang="ru-RU" dirty="0" err="1" smtClean="0"/>
              <a:t>моу</a:t>
            </a:r>
            <a:r>
              <a:rPr lang="ru-RU" dirty="0" smtClean="0"/>
              <a:t> «</a:t>
            </a:r>
            <a:r>
              <a:rPr lang="ru-RU" dirty="0" err="1" smtClean="0"/>
              <a:t>сош</a:t>
            </a:r>
            <a:r>
              <a:rPr lang="ru-RU" dirty="0" smtClean="0"/>
              <a:t> № 94»</a:t>
            </a:r>
            <a:br>
              <a:rPr lang="ru-RU" dirty="0" smtClean="0"/>
            </a:br>
            <a:r>
              <a:rPr lang="ru-RU" b="1" dirty="0" smtClean="0">
                <a:solidFill>
                  <a:srgbClr val="FFC000"/>
                </a:solidFill>
              </a:rPr>
              <a:t>ФЕСТИВАЛЬ ЕСТЕСТВЕННЫХ НАУК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62200" y="5715016"/>
            <a:ext cx="6705600" cy="1020821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8600" b="1" dirty="0" smtClean="0">
                <a:solidFill>
                  <a:srgbClr val="FF0000"/>
                </a:solidFill>
              </a:rPr>
              <a:t>Часть 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11А 05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14290"/>
            <a:ext cx="8143932" cy="6357981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 Что произошло бы, если бы исчез элемент кремний?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9" descr="Кремний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438400"/>
            <a:ext cx="3786214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ch09_31_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h09_31_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h09_31_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82907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Соединения кремния с кислородом и алюминием составляют 82 % состава земной коры. Из них состоят песок, глина, граниты, гнейсы, слюда и полевой шпат.</a:t>
            </a:r>
            <a:endParaRPr lang="ru-RU" b="1" dirty="0" smtClean="0"/>
          </a:p>
          <a:p>
            <a:r>
              <a:rPr lang="ru-RU" b="1" i="1" dirty="0" smtClean="0"/>
              <a:t>Если бы исчез элемент кремний, который составляет 26 % земной коры, то исчезли бы стекла, не было бы домов из кирпича, глины, гранита, исчезли бы все горные породы в верхнем слое земной коры. При этом освободился бы весь кислород, что составляет 49,13 % земной коры, и перешел бы в атмосферу. Вся вода из океанов превратилась бы в пар, остыла и снова упала на землю. Это продолжалось бы до тех пор, пока не остыла поверхность земли и не образовалась вновь новая земная кора из оксидов металлов.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№11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609600" y="3786190"/>
            <a:ext cx="3886200" cy="2233610"/>
          </a:xfrm>
        </p:spPr>
        <p:txBody>
          <a:bodyPr/>
          <a:lstStyle/>
          <a:p>
            <a:r>
              <a:rPr lang="ru-RU" dirty="0" smtClean="0"/>
              <a:t>«Неправо думают те о стекле, Шувалов, которые стекло чтут ниже </a:t>
            </a:r>
            <a:r>
              <a:rPr lang="ru-RU" dirty="0" err="1" smtClean="0"/>
              <a:t>минераллов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Кто был основоположником теории стекловарения в России?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Художественное стекло</a:t>
            </a:r>
            <a:endParaRPr lang="ru-RU" dirty="0"/>
          </a:p>
        </p:txBody>
      </p:sp>
      <p:pic>
        <p:nvPicPr>
          <p:cNvPr id="7" name="Содержимое 6" descr="vase6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179579" y="2500306"/>
            <a:ext cx="2746242" cy="3519494"/>
          </a:xfrm>
          <a:ln w="57150">
            <a:solidFill>
              <a:srgbClr val="7030A0"/>
            </a:solidFill>
          </a:ln>
        </p:spPr>
      </p:pic>
      <p:pic>
        <p:nvPicPr>
          <p:cNvPr id="8" name="Содержимое 7" descr="i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14942" y="2571744"/>
            <a:ext cx="3357586" cy="3500462"/>
          </a:xfrm>
          <a:ln w="57150">
            <a:solidFill>
              <a:srgbClr val="7030A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Изделия из стекла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мозаика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" name="Picture 5" descr="kat100176psm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28596" y="1643050"/>
            <a:ext cx="4071966" cy="5072098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214942" y="1571612"/>
            <a:ext cx="3643338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(8.11.1711-15.04.1765), гениальный русский ученый поэт, просветитель, один из самых выдающихся светил мировой науки, государственный и общественный деятель.</a:t>
            </a:r>
            <a:r>
              <a:rPr lang="ru-RU" sz="28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757634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М. В. Ломоносов был основателем теории и практики стекловарения. Он раскрыл секрет изготовления золотого рубина, научно объяснил его строение. В основанной им первой русской лаборатории М. В. Ломоносов провел большую исследовательскую работу в этой области. Он поставил огромное количество опытов и подробно разработал теоретические основы стекловарения, окраски стекла и изготовления смальты.</a:t>
            </a:r>
            <a:endParaRPr lang="ru-RU" b="1" dirty="0" smtClean="0"/>
          </a:p>
          <a:p>
            <a:r>
              <a:rPr lang="ru-RU" b="1" i="1" dirty="0" smtClean="0"/>
              <a:t>Гениальный ученый уже тогда предвидел, что стекло будет играть важную роль в жизни человека, понял его ценные качества и пропагандировал его применения.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№12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Какая соль используется для умывания?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</a:rPr>
              <a:t>УДАЧИ!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5" descr="Изображение 04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0576" y="214290"/>
            <a:ext cx="7440580" cy="4354662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№13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4391044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ziepes026_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785926"/>
            <a:ext cx="4151334" cy="435771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Picture 29" descr="e74c92c0797e26c1cfbbb17a513ca6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3143248"/>
            <a:ext cx="3829048" cy="29289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Мыло представляет собой соль – высших жирных карбоновых кислот- пальмитиновой или стеариновой . Жидкое мыло – калиевая соль, а твёрдое – натриевая.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 13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Какая кислота может превращать стекло в газ?</a:t>
            </a:r>
          </a:p>
          <a:p>
            <a:endParaRPr lang="ru-RU" dirty="0"/>
          </a:p>
        </p:txBody>
      </p:sp>
      <p:pic>
        <p:nvPicPr>
          <p:cNvPr id="7" name="Содержимое 6" descr="altad_47_16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857752" y="2571744"/>
            <a:ext cx="3786214" cy="3581400"/>
          </a:xfrm>
          <a:ln w="57150">
            <a:solidFill>
              <a:srgbClr val="00B0F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543320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Плавиковая кислота, взаимодействуя с диоксидом кремния, входящего в состав стекла, образует газообразное соединение - SіF</a:t>
            </a:r>
            <a:r>
              <a:rPr lang="ru-RU" b="1" i="1" baseline="-25000" dirty="0" smtClean="0"/>
              <a:t>4</a:t>
            </a:r>
            <a:r>
              <a:rPr lang="ru-RU" b="1" i="1" dirty="0" smtClean="0"/>
              <a:t> фторид кремния. Поэтому хранить ее в стеклянном сосуде нельзя. Прежде чем налить плавиковую кислоту в стеклянный сосуд, внутреннюю поверхность ее следует покрыть слоем парафина.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№14</a:t>
            </a:r>
            <a:endParaRPr lang="ru-RU" dirty="0"/>
          </a:p>
        </p:txBody>
      </p:sp>
      <p:pic>
        <p:nvPicPr>
          <p:cNvPr id="4" name="Picture 5" descr="ris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0"/>
            <a:ext cx="5545138" cy="1638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Какой газ называют веселящим?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3429000"/>
            <a:ext cx="7123113" cy="2857520"/>
          </a:xfrm>
        </p:spPr>
        <p:txBody>
          <a:bodyPr/>
          <a:lstStyle/>
          <a:p>
            <a:r>
              <a:rPr lang="ru-RU" b="1" i="1" dirty="0" smtClean="0"/>
              <a:t>Оксид азота ( </a:t>
            </a:r>
            <a:r>
              <a:rPr lang="en-US" b="1" i="1" dirty="0" smtClean="0"/>
              <a:t>I</a:t>
            </a:r>
            <a:r>
              <a:rPr lang="ru-RU" b="1" i="1" dirty="0" smtClean="0"/>
              <a:t>)</a:t>
            </a:r>
            <a:r>
              <a:rPr lang="en-US" b="1" i="1" dirty="0" smtClean="0"/>
              <a:t> </a:t>
            </a:r>
            <a:r>
              <a:rPr lang="ru-RU" b="1" i="1" dirty="0" smtClean="0"/>
              <a:t>-  </a:t>
            </a:r>
            <a:r>
              <a:rPr lang="en-US" b="1" i="1" dirty="0" smtClean="0"/>
              <a:t>N</a:t>
            </a:r>
            <a:r>
              <a:rPr lang="en-US" sz="1800" b="1" i="1" dirty="0" smtClean="0"/>
              <a:t>2</a:t>
            </a:r>
            <a:r>
              <a:rPr lang="en-US" b="1" i="1" dirty="0" smtClean="0"/>
              <a:t>O</a:t>
            </a:r>
            <a:r>
              <a:rPr lang="ru-RU" b="1" i="1" dirty="0" smtClean="0"/>
              <a:t>называют веселящим газом, т.к. он возбуждающе действует на организм и вызывает эйфорию.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№15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№16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Что такое сусальное золото?</a:t>
            </a:r>
          </a:p>
          <a:p>
            <a:endParaRPr lang="ru-RU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29124" y="1643050"/>
            <a:ext cx="4302126" cy="471490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47175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Золото , которое прокатывают между телячьими шкурами, ударяя по ним деревянными молотками до тех пор пока оно не станет очень тонким и  будет просвечивать на свет. Использовали его для золочения куполов храмов.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№16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Какие два великих открытия в химии  были совершены во сне?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№17</a:t>
            </a:r>
            <a:endParaRPr lang="ru-RU" dirty="0"/>
          </a:p>
        </p:txBody>
      </p:sp>
      <p:pic>
        <p:nvPicPr>
          <p:cNvPr id="8" name="Содержимое 7" descr="image_4d96d9fa7c66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642910" y="2500306"/>
            <a:ext cx="3786214" cy="4143404"/>
          </a:xfrm>
          <a:ln w="57150">
            <a:solidFill>
              <a:srgbClr val="00206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Менделеев Д.И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Кекуле</a:t>
            </a:r>
            <a:r>
              <a:rPr lang="ru-RU" sz="2800" dirty="0" smtClean="0"/>
              <a:t> Фридрих Август</a:t>
            </a:r>
            <a:endParaRPr lang="ru-RU" sz="2800" dirty="0"/>
          </a:p>
        </p:txBody>
      </p:sp>
      <p:pic>
        <p:nvPicPr>
          <p:cNvPr id="10" name="Содержимое 9" descr="025811141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929190" y="2500306"/>
            <a:ext cx="3714776" cy="4184676"/>
          </a:xfrm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а 4 из 70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471882"/>
          </a:xfrm>
        </p:spPr>
        <p:txBody>
          <a:bodyPr>
            <a:normAutofit lnSpcReduction="10000"/>
          </a:bodyPr>
          <a:lstStyle/>
          <a:p>
            <a:r>
              <a:rPr lang="ru-RU" b="1" i="1" dirty="0" err="1" smtClean="0"/>
              <a:t>Кекуле</a:t>
            </a:r>
            <a:r>
              <a:rPr lang="ru-RU" b="1" i="1" dirty="0" smtClean="0"/>
              <a:t> приснилась во сне огненная змейка, кусающая сама себя за хвост, когда он задремал около горящего камина. Проснувшись он предложил , структуру бензола в виде замкнутого шестичленного кольца.</a:t>
            </a:r>
            <a:endParaRPr lang="ru-RU" b="1" dirty="0" smtClean="0"/>
          </a:p>
          <a:p>
            <a:r>
              <a:rPr lang="ru-RU" b="1" i="1" dirty="0" smtClean="0"/>
              <a:t>Существует легенда , что Менделеев тоже увидел свою таблицу во сне.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№17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Что такое лунная кислота?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8" descr="9I5YPCAVCF97QCA5QVK45CAOZMZC4CA6EZA71CA949UF4CA8D0G6ECAGGYDZ2CARXM3N7CA72UCJ9CAF67UVYCALGMT34CAS12G1YCAW0B1SICA8ITOSECAE0MDG5CAL3LJIRCAN3SLADCAM7LRJ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2786058"/>
            <a:ext cx="3857652" cy="378621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3357562"/>
            <a:ext cx="7123113" cy="2286016"/>
          </a:xfrm>
        </p:spPr>
        <p:txBody>
          <a:bodyPr/>
          <a:lstStyle/>
          <a:p>
            <a:r>
              <a:rPr lang="ru-RU" b="1" i="1" dirty="0" smtClean="0"/>
              <a:t>Селен в переводе означает лунный, а его кислота селеновой  (лунной)  Н</a:t>
            </a:r>
            <a:r>
              <a:rPr lang="ru-RU" b="1" i="1" baseline="-25000" dirty="0" smtClean="0"/>
              <a:t>2</a:t>
            </a:r>
            <a:r>
              <a:rPr lang="en-US" b="1" i="1" dirty="0" err="1" smtClean="0"/>
              <a:t>SeO</a:t>
            </a:r>
            <a:r>
              <a:rPr lang="ru-RU" b="1" i="1" baseline="-25000" dirty="0" smtClean="0"/>
              <a:t>4</a:t>
            </a:r>
            <a:r>
              <a:rPr lang="ru-RU" b="1" i="1" dirty="0" smtClean="0"/>
              <a:t>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№18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№19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Назовите химические элементы названные  в честь планет Солнечной системы.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091baf0612c308e0bd44de4512f9a54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2643182"/>
            <a:ext cx="4033838" cy="3786213"/>
          </a:xfr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429124" y="3214686"/>
            <a:ext cx="4065589" cy="3214710"/>
          </a:xfrm>
        </p:spPr>
        <p:txBody>
          <a:bodyPr>
            <a:normAutofit fontScale="47500" lnSpcReduction="20000"/>
          </a:bodyPr>
          <a:lstStyle/>
          <a:p>
            <a:r>
              <a:rPr lang="ru-RU" sz="5500" b="1" i="1" dirty="0" smtClean="0"/>
              <a:t>Уран, Нептуний, Плутоний.</a:t>
            </a:r>
            <a:r>
              <a:rPr lang="ru-RU" sz="5500" b="1" dirty="0" smtClean="0"/>
              <a:t> </a:t>
            </a:r>
          </a:p>
          <a:p>
            <a:endParaRPr lang="ru-RU" sz="5500" b="1" dirty="0" smtClean="0"/>
          </a:p>
          <a:p>
            <a:r>
              <a:rPr lang="ru-RU" sz="5500" b="1" dirty="0" smtClean="0"/>
              <a:t>Уран</a:t>
            </a:r>
            <a:r>
              <a:rPr lang="ru-RU" sz="5500" dirty="0" smtClean="0"/>
              <a:t> и </a:t>
            </a:r>
            <a:r>
              <a:rPr lang="ru-RU" sz="5500" b="1" dirty="0" smtClean="0"/>
              <a:t>плутоний</a:t>
            </a:r>
            <a:r>
              <a:rPr lang="ru-RU" sz="5500" dirty="0" smtClean="0"/>
              <a:t> служат сегодня горючим для ядерных реакторов, в которых получают тонны трансуранового элемента плутония. </a:t>
            </a:r>
            <a:endParaRPr lang="ru-RU" sz="5500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№19</a:t>
            </a:r>
            <a:endParaRPr lang="ru-RU" dirty="0"/>
          </a:p>
        </p:txBody>
      </p:sp>
      <p:pic>
        <p:nvPicPr>
          <p:cNvPr id="4" name="Picture 4" descr="Puingo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5008" y="285728"/>
            <a:ext cx="3168650" cy="2338388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</p:pic>
      <p:pic>
        <p:nvPicPr>
          <p:cNvPr id="5" name="Рисунок 4" descr="1261733508_liti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3286124"/>
            <a:ext cx="4019550" cy="28956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Какой металл «устраивает» пожар в воде?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untitled.bmp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800600" y="2771775"/>
            <a:ext cx="3886200" cy="2914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3071810"/>
            <a:ext cx="7123113" cy="1344615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Щелочной металл калий.</a:t>
            </a:r>
            <a:endParaRPr lang="ru-RU" sz="4000" b="1" dirty="0" smtClean="0"/>
          </a:p>
          <a:p>
            <a:pPr algn="ctr"/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№20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smtClean="0"/>
              <a:t>Всем спасибо.</a:t>
            </a:r>
            <a:endParaRPr lang="ru-RU" sz="4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МОЛОДЦЫ!!!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Занимательная викторина по химии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60576" y="714356"/>
            <a:ext cx="7226266" cy="385459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Какой элемент является основой всего минерального мира нашей планеты?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h09_31_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68619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Кремний составляет 26 % доступной нашему исследованию земной коры и является главным элементом в царстве минералов и горных пород, они почти исключительно состоят из соединений кремния.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№1</a:t>
            </a:r>
            <a:endParaRPr lang="ru-RU" dirty="0"/>
          </a:p>
        </p:txBody>
      </p:sp>
      <p:pic>
        <p:nvPicPr>
          <p:cNvPr id="9" name="Picture 4" descr="http://dic.academic.ru/pictures/wiki/files/73/Isoprene-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42852"/>
            <a:ext cx="1714512" cy="107157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pic>
        <p:nvPicPr>
          <p:cNvPr id="7" name="Содержимое 6" descr="712b9fd658c7t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2571744"/>
            <a:ext cx="4071966" cy="4000528"/>
          </a:xfrm>
          <a:ln w="57150">
            <a:solidFill>
              <a:srgbClr val="7030A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Кто первый в России открыл способ производства фарфора?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487</TotalTime>
  <Words>801</Words>
  <Application>Microsoft Office PowerPoint</Application>
  <PresentationFormat>Экран (4:3)</PresentationFormat>
  <Paragraphs>110</Paragraphs>
  <Slides>57</Slides>
  <Notes>0</Notes>
  <HiddenSlides>20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Обычная</vt:lpstr>
      <vt:lpstr>Брейн ринг моу «сош № 94»  ФЕСТИВАЛЬ ЕСТЕСТВЕННЫХ НАУК разработала Журавлёва О.А. учитель химии высшей категории</vt:lpstr>
      <vt:lpstr>Муниципальное общеобразовательное учреждение  «Средняя общеобразовательная  школа № 94»</vt:lpstr>
      <vt:lpstr>Слайд 3</vt:lpstr>
      <vt:lpstr>Слайд 4</vt:lpstr>
      <vt:lpstr>Слайд 5</vt:lpstr>
      <vt:lpstr>ВОПРОС 1</vt:lpstr>
      <vt:lpstr>Слайд 7</vt:lpstr>
      <vt:lpstr>ОТВЕТ №1</vt:lpstr>
      <vt:lpstr>ВОПРОС 2</vt:lpstr>
      <vt:lpstr>ОТВЕТ №2</vt:lpstr>
      <vt:lpstr>ВОПРОС 3</vt:lpstr>
      <vt:lpstr>минераллы</vt:lpstr>
      <vt:lpstr>Слайд 13</vt:lpstr>
      <vt:lpstr>ОТВЕТ №3</vt:lpstr>
      <vt:lpstr>ВОПРОС 4</vt:lpstr>
      <vt:lpstr>ОТВЕТ №4</vt:lpstr>
      <vt:lpstr>ВОПРОС 5</vt:lpstr>
      <vt:lpstr>ОТВЕТ №5</vt:lpstr>
      <vt:lpstr>ВОПРОС 6</vt:lpstr>
      <vt:lpstr>ОТВЕТ №6</vt:lpstr>
      <vt:lpstr>ВОПРОС 7</vt:lpstr>
      <vt:lpstr>ОТВЕТ №7</vt:lpstr>
      <vt:lpstr>ВОПРОС 8</vt:lpstr>
      <vt:lpstr>ОТВЕТ №8</vt:lpstr>
      <vt:lpstr>ВОПРОС 9</vt:lpstr>
      <vt:lpstr>ОТВЕТ №9</vt:lpstr>
      <vt:lpstr>ВОПРОС 10</vt:lpstr>
      <vt:lpstr>ОТВЕТ №10</vt:lpstr>
      <vt:lpstr>Брейн ринг моу «сош № 94» ФЕСТИВАЛЬ ЕСТЕСТВЕННЫХ НАУК </vt:lpstr>
      <vt:lpstr>ВОПРОС 11</vt:lpstr>
      <vt:lpstr>Слайд 31</vt:lpstr>
      <vt:lpstr>Слайд 32</vt:lpstr>
      <vt:lpstr>Слайд 33</vt:lpstr>
      <vt:lpstr>ОТВЕТ №11</vt:lpstr>
      <vt:lpstr>ВОПРОС 12</vt:lpstr>
      <vt:lpstr>Художественное стекло</vt:lpstr>
      <vt:lpstr>Слайд 37</vt:lpstr>
      <vt:lpstr>ОТВЕТ №12</vt:lpstr>
      <vt:lpstr>Вопрос №13</vt:lpstr>
      <vt:lpstr>ОТВЕТ №13</vt:lpstr>
      <vt:lpstr>Ответ № 13 </vt:lpstr>
      <vt:lpstr>Вопрос №14</vt:lpstr>
      <vt:lpstr>ОТВЕТ №14</vt:lpstr>
      <vt:lpstr>Вопрос №15</vt:lpstr>
      <vt:lpstr>ОТВЕТ №15</vt:lpstr>
      <vt:lpstr>Вопрос №16</vt:lpstr>
      <vt:lpstr>ОТВЕТ №16</vt:lpstr>
      <vt:lpstr>Вопрос № 17</vt:lpstr>
      <vt:lpstr>Вопрос №17</vt:lpstr>
      <vt:lpstr>ОТВЕТ №17</vt:lpstr>
      <vt:lpstr>Вопрос №18</vt:lpstr>
      <vt:lpstr>ОТВЕТ №18</vt:lpstr>
      <vt:lpstr>Вопрос №19</vt:lpstr>
      <vt:lpstr>ОТВЕТ №19</vt:lpstr>
      <vt:lpstr>Вопрос №20</vt:lpstr>
      <vt:lpstr>ОТВЕТ №20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Брейн ринг моу «сош № 94»</dc:title>
  <dc:creator>журавлева ольга</dc:creator>
  <cp:lastModifiedBy>журавлева ольга</cp:lastModifiedBy>
  <cp:revision>58</cp:revision>
  <dcterms:created xsi:type="dcterms:W3CDTF">2012-02-03T17:37:10Z</dcterms:created>
  <dcterms:modified xsi:type="dcterms:W3CDTF">2012-07-23T18:07:36Z</dcterms:modified>
</cp:coreProperties>
</file>