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  <p:sldId id="256" r:id="rId3"/>
    <p:sldId id="262" r:id="rId4"/>
    <p:sldId id="263" r:id="rId5"/>
    <p:sldId id="264" r:id="rId6"/>
    <p:sldId id="267" r:id="rId7"/>
    <p:sldId id="265" r:id="rId8"/>
    <p:sldId id="26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1705"/>
    <a:srgbClr val="FF6600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06/relationships/vbaProject" Target="vbaProject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F059D-EC92-4139-A4B7-5AE411B9A2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78EAD2-4CC0-456A-9E92-C3E2C9A0E6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688B4A-2E1B-4CBF-938F-92ACA1FA0B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58D564-CBC1-444F-821B-6DC541BCAE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8C7C07-86DB-4B05-BCAB-A7E206D876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5E03B9-BC49-4379-874E-38F2B37CFE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26A0B8-5681-4701-8D6C-8E81108C7B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327DE-2703-4C16-B517-031E927A6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FE2E3F-5E77-4C9B-A0F0-8AB0F8A85E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4CA8B2-5E6E-4A23-B7E7-2D4C02DC24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781AA6B5-E284-4D62-8586-44090ABE3F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3720960-2741-4C51-8452-303C1667DE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idaktor.ru/ispolzovanie-shablona-s-makrosom-drag-and-drop/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рямоугольник 3"/>
          <p:cNvSpPr>
            <a:spLocks noChangeArrowheads="1"/>
          </p:cNvSpPr>
          <p:nvPr/>
        </p:nvSpPr>
        <p:spPr bwMode="auto">
          <a:xfrm>
            <a:off x="4572000" y="4221088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err="1"/>
              <a:t>Кавлакан</a:t>
            </a:r>
            <a:r>
              <a:rPr lang="ru-RU" dirty="0"/>
              <a:t> Лариса Евгеньевна- учитель</a:t>
            </a:r>
          </a:p>
          <a:p>
            <a:r>
              <a:rPr lang="ru-RU" dirty="0"/>
              <a:t>Доценко </a:t>
            </a:r>
            <a:r>
              <a:rPr lang="ru-RU" dirty="0" smtClean="0"/>
              <a:t>Наталья </a:t>
            </a:r>
            <a:r>
              <a:rPr lang="ru-RU" dirty="0"/>
              <a:t>Анатольевна- учитель</a:t>
            </a:r>
          </a:p>
          <a:p>
            <a:endParaRPr lang="ru-RU" dirty="0"/>
          </a:p>
        </p:txBody>
      </p:sp>
      <p:sp>
        <p:nvSpPr>
          <p:cNvPr id="2052" name="Прямоугольник 5"/>
          <p:cNvSpPr>
            <a:spLocks noChangeArrowheads="1"/>
          </p:cNvSpPr>
          <p:nvPr/>
        </p:nvSpPr>
        <p:spPr bwMode="auto">
          <a:xfrm>
            <a:off x="4787900" y="4797152"/>
            <a:ext cx="43561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БОУ «Средняя общеобразовательная    школа №142»</a:t>
            </a:r>
          </a:p>
          <a:p>
            <a:r>
              <a:rPr lang="ru-RU" dirty="0"/>
              <a:t>г.Омск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053" name="Прямоугольник 6"/>
          <p:cNvSpPr>
            <a:spLocks noChangeArrowheads="1"/>
          </p:cNvSpPr>
          <p:nvPr/>
        </p:nvSpPr>
        <p:spPr bwMode="auto">
          <a:xfrm>
            <a:off x="3203575" y="6237288"/>
            <a:ext cx="1462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2011</a:t>
            </a:r>
          </a:p>
        </p:txBody>
      </p:sp>
      <p:pic>
        <p:nvPicPr>
          <p:cNvPr id="6" name="Picture 2" descr="D:\Documents and Settings\Александр\Рабочий стол\химия\post-43436-119737951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763688" y="2060848"/>
            <a:ext cx="6624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Обобщение по теме </a:t>
            </a:r>
          </a:p>
          <a:p>
            <a: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«Строение атома»</a:t>
            </a:r>
            <a:endParaRPr lang="ru-RU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hlinkClick r:id="rId3"/>
              </a:rPr>
              <a:t>Использование шаблона с макросом </a:t>
            </a:r>
            <a:r>
              <a:rPr lang="ru-RU" dirty="0" err="1" smtClean="0">
                <a:hlinkClick r:id="rId3"/>
              </a:rPr>
              <a:t>Drag-and-Drop</a:t>
            </a:r>
            <a:r>
              <a:rPr lang="ru-RU" dirty="0" smtClean="0">
                <a:hlinkClick r:id="rId3"/>
              </a:rPr>
              <a:t> | </a:t>
            </a:r>
            <a:r>
              <a:rPr lang="ru-RU" dirty="0" err="1" smtClean="0">
                <a:hlinkClick r:id="rId3"/>
              </a:rPr>
              <a:t>Дидактор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88" y="6286500"/>
            <a:ext cx="7715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bg1">
                    <a:lumMod val="75000"/>
                  </a:schemeClr>
                </a:solidFill>
                <a:cs typeface="+mn-cs"/>
              </a:rPr>
              <a:t>Макрос создан программистом </a:t>
            </a:r>
            <a:r>
              <a:rPr lang="ru-RU" dirty="0" err="1">
                <a:solidFill>
                  <a:schemeClr val="bg1">
                    <a:lumMod val="75000"/>
                  </a:schemeClr>
                </a:solidFill>
                <a:cs typeface="+mn-cs"/>
              </a:rPr>
              <a:t>Хансом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  <a:cs typeface="+mn-cs"/>
              </a:rPr>
              <a:t> </a:t>
            </a:r>
            <a:r>
              <a:rPr lang="ru-RU" dirty="0" err="1">
                <a:solidFill>
                  <a:schemeClr val="bg1">
                    <a:lumMod val="75000"/>
                  </a:schemeClr>
                </a:solidFill>
                <a:cs typeface="+mn-cs"/>
              </a:rPr>
              <a:t>Хофманом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  <a:cs typeface="+mn-cs"/>
              </a:rPr>
              <a:t> (Германия)</a:t>
            </a:r>
          </a:p>
        </p:txBody>
      </p:sp>
      <p:pic>
        <p:nvPicPr>
          <p:cNvPr id="3075" name="Picture 7" descr="C:\Users\ритм\Desktop\alhimiy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78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Прямоугольник 9"/>
          <p:cNvSpPr>
            <a:spLocks noChangeArrowheads="1"/>
          </p:cNvSpPr>
          <p:nvPr/>
        </p:nvSpPr>
        <p:spPr bwMode="auto">
          <a:xfrm>
            <a:off x="5148263" y="1773238"/>
            <a:ext cx="3995737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 dirty="0">
                <a:solidFill>
                  <a:srgbClr val="FFFF00"/>
                </a:solidFill>
              </a:rPr>
              <a:t>Целью Алхимиков было получение «философского камня». Он давал возможность получать из простых металлов золото. Можно ли решить их задачу?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3077" name="Picture 10" descr="C:\Users\ритм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463255">
            <a:off x="4987925" y="5829300"/>
            <a:ext cx="10572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1" descr="C:\Users\ритм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6010275"/>
            <a:ext cx="10572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2" descr="C:\Users\ритм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080729">
            <a:off x="6804025" y="5661025"/>
            <a:ext cx="10572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3" descr="C:\Users\ритм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704727">
            <a:off x="7734300" y="5810250"/>
            <a:ext cx="10572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4" descr="C:\Users\ритм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6010275"/>
            <a:ext cx="10572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5" descr="C:\Users\ритм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6010275"/>
            <a:ext cx="10572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6" descr="C:\Users\ритм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374555">
            <a:off x="5900738" y="5803900"/>
            <a:ext cx="10572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7" descr="C:\Users\ритм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6725" y="6010275"/>
            <a:ext cx="10572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8" descr="C:\Users\ритм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6010275"/>
            <a:ext cx="10572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9" descr="C:\Users\ритм\Desktop\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TextBox 22"/>
          <p:cNvSpPr txBox="1">
            <a:spLocks noChangeArrowheads="1"/>
          </p:cNvSpPr>
          <p:nvPr/>
        </p:nvSpPr>
        <p:spPr bwMode="auto">
          <a:xfrm>
            <a:off x="6732588" y="0"/>
            <a:ext cx="8683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>
                <a:solidFill>
                  <a:srgbClr val="FFFF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41009" y="211663"/>
            <a:ext cx="1809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hlinkClick r:id="" action="ppaction://macro?name=DragandDrop"/>
              </a:rPr>
              <a:t>электрон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6662" y="23845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4">
                    <a:lumMod val="20000"/>
                    <a:lumOff val="80000"/>
                  </a:schemeClr>
                </a:solidFill>
                <a:hlinkClick r:id="" action="ppaction://macro?name=DragandDrop"/>
              </a:rPr>
              <a:t>протон</a:t>
            </a:r>
            <a:endParaRPr lang="ru-RU" sz="28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41018" y="783163"/>
            <a:ext cx="16546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accent4">
                    <a:lumMod val="20000"/>
                    <a:lumOff val="80000"/>
                  </a:schemeClr>
                </a:solidFill>
                <a:hlinkClick r:id="" action="ppaction://macro?name=DragandDrop"/>
              </a:rPr>
              <a:t>нейтрон</a:t>
            </a:r>
            <a:endParaRPr lang="ru-RU" sz="28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51761" y="300960"/>
            <a:ext cx="10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accent4">
                    <a:lumMod val="20000"/>
                    <a:lumOff val="80000"/>
                  </a:schemeClr>
                </a:solidFill>
                <a:hlinkClick r:id="" action="ppaction://macro?name=DragandDrop"/>
              </a:rPr>
              <a:t>ядро</a:t>
            </a:r>
            <a:endParaRPr lang="ru-RU" sz="28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69934" y="702796"/>
            <a:ext cx="4633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accent4">
                    <a:lumMod val="20000"/>
                    <a:lumOff val="80000"/>
                  </a:schemeClr>
                </a:solidFill>
                <a:hlinkClick r:id="" action="ppaction://macro?name=DragandDrop"/>
              </a:rPr>
              <a:t>Энергетический уровень</a:t>
            </a:r>
            <a:endParaRPr lang="ru-RU" sz="28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61055" y="-91945"/>
            <a:ext cx="4264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accent4">
                    <a:lumMod val="20000"/>
                    <a:lumOff val="80000"/>
                  </a:schemeClr>
                </a:solidFill>
                <a:hlinkClick r:id="" action="ppaction://macro?name=DragandDrop"/>
              </a:rPr>
              <a:t>Электронная оболочка</a:t>
            </a:r>
            <a:endParaRPr lang="ru-RU" sz="28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73" name="Группа 72"/>
          <p:cNvGrpSpPr/>
          <p:nvPr/>
        </p:nvGrpSpPr>
        <p:grpSpPr>
          <a:xfrm>
            <a:off x="899592" y="1484784"/>
            <a:ext cx="6882941" cy="4680520"/>
            <a:chOff x="1547664" y="1196752"/>
            <a:chExt cx="6882941" cy="4680520"/>
          </a:xfrm>
        </p:grpSpPr>
        <p:sp>
          <p:nvSpPr>
            <p:cNvPr id="17" name="Овал 16"/>
            <p:cNvSpPr/>
            <p:nvPr/>
          </p:nvSpPr>
          <p:spPr>
            <a:xfrm>
              <a:off x="3563888" y="2420888"/>
              <a:ext cx="2592288" cy="2448272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915816" y="1844824"/>
              <a:ext cx="3888432" cy="3600400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" name="Прямая со стрелкой 22"/>
            <p:cNvCxnSpPr/>
            <p:nvPr/>
          </p:nvCxnSpPr>
          <p:spPr>
            <a:xfrm>
              <a:off x="1547664" y="1196752"/>
              <a:ext cx="2376264" cy="158417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>
              <a:off x="1547664" y="1196752"/>
              <a:ext cx="1584176" cy="151216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 flipV="1">
              <a:off x="1979712" y="3717032"/>
              <a:ext cx="2240632" cy="49567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37" name="Овал 36"/>
            <p:cNvSpPr/>
            <p:nvPr/>
          </p:nvSpPr>
          <p:spPr>
            <a:xfrm>
              <a:off x="4860032" y="3645024"/>
              <a:ext cx="432048" cy="432048"/>
            </a:xfrm>
            <a:prstGeom prst="ellipse">
              <a:avLst/>
            </a:prstGeom>
            <a:solidFill>
              <a:srgbClr val="FB170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/>
                <a:t>+</a:t>
              </a:r>
              <a:endParaRPr lang="ru-RU" sz="4000" dirty="0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4211960" y="3501008"/>
              <a:ext cx="432048" cy="432048"/>
            </a:xfrm>
            <a:prstGeom prst="ellipse">
              <a:avLst/>
            </a:prstGeom>
            <a:solidFill>
              <a:srgbClr val="FB170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/>
                <a:t>+</a:t>
              </a:r>
              <a:endParaRPr lang="ru-RU" sz="4000" dirty="0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4499992" y="3068960"/>
              <a:ext cx="432048" cy="432048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4283968" y="3140968"/>
              <a:ext cx="432048" cy="432048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4572000" y="3356992"/>
              <a:ext cx="432048" cy="432048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4499992" y="3717032"/>
              <a:ext cx="432048" cy="432048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0" name="Группа 49"/>
            <p:cNvGrpSpPr/>
            <p:nvPr/>
          </p:nvGrpSpPr>
          <p:grpSpPr>
            <a:xfrm>
              <a:off x="4788024" y="3068960"/>
              <a:ext cx="432048" cy="707887"/>
              <a:chOff x="5220072" y="2918295"/>
              <a:chExt cx="432048" cy="642527"/>
            </a:xfrm>
          </p:grpSpPr>
          <p:sp>
            <p:nvSpPr>
              <p:cNvPr id="51" name="Овал 50"/>
              <p:cNvSpPr/>
              <p:nvPr/>
            </p:nvSpPr>
            <p:spPr>
              <a:xfrm>
                <a:off x="5220072" y="2996952"/>
                <a:ext cx="432048" cy="432048"/>
              </a:xfrm>
              <a:prstGeom prst="ellipse">
                <a:avLst/>
              </a:prstGeom>
              <a:solidFill>
                <a:srgbClr val="FB170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5220072" y="2918295"/>
                <a:ext cx="288032" cy="6425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4000" dirty="0">
                    <a:solidFill>
                      <a:prstClr val="white"/>
                    </a:solidFill>
                  </a:rPr>
                  <a:t>+</a:t>
                </a:r>
              </a:p>
            </p:txBody>
          </p:sp>
        </p:grpSp>
        <p:cxnSp>
          <p:nvCxnSpPr>
            <p:cNvPr id="56" name="Прямая со стрелкой 55"/>
            <p:cNvCxnSpPr/>
            <p:nvPr/>
          </p:nvCxnSpPr>
          <p:spPr>
            <a:xfrm flipH="1">
              <a:off x="4932040" y="1628800"/>
              <a:ext cx="1728192" cy="14401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/>
            <p:nvPr/>
          </p:nvCxnSpPr>
          <p:spPr>
            <a:xfrm flipV="1">
              <a:off x="3203848" y="4005064"/>
              <a:ext cx="1592560" cy="172819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63" name="Овал 62"/>
            <p:cNvSpPr/>
            <p:nvPr/>
          </p:nvSpPr>
          <p:spPr>
            <a:xfrm>
              <a:off x="5940152" y="3861048"/>
              <a:ext cx="288032" cy="288032"/>
            </a:xfrm>
            <a:prstGeom prst="ellipse">
              <a:avLst/>
            </a:prstGeom>
            <a:solidFill>
              <a:schemeClr val="tx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64" name="Овал 63"/>
            <p:cNvSpPr/>
            <p:nvPr/>
          </p:nvSpPr>
          <p:spPr>
            <a:xfrm>
              <a:off x="6660232" y="3284984"/>
              <a:ext cx="288032" cy="288032"/>
            </a:xfrm>
            <a:prstGeom prst="ellipse">
              <a:avLst/>
            </a:prstGeom>
            <a:solidFill>
              <a:schemeClr val="tx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66" name="Овал 65"/>
            <p:cNvSpPr/>
            <p:nvPr/>
          </p:nvSpPr>
          <p:spPr>
            <a:xfrm>
              <a:off x="4499992" y="2348880"/>
              <a:ext cx="288032" cy="279648"/>
            </a:xfrm>
            <a:prstGeom prst="ellipse">
              <a:avLst/>
            </a:prstGeom>
            <a:solidFill>
              <a:schemeClr val="tx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>
                  <a:solidFill>
                    <a:schemeClr val="bg1"/>
                  </a:solidFill>
                </a:rPr>
                <a:t>-</a:t>
              </a:r>
            </a:p>
          </p:txBody>
        </p:sp>
        <p:cxnSp>
          <p:nvCxnSpPr>
            <p:cNvPr id="67" name="Прямая со стрелкой 66"/>
            <p:cNvCxnSpPr/>
            <p:nvPr/>
          </p:nvCxnSpPr>
          <p:spPr>
            <a:xfrm flipH="1">
              <a:off x="6948264" y="2924944"/>
              <a:ext cx="1482341" cy="38986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0" name="Прямая со стрелкой 69"/>
            <p:cNvCxnSpPr/>
            <p:nvPr/>
          </p:nvCxnSpPr>
          <p:spPr>
            <a:xfrm flipH="1" flipV="1">
              <a:off x="6516216" y="4653136"/>
              <a:ext cx="1368152" cy="122413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88" y="6286500"/>
            <a:ext cx="7715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cs typeface="+mn-cs"/>
              </a:rPr>
              <a:t>Макрос создан программистом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cs typeface="+mn-cs"/>
              </a:rPr>
              <a:t>Хансом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cs typeface="+mn-cs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cs typeface="+mn-cs"/>
              </a:rPr>
              <a:t>Хофманом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cs typeface="+mn-cs"/>
              </a:rPr>
              <a:t> (Германия)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739" y="289946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Batang" pitchFamily="18" charset="-127"/>
                <a:ea typeface="Batang" pitchFamily="18" charset="-127"/>
                <a:hlinkClick r:id="" action="ppaction://macro?name=DragandDrop"/>
              </a:rPr>
              <a:t>Атом</a:t>
            </a:r>
            <a:endParaRPr lang="ru-RU" sz="4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206" y="4888735"/>
            <a:ext cx="42530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  <a:hlinkClick r:id="" action="ppaction://macro?name=DragandDrop"/>
              </a:rPr>
              <a:t>мельчайшая</a:t>
            </a:r>
            <a:endParaRPr lang="ru-RU" sz="4800" dirty="0">
              <a:solidFill>
                <a:schemeClr val="accent4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1744" y="3567141"/>
            <a:ext cx="35413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  <a:hlinkClick r:id="" action="ppaction://macro?name=DragandDrop"/>
              </a:rPr>
              <a:t>химически</a:t>
            </a:r>
            <a:endParaRPr lang="ru-RU" sz="4800" dirty="0">
              <a:solidFill>
                <a:schemeClr val="accent4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5716" y="2522368"/>
            <a:ext cx="36054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  <a:hlinkClick r:id="" action="ppaction://macro?name=DragandDrop"/>
              </a:rPr>
              <a:t>неделимая</a:t>
            </a:r>
            <a:endParaRPr lang="ru-RU" sz="4800" dirty="0">
              <a:solidFill>
                <a:schemeClr val="accent4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7045" y="4813726"/>
            <a:ext cx="26436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  <a:hlinkClick r:id="" action="ppaction://macro?name=DragandDrop"/>
              </a:rPr>
              <a:t>частица</a:t>
            </a:r>
            <a:endParaRPr lang="ru-RU" sz="4800" dirty="0">
              <a:solidFill>
                <a:schemeClr val="accent4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84493" y="4486899"/>
            <a:ext cx="31005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  <a:hlinkClick r:id="" action="ppaction://macro?name=DragandDrop"/>
              </a:rPr>
              <a:t>вещества</a:t>
            </a:r>
            <a:endParaRPr lang="ru-RU" sz="4800" dirty="0">
              <a:solidFill>
                <a:schemeClr val="accent4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2" name="Picture 2" descr="D:\Documents and Settings\Александр\Рабочий стол\химия\post-43436-119737951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ритм\Desktop\periodic_system_1.gif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661" r="17203" b="29380"/>
          <a:stretch/>
        </p:blipFill>
        <p:spPr bwMode="auto">
          <a:xfrm>
            <a:off x="1691680" y="1988840"/>
            <a:ext cx="5480833" cy="32716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7699" y="-75039"/>
            <a:ext cx="155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hlinkClick r:id="" action="ppaction://macro?name=DragandDrop"/>
              </a:rPr>
              <a:t>Заряд ядра</a:t>
            </a:r>
            <a:endParaRPr lang="ru-RU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539646" y="41046"/>
            <a:ext cx="2726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hlinkClick r:id="" action="ppaction://macro?name=DragandDrop"/>
              </a:rPr>
              <a:t>Количество протонов</a:t>
            </a:r>
            <a:endParaRPr lang="ru-RU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526210" y="308937"/>
            <a:ext cx="2985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hlinkClick r:id="" action="ppaction://macro?name=DragandDrop"/>
              </a:rPr>
              <a:t>Количество электронов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2833452" y="576827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hlinkClick r:id="" action="ppaction://macro?name=DragandDrop"/>
              </a:rPr>
              <a:t>Количество нейтронов</a:t>
            </a:r>
            <a:endParaRPr lang="ru-RU" sz="2000" dirty="0" smtClean="0"/>
          </a:p>
        </p:txBody>
      </p:sp>
      <p:sp>
        <p:nvSpPr>
          <p:cNvPr id="10" name="TextBox 9">
            <a:hlinkClick r:id="" action="ppaction://macro?name=DragandDrop"/>
          </p:cNvPr>
          <p:cNvSpPr txBox="1"/>
          <p:nvPr/>
        </p:nvSpPr>
        <p:spPr>
          <a:xfrm>
            <a:off x="575789" y="797986"/>
            <a:ext cx="34561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hlinkClick r:id="" action="ppaction://macro?name=DragandDrop"/>
              </a:rPr>
              <a:t>Количество энергетических</a:t>
            </a:r>
          </a:p>
          <a:p>
            <a:r>
              <a:rPr lang="ru-RU" sz="2000" dirty="0" smtClean="0">
                <a:hlinkClick r:id="" action="ppaction://macro?name=DragandDrop"/>
              </a:rPr>
              <a:t> уровней</a:t>
            </a:r>
            <a:endParaRPr lang="ru-RU" sz="2000" dirty="0" smtClean="0"/>
          </a:p>
        </p:txBody>
      </p:sp>
      <p:sp>
        <p:nvSpPr>
          <p:cNvPr id="11" name="TextBox 10"/>
          <p:cNvSpPr txBox="1"/>
          <p:nvPr/>
        </p:nvSpPr>
        <p:spPr>
          <a:xfrm flipH="1">
            <a:off x="2038709" y="-112841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hlinkClick r:id="" action="ppaction://macro?name=DragandDrop"/>
              </a:rPr>
              <a:t>Количество электронов на внешнем уровне</a:t>
            </a:r>
            <a:endParaRPr lang="ru-RU" sz="2000" dirty="0" smtClean="0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5292080" y="1268760"/>
            <a:ext cx="2088232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67544" y="2564904"/>
            <a:ext cx="1368152" cy="24482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411760" y="1268760"/>
            <a:ext cx="194421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>
            <a:hlinkClick r:id="" action="ppaction://macro?name=DragandDrop"/>
          </p:cNvPr>
          <p:cNvSpPr/>
          <p:nvPr/>
        </p:nvSpPr>
        <p:spPr>
          <a:xfrm>
            <a:off x="440977" y="-68696"/>
            <a:ext cx="3707904" cy="3816424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hlinkClick r:id="" action="ppaction://macro?name=DragandDrop"/>
          </p:cNvPr>
          <p:cNvSpPr/>
          <p:nvPr/>
        </p:nvSpPr>
        <p:spPr>
          <a:xfrm>
            <a:off x="188045" y="3652763"/>
            <a:ext cx="3024336" cy="3024336"/>
          </a:xfrm>
          <a:prstGeom prst="ellipse">
            <a:avLst/>
          </a:prstGeom>
          <a:solidFill>
            <a:schemeClr val="tx2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" action="ppaction://macro?name=DragandDrop"/>
          </p:cNvPr>
          <p:cNvSpPr/>
          <p:nvPr/>
        </p:nvSpPr>
        <p:spPr>
          <a:xfrm>
            <a:off x="3255566" y="3863070"/>
            <a:ext cx="2304256" cy="2232248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220072" y="332656"/>
            <a:ext cx="1387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протоны</a:t>
            </a:r>
            <a:endParaRPr lang="ru-RU" sz="2400" dirty="0"/>
          </a:p>
        </p:txBody>
      </p:sp>
      <p:sp>
        <p:nvSpPr>
          <p:cNvPr id="8" name="Овал 7">
            <a:hlinkClick r:id="" action="ppaction://macro?name=DragandDrop"/>
          </p:cNvPr>
          <p:cNvSpPr/>
          <p:nvPr/>
        </p:nvSpPr>
        <p:spPr>
          <a:xfrm>
            <a:off x="7668344" y="260648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hlinkClick r:id="" action="ppaction://macro?name=DragandDrop"/>
          </p:cNvPr>
          <p:cNvSpPr/>
          <p:nvPr/>
        </p:nvSpPr>
        <p:spPr>
          <a:xfrm>
            <a:off x="8172400" y="260648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" action="ppaction://macro?name=DragandDrop"/>
          </p:cNvPr>
          <p:cNvSpPr/>
          <p:nvPr/>
        </p:nvSpPr>
        <p:spPr>
          <a:xfrm>
            <a:off x="7236296" y="260648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hlinkClick r:id="" action="ppaction://macro?name=DragandDrop"/>
          </p:cNvPr>
          <p:cNvSpPr/>
          <p:nvPr/>
        </p:nvSpPr>
        <p:spPr>
          <a:xfrm>
            <a:off x="6928011" y="748667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hlinkClick r:id="" action="ppaction://macro?name=DragandDrop"/>
          </p:cNvPr>
          <p:cNvSpPr/>
          <p:nvPr/>
        </p:nvSpPr>
        <p:spPr>
          <a:xfrm>
            <a:off x="8172400" y="692696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hlinkClick r:id="" action="ppaction://macro?name=DragandDrop"/>
          </p:cNvPr>
          <p:cNvSpPr/>
          <p:nvPr/>
        </p:nvSpPr>
        <p:spPr>
          <a:xfrm>
            <a:off x="7740352" y="692696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hlinkClick r:id="" action="ppaction://macro?name=DragandDrop"/>
          </p:cNvPr>
          <p:cNvSpPr/>
          <p:nvPr/>
        </p:nvSpPr>
        <p:spPr>
          <a:xfrm>
            <a:off x="7236296" y="764704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hlinkClick r:id="" action="ppaction://macro?name=DragandDrop"/>
          </p:cNvPr>
          <p:cNvSpPr/>
          <p:nvPr/>
        </p:nvSpPr>
        <p:spPr>
          <a:xfrm>
            <a:off x="6838714" y="320042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hlinkClick r:id="" action="ppaction://macro?name=DragandDrop"/>
          </p:cNvPr>
          <p:cNvSpPr/>
          <p:nvPr/>
        </p:nvSpPr>
        <p:spPr>
          <a:xfrm>
            <a:off x="8532440" y="260648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hlinkClick r:id="" action="ppaction://macro?name=DragandDrop"/>
          </p:cNvPr>
          <p:cNvSpPr/>
          <p:nvPr/>
        </p:nvSpPr>
        <p:spPr>
          <a:xfrm>
            <a:off x="8532440" y="692696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hlinkClick r:id="" action="ppaction://macro?name=DragandDrop"/>
          </p:cNvPr>
          <p:cNvSpPr/>
          <p:nvPr/>
        </p:nvSpPr>
        <p:spPr>
          <a:xfrm>
            <a:off x="8604448" y="1052736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hlinkClick r:id="" action="ppaction://macro?name=DragandDrop"/>
          </p:cNvPr>
          <p:cNvSpPr/>
          <p:nvPr/>
        </p:nvSpPr>
        <p:spPr>
          <a:xfrm>
            <a:off x="8244408" y="1124744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hlinkClick r:id="" action="ppaction://macro?name=DragandDrop"/>
          </p:cNvPr>
          <p:cNvSpPr/>
          <p:nvPr/>
        </p:nvSpPr>
        <p:spPr>
          <a:xfrm>
            <a:off x="7812360" y="1124744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hlinkClick r:id="" action="ppaction://macro?name=DragandDrop"/>
          </p:cNvPr>
          <p:cNvSpPr/>
          <p:nvPr/>
        </p:nvSpPr>
        <p:spPr>
          <a:xfrm>
            <a:off x="7380312" y="1124744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macro?name=DragandDrop"/>
          </p:cNvPr>
          <p:cNvSpPr/>
          <p:nvPr/>
        </p:nvSpPr>
        <p:spPr>
          <a:xfrm>
            <a:off x="7008378" y="1105854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508104" y="1988840"/>
            <a:ext cx="1572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нейтроны</a:t>
            </a:r>
          </a:p>
        </p:txBody>
      </p:sp>
      <p:sp>
        <p:nvSpPr>
          <p:cNvPr id="24" name="Овал 23">
            <a:hlinkClick r:id="" action="ppaction://macro?name=DragandDrop"/>
          </p:cNvPr>
          <p:cNvSpPr/>
          <p:nvPr/>
        </p:nvSpPr>
        <p:spPr>
          <a:xfrm>
            <a:off x="7401284" y="2016683"/>
            <a:ext cx="360040" cy="360040"/>
          </a:xfrm>
          <a:prstGeom prst="ellipse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hlinkClick r:id="" action="ppaction://macro?name=DragandDrop"/>
          </p:cNvPr>
          <p:cNvSpPr/>
          <p:nvPr/>
        </p:nvSpPr>
        <p:spPr>
          <a:xfrm>
            <a:off x="7740352" y="2060848"/>
            <a:ext cx="360040" cy="360040"/>
          </a:xfrm>
          <a:prstGeom prst="ellipse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hlinkClick r:id="" action="ppaction://macro?name=DragandDrop"/>
          </p:cNvPr>
          <p:cNvSpPr/>
          <p:nvPr/>
        </p:nvSpPr>
        <p:spPr>
          <a:xfrm>
            <a:off x="8100392" y="2060848"/>
            <a:ext cx="360040" cy="360040"/>
          </a:xfrm>
          <a:prstGeom prst="ellipse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>
            <a:hlinkClick r:id="" action="ppaction://macro?name=DragandDrop"/>
          </p:cNvPr>
          <p:cNvSpPr/>
          <p:nvPr/>
        </p:nvSpPr>
        <p:spPr>
          <a:xfrm>
            <a:off x="8532440" y="1988840"/>
            <a:ext cx="360040" cy="360040"/>
          </a:xfrm>
          <a:prstGeom prst="ellipse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>
            <a:hlinkClick r:id="" action="ppaction://macro?name=DragandDrop"/>
          </p:cNvPr>
          <p:cNvSpPr/>
          <p:nvPr/>
        </p:nvSpPr>
        <p:spPr>
          <a:xfrm>
            <a:off x="7164288" y="2420888"/>
            <a:ext cx="360040" cy="360040"/>
          </a:xfrm>
          <a:prstGeom prst="ellipse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>
            <a:hlinkClick r:id="" action="ppaction://macro?name=DragandDrop"/>
          </p:cNvPr>
          <p:cNvSpPr/>
          <p:nvPr/>
        </p:nvSpPr>
        <p:spPr>
          <a:xfrm>
            <a:off x="7106604" y="2079190"/>
            <a:ext cx="360040" cy="360040"/>
          </a:xfrm>
          <a:prstGeom prst="ellipse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>
            <a:hlinkClick r:id="" action="ppaction://macro?name=DragandDrop"/>
          </p:cNvPr>
          <p:cNvSpPr/>
          <p:nvPr/>
        </p:nvSpPr>
        <p:spPr>
          <a:xfrm>
            <a:off x="7452320" y="2420888"/>
            <a:ext cx="360040" cy="360040"/>
          </a:xfrm>
          <a:prstGeom prst="ellipse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>
            <a:hlinkClick r:id="" action="ppaction://macro?name=DragandDrop"/>
          </p:cNvPr>
          <p:cNvSpPr/>
          <p:nvPr/>
        </p:nvSpPr>
        <p:spPr>
          <a:xfrm>
            <a:off x="7812360" y="2420888"/>
            <a:ext cx="360040" cy="360040"/>
          </a:xfrm>
          <a:prstGeom prst="ellipse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>
            <a:hlinkClick r:id="" action="ppaction://macro?name=DragandDrop"/>
          </p:cNvPr>
          <p:cNvSpPr/>
          <p:nvPr/>
        </p:nvSpPr>
        <p:spPr>
          <a:xfrm>
            <a:off x="8604448" y="2708920"/>
            <a:ext cx="360040" cy="360040"/>
          </a:xfrm>
          <a:prstGeom prst="ellipse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hlinkClick r:id="" action="ppaction://macro?name=DragandDrop"/>
          </p:cNvPr>
          <p:cNvSpPr/>
          <p:nvPr/>
        </p:nvSpPr>
        <p:spPr>
          <a:xfrm>
            <a:off x="8172400" y="2420888"/>
            <a:ext cx="360040" cy="360040"/>
          </a:xfrm>
          <a:prstGeom prst="ellipse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>
            <a:hlinkClick r:id="" action="ppaction://macro?name=DragandDrop"/>
          </p:cNvPr>
          <p:cNvSpPr/>
          <p:nvPr/>
        </p:nvSpPr>
        <p:spPr>
          <a:xfrm>
            <a:off x="8604448" y="2348880"/>
            <a:ext cx="360040" cy="360040"/>
          </a:xfrm>
          <a:prstGeom prst="ellipse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>
            <a:hlinkClick r:id="" action="ppaction://macro?name=DragandDrop"/>
          </p:cNvPr>
          <p:cNvSpPr/>
          <p:nvPr/>
        </p:nvSpPr>
        <p:spPr>
          <a:xfrm>
            <a:off x="7236296" y="2780928"/>
            <a:ext cx="360040" cy="360040"/>
          </a:xfrm>
          <a:prstGeom prst="ellipse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>
            <a:hlinkClick r:id="" action="ppaction://macro?name=DragandDrop"/>
          </p:cNvPr>
          <p:cNvSpPr/>
          <p:nvPr/>
        </p:nvSpPr>
        <p:spPr>
          <a:xfrm>
            <a:off x="7596336" y="2780928"/>
            <a:ext cx="360040" cy="360040"/>
          </a:xfrm>
          <a:prstGeom prst="ellipse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>
            <a:hlinkClick r:id="" action="ppaction://macro?name=DragandDrop"/>
          </p:cNvPr>
          <p:cNvSpPr/>
          <p:nvPr/>
        </p:nvSpPr>
        <p:spPr>
          <a:xfrm>
            <a:off x="7884368" y="2780928"/>
            <a:ext cx="360040" cy="360040"/>
          </a:xfrm>
          <a:prstGeom prst="ellipse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>
            <a:hlinkClick r:id="" action="ppaction://macro?name=DragandDrop"/>
          </p:cNvPr>
          <p:cNvSpPr/>
          <p:nvPr/>
        </p:nvSpPr>
        <p:spPr>
          <a:xfrm>
            <a:off x="8244408" y="2780928"/>
            <a:ext cx="360040" cy="360040"/>
          </a:xfrm>
          <a:prstGeom prst="ellipse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 flipH="1">
            <a:off x="5508104" y="335699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электроны</a:t>
            </a:r>
          </a:p>
        </p:txBody>
      </p:sp>
      <p:sp>
        <p:nvSpPr>
          <p:cNvPr id="42" name="Овал 41">
            <a:hlinkClick r:id="" action="ppaction://macro?name=DragandDrop"/>
          </p:cNvPr>
          <p:cNvSpPr/>
          <p:nvPr/>
        </p:nvSpPr>
        <p:spPr>
          <a:xfrm>
            <a:off x="7285198" y="3543659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macro?name=DragandDrop"/>
          </p:cNvPr>
          <p:cNvSpPr/>
          <p:nvPr/>
        </p:nvSpPr>
        <p:spPr>
          <a:xfrm>
            <a:off x="7651315" y="3507940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>
            <a:hlinkClick r:id="" action="ppaction://macro?name=DragandDrop"/>
          </p:cNvPr>
          <p:cNvSpPr/>
          <p:nvPr/>
        </p:nvSpPr>
        <p:spPr>
          <a:xfrm>
            <a:off x="7956376" y="3501008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>
            <a:hlinkClick r:id="" action="ppaction://macro?name=DragandDrop"/>
          </p:cNvPr>
          <p:cNvSpPr/>
          <p:nvPr/>
        </p:nvSpPr>
        <p:spPr>
          <a:xfrm>
            <a:off x="8028384" y="3861048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>
            <a:hlinkClick r:id="" action="ppaction://macro?name=DragandDrop"/>
          </p:cNvPr>
          <p:cNvSpPr/>
          <p:nvPr/>
        </p:nvSpPr>
        <p:spPr>
          <a:xfrm>
            <a:off x="8388424" y="3861048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macro?name=DragandDrop"/>
          </p:cNvPr>
          <p:cNvSpPr/>
          <p:nvPr/>
        </p:nvSpPr>
        <p:spPr>
          <a:xfrm>
            <a:off x="8783960" y="3789040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>
            <a:hlinkClick r:id="" action="ppaction://macro?name=DragandDrop"/>
          </p:cNvPr>
          <p:cNvSpPr/>
          <p:nvPr/>
        </p:nvSpPr>
        <p:spPr>
          <a:xfrm>
            <a:off x="8388424" y="3429000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>
            <a:hlinkClick r:id="" action="ppaction://macro?name=DragandDrop"/>
          </p:cNvPr>
          <p:cNvSpPr/>
          <p:nvPr/>
        </p:nvSpPr>
        <p:spPr>
          <a:xfrm>
            <a:off x="8783960" y="3356992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>
            <a:hlinkClick r:id="" action="ppaction://macro?name=DragandDrop"/>
          </p:cNvPr>
          <p:cNvSpPr/>
          <p:nvPr/>
        </p:nvSpPr>
        <p:spPr>
          <a:xfrm>
            <a:off x="7596336" y="3933056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macro?name=DragandDrop"/>
          </p:cNvPr>
          <p:cNvSpPr/>
          <p:nvPr/>
        </p:nvSpPr>
        <p:spPr>
          <a:xfrm>
            <a:off x="7956376" y="4221088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>
            <a:hlinkClick r:id="" action="ppaction://macro?name=DragandDrop"/>
          </p:cNvPr>
          <p:cNvSpPr/>
          <p:nvPr/>
        </p:nvSpPr>
        <p:spPr>
          <a:xfrm>
            <a:off x="8388424" y="4293096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>
            <a:hlinkClick r:id="" action="ppaction://macro?name=DragandDrop"/>
          </p:cNvPr>
          <p:cNvSpPr/>
          <p:nvPr/>
        </p:nvSpPr>
        <p:spPr>
          <a:xfrm>
            <a:off x="8783960" y="4221088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>
            <a:hlinkClick r:id="" action="ppaction://macro?name=DragandDrop"/>
          </p:cNvPr>
          <p:cNvSpPr/>
          <p:nvPr/>
        </p:nvSpPr>
        <p:spPr>
          <a:xfrm>
            <a:off x="7596336" y="4293096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7308304" y="3933056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>
            <a:hlinkClick r:id="" action="ppaction://macro?name=DragandDrop"/>
          </p:cNvPr>
          <p:cNvSpPr/>
          <p:nvPr/>
        </p:nvSpPr>
        <p:spPr>
          <a:xfrm>
            <a:off x="7213761" y="4249104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Группа 83"/>
          <p:cNvGrpSpPr/>
          <p:nvPr/>
        </p:nvGrpSpPr>
        <p:grpSpPr>
          <a:xfrm rot="20157720">
            <a:off x="2810713" y="1975199"/>
            <a:ext cx="3313651" cy="3163624"/>
            <a:chOff x="5628692" y="116632"/>
            <a:chExt cx="3313651" cy="3163624"/>
          </a:xfrm>
        </p:grpSpPr>
        <p:sp>
          <p:nvSpPr>
            <p:cNvPr id="67" name="Овал 66"/>
            <p:cNvSpPr/>
            <p:nvPr/>
          </p:nvSpPr>
          <p:spPr>
            <a:xfrm>
              <a:off x="6938729" y="1370294"/>
              <a:ext cx="648072" cy="648072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8446671" y="1018812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7983977" y="2543722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628692" y="1018812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6117680" y="2776200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2" name="Прямая со стрелкой 71"/>
            <p:cNvCxnSpPr>
              <a:endCxn id="70" idx="3"/>
            </p:cNvCxnSpPr>
            <p:nvPr/>
          </p:nvCxnSpPr>
          <p:spPr>
            <a:xfrm flipH="1" flipV="1">
              <a:off x="6124364" y="1270840"/>
              <a:ext cx="870961" cy="38167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3" name="Прямая со стрелкой 72"/>
            <p:cNvCxnSpPr/>
            <p:nvPr/>
          </p:nvCxnSpPr>
          <p:spPr>
            <a:xfrm flipH="1">
              <a:off x="6562244" y="2051902"/>
              <a:ext cx="499858" cy="73619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4" name="Прямая со стрелкой 73"/>
            <p:cNvCxnSpPr>
              <a:stCxn id="67" idx="5"/>
              <a:endCxn id="69" idx="0"/>
            </p:cNvCxnSpPr>
            <p:nvPr/>
          </p:nvCxnSpPr>
          <p:spPr>
            <a:xfrm>
              <a:off x="7491893" y="1923458"/>
              <a:ext cx="739920" cy="62026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5" name="Прямая со стрелкой 74"/>
            <p:cNvCxnSpPr/>
            <p:nvPr/>
          </p:nvCxnSpPr>
          <p:spPr>
            <a:xfrm flipV="1">
              <a:off x="7258446" y="688323"/>
              <a:ext cx="24940" cy="70521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6" name="Прямая со стрелкой 75"/>
            <p:cNvCxnSpPr/>
            <p:nvPr/>
          </p:nvCxnSpPr>
          <p:spPr>
            <a:xfrm flipV="1">
              <a:off x="7586801" y="1293912"/>
              <a:ext cx="810007" cy="30079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77" name="Скругленный прямоугольник 76"/>
            <p:cNvSpPr/>
            <p:nvPr/>
          </p:nvSpPr>
          <p:spPr>
            <a:xfrm>
              <a:off x="6995325" y="116632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/>
            <p:cNvSpPr txBox="1"/>
            <p:nvPr/>
          </p:nvSpPr>
          <p:spPr>
            <a:xfrm rot="20260453">
              <a:off x="7355561" y="937558"/>
              <a:ext cx="13202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электроны</a:t>
              </a:r>
              <a:endParaRPr lang="ru-RU" dirty="0"/>
            </a:p>
          </p:txBody>
        </p:sp>
        <p:sp>
          <p:nvSpPr>
            <p:cNvPr id="80" name="TextBox 79"/>
            <p:cNvSpPr txBox="1"/>
            <p:nvPr/>
          </p:nvSpPr>
          <p:spPr>
            <a:xfrm rot="18437812">
              <a:off x="5975155" y="2058957"/>
              <a:ext cx="10875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протоны</a:t>
              </a:r>
              <a:endParaRPr lang="ru-RU" dirty="0"/>
            </a:p>
          </p:txBody>
        </p:sp>
        <p:sp>
          <p:nvSpPr>
            <p:cNvPr id="81" name="TextBox 80"/>
            <p:cNvSpPr txBox="1"/>
            <p:nvPr/>
          </p:nvSpPr>
          <p:spPr>
            <a:xfrm rot="2594244">
              <a:off x="7450997" y="1912141"/>
              <a:ext cx="1226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нейтроны</a:t>
              </a:r>
              <a:endParaRPr lang="ru-RU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82236">
              <a:off x="5809916" y="878239"/>
              <a:ext cx="14180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Заряд ядра</a:t>
              </a:r>
              <a:endParaRPr lang="ru-RU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334896" y="64948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Ar</a:t>
              </a:r>
              <a:endParaRPr lang="ru-RU" dirty="0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77482" y="195728"/>
            <a:ext cx="3313651" cy="3163624"/>
            <a:chOff x="5628692" y="116632"/>
            <a:chExt cx="3313651" cy="3163624"/>
          </a:xfrm>
        </p:grpSpPr>
        <p:sp>
          <p:nvSpPr>
            <p:cNvPr id="86" name="Овал 85"/>
            <p:cNvSpPr/>
            <p:nvPr/>
          </p:nvSpPr>
          <p:spPr>
            <a:xfrm>
              <a:off x="6938729" y="1370294"/>
              <a:ext cx="648072" cy="648072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Скругленный прямоугольник 86"/>
            <p:cNvSpPr/>
            <p:nvPr/>
          </p:nvSpPr>
          <p:spPr>
            <a:xfrm>
              <a:off x="8446671" y="1018812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7983977" y="2543722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5628692" y="1018812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Скругленный прямоугольник 89"/>
            <p:cNvSpPr/>
            <p:nvPr/>
          </p:nvSpPr>
          <p:spPr>
            <a:xfrm>
              <a:off x="6117680" y="2776200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1" name="Прямая со стрелкой 90"/>
            <p:cNvCxnSpPr>
              <a:endCxn id="89" idx="3"/>
            </p:cNvCxnSpPr>
            <p:nvPr/>
          </p:nvCxnSpPr>
          <p:spPr>
            <a:xfrm flipH="1" flipV="1">
              <a:off x="6124364" y="1270840"/>
              <a:ext cx="870961" cy="38167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2" name="Прямая со стрелкой 91"/>
            <p:cNvCxnSpPr/>
            <p:nvPr/>
          </p:nvCxnSpPr>
          <p:spPr>
            <a:xfrm flipH="1">
              <a:off x="6562244" y="2051902"/>
              <a:ext cx="499858" cy="73619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3" name="Прямая со стрелкой 92"/>
            <p:cNvCxnSpPr>
              <a:stCxn id="86" idx="5"/>
              <a:endCxn id="88" idx="0"/>
            </p:cNvCxnSpPr>
            <p:nvPr/>
          </p:nvCxnSpPr>
          <p:spPr>
            <a:xfrm>
              <a:off x="7491893" y="1923458"/>
              <a:ext cx="739920" cy="62026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4" name="Прямая со стрелкой 93"/>
            <p:cNvCxnSpPr/>
            <p:nvPr/>
          </p:nvCxnSpPr>
          <p:spPr>
            <a:xfrm flipV="1">
              <a:off x="7258446" y="688323"/>
              <a:ext cx="24940" cy="70521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5" name="Прямая со стрелкой 94"/>
            <p:cNvCxnSpPr/>
            <p:nvPr/>
          </p:nvCxnSpPr>
          <p:spPr>
            <a:xfrm flipV="1">
              <a:off x="7586801" y="1293912"/>
              <a:ext cx="810007" cy="30079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96" name="Скругленный прямоугольник 95"/>
            <p:cNvSpPr/>
            <p:nvPr/>
          </p:nvSpPr>
          <p:spPr>
            <a:xfrm>
              <a:off x="6995325" y="116632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TextBox 96"/>
            <p:cNvSpPr txBox="1"/>
            <p:nvPr/>
          </p:nvSpPr>
          <p:spPr>
            <a:xfrm rot="20260453">
              <a:off x="7355561" y="937558"/>
              <a:ext cx="13202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электроны</a:t>
              </a:r>
              <a:endParaRPr lang="ru-RU" dirty="0"/>
            </a:p>
          </p:txBody>
        </p:sp>
        <p:sp>
          <p:nvSpPr>
            <p:cNvPr id="98" name="TextBox 97"/>
            <p:cNvSpPr txBox="1"/>
            <p:nvPr/>
          </p:nvSpPr>
          <p:spPr>
            <a:xfrm rot="18437812">
              <a:off x="5975155" y="2058957"/>
              <a:ext cx="10875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протоны</a:t>
              </a:r>
              <a:endParaRPr lang="ru-RU" dirty="0"/>
            </a:p>
          </p:txBody>
        </p:sp>
        <p:sp>
          <p:nvSpPr>
            <p:cNvPr id="99" name="TextBox 98"/>
            <p:cNvSpPr txBox="1"/>
            <p:nvPr/>
          </p:nvSpPr>
          <p:spPr>
            <a:xfrm rot="2594244">
              <a:off x="7450997" y="1912141"/>
              <a:ext cx="1226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нейтроны</a:t>
              </a:r>
              <a:endParaRPr lang="ru-RU" dirty="0"/>
            </a:p>
          </p:txBody>
        </p:sp>
        <p:sp>
          <p:nvSpPr>
            <p:cNvPr id="100" name="TextBox 99"/>
            <p:cNvSpPr txBox="1"/>
            <p:nvPr/>
          </p:nvSpPr>
          <p:spPr>
            <a:xfrm rot="1682236">
              <a:off x="5809916" y="878239"/>
              <a:ext cx="14180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Заряд ядра</a:t>
              </a:r>
              <a:endParaRPr lang="ru-RU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334896" y="64948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Ar</a:t>
              </a:r>
              <a:endParaRPr lang="ru-RU" dirty="0"/>
            </a:p>
          </p:txBody>
        </p:sp>
      </p:grpSp>
      <p:grpSp>
        <p:nvGrpSpPr>
          <p:cNvPr id="102" name="Группа 101"/>
          <p:cNvGrpSpPr/>
          <p:nvPr/>
        </p:nvGrpSpPr>
        <p:grpSpPr>
          <a:xfrm>
            <a:off x="-75624" y="3636375"/>
            <a:ext cx="3313651" cy="3163624"/>
            <a:chOff x="5628692" y="116632"/>
            <a:chExt cx="3313651" cy="3163624"/>
          </a:xfrm>
        </p:grpSpPr>
        <p:sp>
          <p:nvSpPr>
            <p:cNvPr id="103" name="Овал 102"/>
            <p:cNvSpPr/>
            <p:nvPr/>
          </p:nvSpPr>
          <p:spPr>
            <a:xfrm>
              <a:off x="6938729" y="1370294"/>
              <a:ext cx="648072" cy="648072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8446671" y="1018812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Скругленный прямоугольник 104"/>
            <p:cNvSpPr/>
            <p:nvPr/>
          </p:nvSpPr>
          <p:spPr>
            <a:xfrm>
              <a:off x="7983977" y="2543722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16</a:t>
              </a:r>
              <a:endParaRPr lang="ru-RU" sz="2000" dirty="0"/>
            </a:p>
          </p:txBody>
        </p:sp>
        <p:sp>
          <p:nvSpPr>
            <p:cNvPr id="106" name="Скругленный прямоугольник 105"/>
            <p:cNvSpPr/>
            <p:nvPr/>
          </p:nvSpPr>
          <p:spPr>
            <a:xfrm>
              <a:off x="5628692" y="1018812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Скругленный прямоугольник 106"/>
            <p:cNvSpPr/>
            <p:nvPr/>
          </p:nvSpPr>
          <p:spPr>
            <a:xfrm>
              <a:off x="6117680" y="2776200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8" name="Прямая со стрелкой 107"/>
            <p:cNvCxnSpPr>
              <a:endCxn id="106" idx="3"/>
            </p:cNvCxnSpPr>
            <p:nvPr/>
          </p:nvCxnSpPr>
          <p:spPr>
            <a:xfrm flipH="1" flipV="1">
              <a:off x="6124364" y="1270840"/>
              <a:ext cx="870961" cy="38167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9" name="Прямая со стрелкой 108"/>
            <p:cNvCxnSpPr/>
            <p:nvPr/>
          </p:nvCxnSpPr>
          <p:spPr>
            <a:xfrm flipH="1">
              <a:off x="6562244" y="2051902"/>
              <a:ext cx="499858" cy="73619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0" name="Прямая со стрелкой 109"/>
            <p:cNvCxnSpPr>
              <a:stCxn id="103" idx="5"/>
              <a:endCxn id="105" idx="0"/>
            </p:cNvCxnSpPr>
            <p:nvPr/>
          </p:nvCxnSpPr>
          <p:spPr>
            <a:xfrm>
              <a:off x="7491893" y="1923458"/>
              <a:ext cx="739920" cy="62026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1" name="Прямая со стрелкой 110"/>
            <p:cNvCxnSpPr/>
            <p:nvPr/>
          </p:nvCxnSpPr>
          <p:spPr>
            <a:xfrm flipV="1">
              <a:off x="7258446" y="688323"/>
              <a:ext cx="24940" cy="70521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2" name="Прямая со стрелкой 111"/>
            <p:cNvCxnSpPr/>
            <p:nvPr/>
          </p:nvCxnSpPr>
          <p:spPr>
            <a:xfrm flipV="1">
              <a:off x="7586801" y="1293912"/>
              <a:ext cx="810007" cy="30079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3" name="Скругленный прямоугольник 112"/>
            <p:cNvSpPr/>
            <p:nvPr/>
          </p:nvSpPr>
          <p:spPr>
            <a:xfrm>
              <a:off x="6995325" y="116632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TextBox 113"/>
            <p:cNvSpPr txBox="1"/>
            <p:nvPr/>
          </p:nvSpPr>
          <p:spPr>
            <a:xfrm rot="20260453">
              <a:off x="7355561" y="937558"/>
              <a:ext cx="13202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электроны</a:t>
              </a:r>
              <a:endParaRPr lang="ru-RU" dirty="0"/>
            </a:p>
          </p:txBody>
        </p:sp>
        <p:sp>
          <p:nvSpPr>
            <p:cNvPr id="115" name="TextBox 114"/>
            <p:cNvSpPr txBox="1"/>
            <p:nvPr/>
          </p:nvSpPr>
          <p:spPr>
            <a:xfrm rot="18437812">
              <a:off x="5975155" y="2058957"/>
              <a:ext cx="10875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протоны</a:t>
              </a:r>
              <a:endParaRPr lang="ru-RU" dirty="0"/>
            </a:p>
          </p:txBody>
        </p:sp>
        <p:sp>
          <p:nvSpPr>
            <p:cNvPr id="116" name="TextBox 115"/>
            <p:cNvSpPr txBox="1"/>
            <p:nvPr/>
          </p:nvSpPr>
          <p:spPr>
            <a:xfrm rot="2594244">
              <a:off x="7450997" y="1912141"/>
              <a:ext cx="1226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нейтроны</a:t>
              </a:r>
              <a:endParaRPr lang="ru-RU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82236">
              <a:off x="5809916" y="878239"/>
              <a:ext cx="14180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Заряд ядра</a:t>
              </a:r>
              <a:endParaRPr lang="ru-RU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334896" y="64948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Ar</a:t>
              </a:r>
              <a:endParaRPr lang="ru-RU" dirty="0"/>
            </a:p>
          </p:txBody>
        </p:sp>
      </p:grpSp>
      <p:grpSp>
        <p:nvGrpSpPr>
          <p:cNvPr id="119" name="Группа 118"/>
          <p:cNvGrpSpPr/>
          <p:nvPr/>
        </p:nvGrpSpPr>
        <p:grpSpPr>
          <a:xfrm>
            <a:off x="5784684" y="3690037"/>
            <a:ext cx="3313651" cy="3163624"/>
            <a:chOff x="5628692" y="116632"/>
            <a:chExt cx="3313651" cy="3163624"/>
          </a:xfrm>
        </p:grpSpPr>
        <p:sp>
          <p:nvSpPr>
            <p:cNvPr id="120" name="Овал 119"/>
            <p:cNvSpPr/>
            <p:nvPr/>
          </p:nvSpPr>
          <p:spPr>
            <a:xfrm>
              <a:off x="6938729" y="1370294"/>
              <a:ext cx="648072" cy="648072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Скругленный прямоугольник 120"/>
            <p:cNvSpPr/>
            <p:nvPr/>
          </p:nvSpPr>
          <p:spPr>
            <a:xfrm>
              <a:off x="8446671" y="1018812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7983977" y="2543722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Скругленный прямоугольник 122"/>
            <p:cNvSpPr/>
            <p:nvPr/>
          </p:nvSpPr>
          <p:spPr>
            <a:xfrm>
              <a:off x="5628692" y="1018812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Скругленный прямоугольник 123"/>
            <p:cNvSpPr/>
            <p:nvPr/>
          </p:nvSpPr>
          <p:spPr>
            <a:xfrm>
              <a:off x="6117680" y="2776200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5" name="Прямая со стрелкой 124"/>
            <p:cNvCxnSpPr>
              <a:endCxn id="123" idx="3"/>
            </p:cNvCxnSpPr>
            <p:nvPr/>
          </p:nvCxnSpPr>
          <p:spPr>
            <a:xfrm flipH="1" flipV="1">
              <a:off x="6124364" y="1270840"/>
              <a:ext cx="870961" cy="38167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6" name="Прямая со стрелкой 125"/>
            <p:cNvCxnSpPr/>
            <p:nvPr/>
          </p:nvCxnSpPr>
          <p:spPr>
            <a:xfrm flipH="1">
              <a:off x="6562244" y="2051902"/>
              <a:ext cx="499858" cy="73619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7" name="Прямая со стрелкой 126"/>
            <p:cNvCxnSpPr>
              <a:stCxn id="120" idx="5"/>
              <a:endCxn id="122" idx="0"/>
            </p:cNvCxnSpPr>
            <p:nvPr/>
          </p:nvCxnSpPr>
          <p:spPr>
            <a:xfrm>
              <a:off x="7491893" y="1923458"/>
              <a:ext cx="739920" cy="62026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8" name="Прямая со стрелкой 127"/>
            <p:cNvCxnSpPr/>
            <p:nvPr/>
          </p:nvCxnSpPr>
          <p:spPr>
            <a:xfrm flipV="1">
              <a:off x="7258446" y="688323"/>
              <a:ext cx="24940" cy="70521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9" name="Прямая со стрелкой 128"/>
            <p:cNvCxnSpPr/>
            <p:nvPr/>
          </p:nvCxnSpPr>
          <p:spPr>
            <a:xfrm flipV="1">
              <a:off x="7586801" y="1293912"/>
              <a:ext cx="810007" cy="30079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0" name="Скругленный прямоугольник 129"/>
            <p:cNvSpPr/>
            <p:nvPr/>
          </p:nvSpPr>
          <p:spPr>
            <a:xfrm>
              <a:off x="6995325" y="116632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TextBox 130"/>
            <p:cNvSpPr txBox="1"/>
            <p:nvPr/>
          </p:nvSpPr>
          <p:spPr>
            <a:xfrm rot="20260453">
              <a:off x="7355561" y="937558"/>
              <a:ext cx="13202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электроны</a:t>
              </a:r>
              <a:endParaRPr lang="ru-RU" dirty="0"/>
            </a:p>
          </p:txBody>
        </p:sp>
        <p:sp>
          <p:nvSpPr>
            <p:cNvPr id="132" name="TextBox 131"/>
            <p:cNvSpPr txBox="1"/>
            <p:nvPr/>
          </p:nvSpPr>
          <p:spPr>
            <a:xfrm rot="18437812">
              <a:off x="5975155" y="2058957"/>
              <a:ext cx="10875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протоны</a:t>
              </a:r>
              <a:endParaRPr lang="ru-RU" dirty="0"/>
            </a:p>
          </p:txBody>
        </p:sp>
        <p:sp>
          <p:nvSpPr>
            <p:cNvPr id="133" name="TextBox 132"/>
            <p:cNvSpPr txBox="1"/>
            <p:nvPr/>
          </p:nvSpPr>
          <p:spPr>
            <a:xfrm rot="2594244">
              <a:off x="7450997" y="1912141"/>
              <a:ext cx="1226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нейтроны</a:t>
              </a:r>
              <a:endParaRPr lang="ru-RU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82236">
              <a:off x="5809916" y="878239"/>
              <a:ext cx="14180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Заряд ядра</a:t>
              </a:r>
              <a:endParaRPr lang="ru-RU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334896" y="64948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Ar</a:t>
              </a:r>
              <a:endParaRPr lang="ru-RU" dirty="0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5735306" y="177174"/>
            <a:ext cx="3313651" cy="3163624"/>
            <a:chOff x="5628692" y="116632"/>
            <a:chExt cx="3313651" cy="3163624"/>
          </a:xfrm>
        </p:grpSpPr>
        <p:sp>
          <p:nvSpPr>
            <p:cNvPr id="137" name="Овал 136"/>
            <p:cNvSpPr/>
            <p:nvPr/>
          </p:nvSpPr>
          <p:spPr>
            <a:xfrm>
              <a:off x="6938729" y="1370294"/>
              <a:ext cx="648072" cy="648072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Скругленный прямоугольник 137"/>
            <p:cNvSpPr/>
            <p:nvPr/>
          </p:nvSpPr>
          <p:spPr>
            <a:xfrm>
              <a:off x="8446671" y="1018812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Скругленный прямоугольник 138"/>
            <p:cNvSpPr/>
            <p:nvPr/>
          </p:nvSpPr>
          <p:spPr>
            <a:xfrm>
              <a:off x="7983977" y="2543722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Скругленный прямоугольник 139"/>
            <p:cNvSpPr/>
            <p:nvPr/>
          </p:nvSpPr>
          <p:spPr>
            <a:xfrm>
              <a:off x="5628692" y="1018812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Скругленный прямоугольник 140"/>
            <p:cNvSpPr/>
            <p:nvPr/>
          </p:nvSpPr>
          <p:spPr>
            <a:xfrm>
              <a:off x="6117680" y="2776200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2" name="Прямая со стрелкой 141"/>
            <p:cNvCxnSpPr>
              <a:endCxn id="140" idx="3"/>
            </p:cNvCxnSpPr>
            <p:nvPr/>
          </p:nvCxnSpPr>
          <p:spPr>
            <a:xfrm flipH="1" flipV="1">
              <a:off x="6124364" y="1270840"/>
              <a:ext cx="870961" cy="38167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3" name="Прямая со стрелкой 142"/>
            <p:cNvCxnSpPr/>
            <p:nvPr/>
          </p:nvCxnSpPr>
          <p:spPr>
            <a:xfrm flipH="1">
              <a:off x="6562244" y="2051902"/>
              <a:ext cx="499858" cy="73619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4" name="Прямая со стрелкой 143"/>
            <p:cNvCxnSpPr>
              <a:stCxn id="137" idx="5"/>
              <a:endCxn id="139" idx="0"/>
            </p:cNvCxnSpPr>
            <p:nvPr/>
          </p:nvCxnSpPr>
          <p:spPr>
            <a:xfrm>
              <a:off x="7491893" y="1923458"/>
              <a:ext cx="739920" cy="62026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5" name="Прямая со стрелкой 144"/>
            <p:cNvCxnSpPr/>
            <p:nvPr/>
          </p:nvCxnSpPr>
          <p:spPr>
            <a:xfrm flipV="1">
              <a:off x="7258446" y="688323"/>
              <a:ext cx="24940" cy="70521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6" name="Прямая со стрелкой 145"/>
            <p:cNvCxnSpPr/>
            <p:nvPr/>
          </p:nvCxnSpPr>
          <p:spPr>
            <a:xfrm flipV="1">
              <a:off x="7586801" y="1293912"/>
              <a:ext cx="810007" cy="30079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7" name="Скругленный прямоугольник 146"/>
            <p:cNvSpPr/>
            <p:nvPr/>
          </p:nvSpPr>
          <p:spPr>
            <a:xfrm>
              <a:off x="6995325" y="116632"/>
              <a:ext cx="495672" cy="5040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TextBox 147"/>
            <p:cNvSpPr txBox="1"/>
            <p:nvPr/>
          </p:nvSpPr>
          <p:spPr>
            <a:xfrm rot="20260453">
              <a:off x="7355561" y="937558"/>
              <a:ext cx="13202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электроны</a:t>
              </a:r>
              <a:endParaRPr lang="ru-RU" dirty="0"/>
            </a:p>
          </p:txBody>
        </p:sp>
        <p:sp>
          <p:nvSpPr>
            <p:cNvPr id="149" name="TextBox 148"/>
            <p:cNvSpPr txBox="1"/>
            <p:nvPr/>
          </p:nvSpPr>
          <p:spPr>
            <a:xfrm rot="18437812">
              <a:off x="5975155" y="2058957"/>
              <a:ext cx="10875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протоны</a:t>
              </a:r>
              <a:endParaRPr lang="ru-RU" dirty="0"/>
            </a:p>
          </p:txBody>
        </p:sp>
        <p:sp>
          <p:nvSpPr>
            <p:cNvPr id="150" name="TextBox 149"/>
            <p:cNvSpPr txBox="1"/>
            <p:nvPr/>
          </p:nvSpPr>
          <p:spPr>
            <a:xfrm rot="2594244">
              <a:off x="7450997" y="1912141"/>
              <a:ext cx="1226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нейтроны</a:t>
              </a:r>
              <a:endParaRPr lang="ru-RU" dirty="0"/>
            </a:p>
          </p:txBody>
        </p:sp>
        <p:sp>
          <p:nvSpPr>
            <p:cNvPr id="151" name="TextBox 150"/>
            <p:cNvSpPr txBox="1"/>
            <p:nvPr/>
          </p:nvSpPr>
          <p:spPr>
            <a:xfrm rot="1682236">
              <a:off x="5809916" y="878239"/>
              <a:ext cx="14180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Заряд ядра</a:t>
              </a:r>
              <a:endParaRPr lang="ru-RU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7334896" y="64948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Ar</a:t>
              </a:r>
              <a:endParaRPr lang="ru-RU" dirty="0"/>
            </a:p>
          </p:txBody>
        </p:sp>
      </p:grpSp>
      <p:sp>
        <p:nvSpPr>
          <p:cNvPr id="153" name="TextBox 152"/>
          <p:cNvSpPr txBox="1"/>
          <p:nvPr/>
        </p:nvSpPr>
        <p:spPr>
          <a:xfrm>
            <a:off x="1345162" y="1465610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Mg</a:t>
            </a:r>
            <a:endParaRPr lang="ru-RU" sz="3600" dirty="0"/>
          </a:p>
        </p:txBody>
      </p:sp>
      <p:sp>
        <p:nvSpPr>
          <p:cNvPr id="154" name="TextBox 153"/>
          <p:cNvSpPr txBox="1"/>
          <p:nvPr/>
        </p:nvSpPr>
        <p:spPr>
          <a:xfrm>
            <a:off x="6251557" y="290929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ru-RU" dirty="0"/>
          </a:p>
        </p:txBody>
      </p:sp>
      <p:sp>
        <p:nvSpPr>
          <p:cNvPr id="155" name="TextBox 154"/>
          <p:cNvSpPr txBox="1"/>
          <p:nvPr/>
        </p:nvSpPr>
        <p:spPr>
          <a:xfrm>
            <a:off x="8657189" y="466639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ru-RU" dirty="0"/>
          </a:p>
        </p:txBody>
      </p:sp>
      <p:sp>
        <p:nvSpPr>
          <p:cNvPr id="156" name="TextBox 155"/>
          <p:cNvSpPr txBox="1"/>
          <p:nvPr/>
        </p:nvSpPr>
        <p:spPr>
          <a:xfrm>
            <a:off x="2790469" y="3603593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88" y="6286500"/>
            <a:ext cx="7715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bg1">
                    <a:lumMod val="75000"/>
                  </a:schemeClr>
                </a:solidFill>
                <a:cs typeface="+mn-cs"/>
              </a:rPr>
              <a:t>Макрос создан программистом </a:t>
            </a:r>
            <a:r>
              <a:rPr lang="ru-RU" dirty="0" err="1">
                <a:solidFill>
                  <a:schemeClr val="bg1">
                    <a:lumMod val="75000"/>
                  </a:schemeClr>
                </a:solidFill>
                <a:cs typeface="+mn-cs"/>
              </a:rPr>
              <a:t>Хансом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  <a:cs typeface="+mn-cs"/>
              </a:rPr>
              <a:t> </a:t>
            </a:r>
            <a:r>
              <a:rPr lang="ru-RU" dirty="0" err="1">
                <a:solidFill>
                  <a:schemeClr val="bg1">
                    <a:lumMod val="75000"/>
                  </a:schemeClr>
                </a:solidFill>
                <a:cs typeface="+mn-cs"/>
              </a:rPr>
              <a:t>Хофманом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  <a:cs typeface="+mn-cs"/>
              </a:rPr>
              <a:t> (Германия)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92322" y="5432494"/>
            <a:ext cx="32383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hlinkClick r:id="" action="ppaction://macro?name=DragandDrop"/>
              </a:rPr>
              <a:t>1s</a:t>
            </a:r>
            <a:r>
              <a:rPr lang="ru-RU" sz="4000" baseline="30000" dirty="0" smtClean="0">
                <a:hlinkClick r:id="" action="ppaction://macro?name=DragandDrop"/>
              </a:rPr>
              <a:t>2</a:t>
            </a:r>
            <a:r>
              <a:rPr lang="ru-RU" sz="4000" dirty="0" smtClean="0">
                <a:hlinkClick r:id="" action="ppaction://macro?name=DragandDrop"/>
              </a:rPr>
              <a:t>2s</a:t>
            </a:r>
            <a:r>
              <a:rPr lang="ru-RU" sz="4000" baseline="30000" dirty="0" smtClean="0">
                <a:hlinkClick r:id="" action="ppaction://macro?name=DragandDrop"/>
              </a:rPr>
              <a:t>2</a:t>
            </a:r>
            <a:r>
              <a:rPr lang="ru-RU" sz="4000" dirty="0" smtClean="0">
                <a:hlinkClick r:id="" action="ppaction://macro?name=DragandDrop"/>
              </a:rPr>
              <a:t>2p</a:t>
            </a:r>
            <a:r>
              <a:rPr lang="ru-RU" sz="4000" baseline="30000" dirty="0" smtClean="0">
                <a:hlinkClick r:id="" action="ppaction://macro?name=DragandDrop"/>
              </a:rPr>
              <a:t>6</a:t>
            </a:r>
            <a:r>
              <a:rPr lang="ru-RU" sz="4000" dirty="0" smtClean="0">
                <a:hlinkClick r:id="" action="ppaction://macro?name=DragandDrop"/>
              </a:rPr>
              <a:t>3s</a:t>
            </a:r>
            <a:r>
              <a:rPr lang="ru-RU" sz="4000" baseline="30000" dirty="0" smtClean="0">
                <a:hlinkClick r:id="" action="ppaction://macro?name=DragandDrop"/>
              </a:rPr>
              <a:t>2 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80592" y="288994"/>
            <a:ext cx="10118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hlinkClick r:id="" action="ppaction://macro?name=DragandDrop"/>
              </a:rPr>
              <a:t>1s</a:t>
            </a:r>
            <a:r>
              <a:rPr lang="en-US" sz="4000" baseline="30000" dirty="0" smtClean="0">
                <a:hlinkClick r:id="" action="ppaction://macro?name=DragandDrop"/>
              </a:rPr>
              <a:t>1</a:t>
            </a:r>
            <a:r>
              <a:rPr lang="ru-RU" sz="4000" baseline="30000" dirty="0" smtClean="0">
                <a:hlinkClick r:id="" action="ppaction://macro?name=DragandDrop"/>
              </a:rPr>
              <a:t> 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81273" y="3816220"/>
            <a:ext cx="39998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hlinkClick r:id="" action="ppaction://macro?name=DragandDrop"/>
              </a:rPr>
              <a:t>1s</a:t>
            </a:r>
            <a:r>
              <a:rPr lang="ru-RU" sz="4000" baseline="30000" dirty="0" smtClean="0">
                <a:hlinkClick r:id="" action="ppaction://macro?name=DragandDrop"/>
              </a:rPr>
              <a:t>2</a:t>
            </a:r>
            <a:r>
              <a:rPr lang="ru-RU" sz="4000" dirty="0" smtClean="0">
                <a:hlinkClick r:id="" action="ppaction://macro?name=DragandDrop"/>
              </a:rPr>
              <a:t>2s</a:t>
            </a:r>
            <a:r>
              <a:rPr lang="ru-RU" sz="4000" baseline="30000" dirty="0" smtClean="0">
                <a:hlinkClick r:id="" action="ppaction://macro?name=DragandDrop"/>
              </a:rPr>
              <a:t>2</a:t>
            </a:r>
            <a:r>
              <a:rPr lang="ru-RU" sz="4000" dirty="0" smtClean="0">
                <a:hlinkClick r:id="" action="ppaction://macro?name=DragandDrop"/>
              </a:rPr>
              <a:t>2p</a:t>
            </a:r>
            <a:r>
              <a:rPr lang="ru-RU" sz="4000" baseline="30000" dirty="0" smtClean="0">
                <a:hlinkClick r:id="" action="ppaction://macro?name=DragandDrop"/>
              </a:rPr>
              <a:t>6</a:t>
            </a:r>
            <a:r>
              <a:rPr lang="ru-RU" sz="4000" dirty="0" smtClean="0">
                <a:hlinkClick r:id="" action="ppaction://macro?name=DragandDrop"/>
              </a:rPr>
              <a:t>3s</a:t>
            </a:r>
            <a:r>
              <a:rPr lang="ru-RU" sz="4000" baseline="30000" dirty="0" smtClean="0">
                <a:hlinkClick r:id="" action="ppaction://macro?name=DragandDrop"/>
              </a:rPr>
              <a:t>2</a:t>
            </a:r>
            <a:r>
              <a:rPr lang="ru-RU" sz="4000" dirty="0" smtClean="0">
                <a:hlinkClick r:id="" action="ppaction://macro?name=DragandDrop"/>
              </a:rPr>
              <a:t>3p</a:t>
            </a:r>
            <a:r>
              <a:rPr lang="en-US" sz="4000" baseline="30000" dirty="0" smtClean="0">
                <a:hlinkClick r:id="" action="ppaction://macro?name=DragandDrop"/>
              </a:rPr>
              <a:t>1</a:t>
            </a:r>
            <a:r>
              <a:rPr lang="ru-RU" sz="4000" baseline="30000" dirty="0" smtClean="0">
                <a:hlinkClick r:id="" action="ppaction://macro?name=DragandDrop"/>
              </a:rPr>
              <a:t> 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9499" y="4798486"/>
            <a:ext cx="39998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hlinkClick r:id="" action="ppaction://macro?name=DragandDrop"/>
              </a:rPr>
              <a:t>1s</a:t>
            </a:r>
            <a:r>
              <a:rPr lang="ru-RU" sz="4000" baseline="30000" dirty="0" smtClean="0">
                <a:hlinkClick r:id="" action="ppaction://macro?name=DragandDrop"/>
              </a:rPr>
              <a:t>2</a:t>
            </a:r>
            <a:r>
              <a:rPr lang="ru-RU" sz="4000" dirty="0" smtClean="0">
                <a:hlinkClick r:id="" action="ppaction://macro?name=DragandDrop"/>
              </a:rPr>
              <a:t>2s</a:t>
            </a:r>
            <a:r>
              <a:rPr lang="ru-RU" sz="4000" baseline="30000" dirty="0" smtClean="0">
                <a:hlinkClick r:id="" action="ppaction://macro?name=DragandDrop"/>
              </a:rPr>
              <a:t>2</a:t>
            </a:r>
            <a:r>
              <a:rPr lang="ru-RU" sz="4000" dirty="0" smtClean="0">
                <a:hlinkClick r:id="" action="ppaction://macro?name=DragandDrop"/>
              </a:rPr>
              <a:t>2p</a:t>
            </a:r>
            <a:r>
              <a:rPr lang="ru-RU" sz="4000" baseline="30000" dirty="0" smtClean="0">
                <a:hlinkClick r:id="" action="ppaction://macro?name=DragandDrop"/>
              </a:rPr>
              <a:t>6</a:t>
            </a:r>
            <a:r>
              <a:rPr lang="ru-RU" sz="4000" dirty="0" smtClean="0">
                <a:hlinkClick r:id="" action="ppaction://macro?name=DragandDrop"/>
              </a:rPr>
              <a:t>3s</a:t>
            </a:r>
            <a:r>
              <a:rPr lang="ru-RU" sz="4000" baseline="30000" dirty="0" smtClean="0">
                <a:hlinkClick r:id="" action="ppaction://macro?name=DragandDrop"/>
              </a:rPr>
              <a:t>2</a:t>
            </a:r>
            <a:r>
              <a:rPr lang="ru-RU" sz="4000" dirty="0" smtClean="0">
                <a:hlinkClick r:id="" action="ppaction://macro?name=DragandDrop"/>
              </a:rPr>
              <a:t>3p</a:t>
            </a:r>
            <a:r>
              <a:rPr lang="en-US" sz="4000" baseline="30000" dirty="0" smtClean="0">
                <a:hlinkClick r:id="" action="ppaction://macro?name=DragandDrop"/>
              </a:rPr>
              <a:t>3</a:t>
            </a:r>
            <a:r>
              <a:rPr lang="ru-RU" sz="4000" baseline="30000" dirty="0" smtClean="0">
                <a:hlinkClick r:id="" action="ppaction://macro?name=DragandDrop"/>
              </a:rPr>
              <a:t> 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20884" y="1905268"/>
            <a:ext cx="32383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hlinkClick r:id="" action="ppaction://macro?name=DragandDrop"/>
              </a:rPr>
              <a:t>1s</a:t>
            </a:r>
            <a:r>
              <a:rPr lang="ru-RU" sz="4000" baseline="30000" dirty="0" smtClean="0">
                <a:hlinkClick r:id="" action="ppaction://macro?name=DragandDrop"/>
              </a:rPr>
              <a:t>2</a:t>
            </a:r>
            <a:r>
              <a:rPr lang="ru-RU" sz="4000" dirty="0" smtClean="0">
                <a:hlinkClick r:id="" action="ppaction://macro?name=DragandDrop"/>
              </a:rPr>
              <a:t>2s</a:t>
            </a:r>
            <a:r>
              <a:rPr lang="ru-RU" sz="4000" baseline="30000" dirty="0" smtClean="0">
                <a:hlinkClick r:id="" action="ppaction://macro?name=DragandDrop"/>
              </a:rPr>
              <a:t>2</a:t>
            </a:r>
            <a:r>
              <a:rPr lang="ru-RU" sz="4000" dirty="0" smtClean="0">
                <a:hlinkClick r:id="" action="ppaction://macro?name=DragandDrop"/>
              </a:rPr>
              <a:t>2p</a:t>
            </a:r>
            <a:r>
              <a:rPr lang="ru-RU" sz="4000" baseline="30000" dirty="0" smtClean="0">
                <a:hlinkClick r:id="" action="ppaction://macro?name=DragandDrop"/>
              </a:rPr>
              <a:t>6</a:t>
            </a:r>
            <a:r>
              <a:rPr lang="ru-RU" sz="4000" dirty="0" smtClean="0">
                <a:hlinkClick r:id="" action="ppaction://macro?name=DragandDrop"/>
              </a:rPr>
              <a:t>3s</a:t>
            </a:r>
            <a:r>
              <a:rPr lang="en-US" sz="4000" baseline="30000" dirty="0" smtClean="0">
                <a:hlinkClick r:id="" action="ppaction://macro?name=DragandDrop"/>
              </a:rPr>
              <a:t>1</a:t>
            </a:r>
            <a:r>
              <a:rPr lang="ru-RU" sz="4000" baseline="30000" dirty="0" smtClean="0">
                <a:hlinkClick r:id="" action="ppaction://macro?name=DragandDrop"/>
              </a:rPr>
              <a:t> 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72975" y="2762518"/>
            <a:ext cx="39485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hlinkClick r:id="" action="ppaction://macro?name=DragandDrop"/>
              </a:rPr>
              <a:t>1s</a:t>
            </a:r>
            <a:r>
              <a:rPr lang="ru-RU" sz="4000" baseline="30000" dirty="0" smtClean="0">
                <a:hlinkClick r:id="" action="ppaction://macro?name=DragandDrop"/>
              </a:rPr>
              <a:t>2</a:t>
            </a:r>
            <a:r>
              <a:rPr lang="ru-RU" sz="4000" dirty="0" smtClean="0">
                <a:hlinkClick r:id="" action="ppaction://macro?name=DragandDrop"/>
              </a:rPr>
              <a:t>2s</a:t>
            </a:r>
            <a:r>
              <a:rPr lang="ru-RU" sz="4000" baseline="30000" dirty="0" smtClean="0">
                <a:hlinkClick r:id="" action="ppaction://macro?name=DragandDrop"/>
              </a:rPr>
              <a:t>2</a:t>
            </a:r>
            <a:r>
              <a:rPr lang="ru-RU" sz="4000" dirty="0" smtClean="0">
                <a:hlinkClick r:id="" action="ppaction://macro?name=DragandDrop"/>
              </a:rPr>
              <a:t>2p</a:t>
            </a:r>
            <a:r>
              <a:rPr lang="ru-RU" sz="4000" baseline="30000" dirty="0" smtClean="0">
                <a:hlinkClick r:id="" action="ppaction://macro?name=DragandDrop"/>
              </a:rPr>
              <a:t>6</a:t>
            </a:r>
            <a:r>
              <a:rPr lang="ru-RU" sz="4000" dirty="0" smtClean="0">
                <a:hlinkClick r:id="" action="ppaction://macro?name=DragandDrop"/>
              </a:rPr>
              <a:t>3s</a:t>
            </a:r>
            <a:r>
              <a:rPr lang="ru-RU" sz="4000" baseline="30000" dirty="0" smtClean="0">
                <a:hlinkClick r:id="" action="ppaction://macro?name=DragandDrop"/>
              </a:rPr>
              <a:t>2</a:t>
            </a:r>
            <a:r>
              <a:rPr lang="ru-RU" sz="4000" dirty="0" smtClean="0">
                <a:hlinkClick r:id="" action="ppaction://macro?name=DragandDrop"/>
              </a:rPr>
              <a:t>3p</a:t>
            </a:r>
            <a:r>
              <a:rPr lang="en-US" sz="4000" baseline="30000" dirty="0" smtClean="0">
                <a:hlinkClick r:id="" action="ppaction://macro?name=DragandDrop"/>
              </a:rPr>
              <a:t>4</a:t>
            </a:r>
            <a:r>
              <a:rPr lang="ru-RU" baseline="30000" dirty="0" smtClean="0">
                <a:hlinkClick r:id="" action="ppaction://macro?name=DragandDrop"/>
              </a:rPr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61640" y="1074806"/>
            <a:ext cx="39998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hlinkClick r:id="" action="ppaction://macro?name=DragandDrop"/>
              </a:rPr>
              <a:t>1s</a:t>
            </a:r>
            <a:r>
              <a:rPr lang="ru-RU" sz="4000" baseline="30000" dirty="0" smtClean="0">
                <a:hlinkClick r:id="" action="ppaction://macro?name=DragandDrop"/>
              </a:rPr>
              <a:t>2</a:t>
            </a:r>
            <a:r>
              <a:rPr lang="ru-RU" sz="4000" dirty="0" smtClean="0">
                <a:hlinkClick r:id="" action="ppaction://macro?name=DragandDrop"/>
              </a:rPr>
              <a:t>2s</a:t>
            </a:r>
            <a:r>
              <a:rPr lang="ru-RU" sz="4000" baseline="30000" dirty="0" smtClean="0">
                <a:hlinkClick r:id="" action="ppaction://macro?name=DragandDrop"/>
              </a:rPr>
              <a:t>2</a:t>
            </a:r>
            <a:r>
              <a:rPr lang="ru-RU" sz="4000" dirty="0" smtClean="0">
                <a:hlinkClick r:id="" action="ppaction://macro?name=DragandDrop"/>
              </a:rPr>
              <a:t>2p</a:t>
            </a:r>
            <a:r>
              <a:rPr lang="ru-RU" sz="4000" baseline="30000" dirty="0" smtClean="0">
                <a:hlinkClick r:id="" action="ppaction://macro?name=DragandDrop"/>
              </a:rPr>
              <a:t>6</a:t>
            </a:r>
            <a:r>
              <a:rPr lang="ru-RU" sz="4000" dirty="0" smtClean="0">
                <a:hlinkClick r:id="" action="ppaction://macro?name=DragandDrop"/>
              </a:rPr>
              <a:t>3s</a:t>
            </a:r>
            <a:r>
              <a:rPr lang="ru-RU" sz="4000" baseline="30000" dirty="0" smtClean="0">
                <a:hlinkClick r:id="" action="ppaction://macro?name=DragandDrop"/>
              </a:rPr>
              <a:t>2</a:t>
            </a:r>
            <a:r>
              <a:rPr lang="ru-RU" sz="4000" dirty="0" smtClean="0">
                <a:hlinkClick r:id="" action="ppaction://macro?name=DragandDrop"/>
              </a:rPr>
              <a:t>3p</a:t>
            </a:r>
            <a:r>
              <a:rPr lang="en-US" sz="4000" baseline="30000" dirty="0" smtClean="0">
                <a:hlinkClick r:id="" action="ppaction://macro?name=DragandDrop"/>
              </a:rPr>
              <a:t>5</a:t>
            </a:r>
            <a:r>
              <a:rPr lang="ru-RU" sz="4000" baseline="30000" dirty="0" smtClean="0">
                <a:hlinkClick r:id="" action="ppaction://macro?name=DragandDrop"/>
              </a:rPr>
              <a:t> 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1475656" y="479715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</a:rPr>
              <a:t>Al</a:t>
            </a:r>
            <a:endParaRPr lang="ru-RU" sz="4000" b="1" dirty="0">
              <a:solidFill>
                <a:schemeClr val="accent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03648" y="2996952"/>
            <a:ext cx="8402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</a:rPr>
              <a:t>Na</a:t>
            </a:r>
            <a:endParaRPr lang="ru-RU" sz="4000" b="1" dirty="0">
              <a:solidFill>
                <a:schemeClr val="accent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47664" y="5589240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H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75656" y="4046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P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47664" y="206084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S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31640" y="400506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</a:rPr>
              <a:t>Cl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03648" y="1340768"/>
            <a:ext cx="925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</a:rPr>
              <a:t>Mg</a:t>
            </a:r>
            <a:endParaRPr lang="ru-RU" sz="40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560</TotalTime>
  <Words>177</Words>
  <Application>Microsoft Office PowerPoint</Application>
  <PresentationFormat>Экран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артём</cp:lastModifiedBy>
  <cp:revision>63</cp:revision>
  <dcterms:created xsi:type="dcterms:W3CDTF">2010-04-23T03:00:43Z</dcterms:created>
  <dcterms:modified xsi:type="dcterms:W3CDTF">2012-04-02T07:52:20Z</dcterms:modified>
</cp:coreProperties>
</file>