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CD2A-F4C6-41AD-B391-11C74376CE21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CD37-8A03-4A98-B6F8-7CCD3A35E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Способы получения металлов.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71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презентации: учитель химии МБОУ СОШ № 131 Цирина Татьяна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 descr="D:\Мои рисунки\DSC0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2428892" cy="2143140"/>
          </a:xfrm>
          <a:prstGeom prst="rect">
            <a:avLst/>
          </a:prstGeom>
          <a:noFill/>
        </p:spPr>
      </p:pic>
      <p:pic>
        <p:nvPicPr>
          <p:cNvPr id="2053" name="Picture 5" descr="D:\Мои рисунки\155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2786062" cy="2214558"/>
          </a:xfrm>
          <a:prstGeom prst="rect">
            <a:avLst/>
          </a:prstGeom>
          <a:noFill/>
        </p:spPr>
      </p:pic>
      <p:pic>
        <p:nvPicPr>
          <p:cNvPr id="2054" name="Picture 6" descr="D:\Мои рисунки\butterfly_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2357454" cy="1836741"/>
          </a:xfrm>
          <a:prstGeom prst="rect">
            <a:avLst/>
          </a:prstGeom>
          <a:noFill/>
        </p:spPr>
      </p:pic>
      <p:pic>
        <p:nvPicPr>
          <p:cNvPr id="2055" name="Picture 7" descr="D:\Мои рисунки\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2690798" cy="210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Гидрометаллургия.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en-GB" dirty="0" err="1" smtClean="0"/>
              <a:t>CuO</a:t>
            </a:r>
            <a:r>
              <a:rPr lang="en-GB" dirty="0" smtClean="0"/>
              <a:t> + H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  <a:r>
              <a:rPr lang="ru-RU" dirty="0" smtClean="0"/>
              <a:t>(</a:t>
            </a:r>
            <a:r>
              <a:rPr lang="ru-RU" dirty="0" err="1" smtClean="0"/>
              <a:t>р-р</a:t>
            </a:r>
            <a:r>
              <a:rPr lang="ru-RU" dirty="0" smtClean="0"/>
              <a:t>)</a:t>
            </a:r>
            <a:r>
              <a:rPr lang="en-GB" dirty="0" smtClean="0"/>
              <a:t>                 CuSO</a:t>
            </a:r>
            <a:r>
              <a:rPr lang="en-GB" baseline="-25000" dirty="0" smtClean="0"/>
              <a:t>4</a:t>
            </a:r>
            <a:r>
              <a:rPr lang="en-GB" dirty="0" smtClean="0"/>
              <a:t> + 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</a:t>
            </a:r>
            <a:r>
              <a:rPr lang="en-GB" dirty="0" smtClean="0"/>
              <a:t>CuSO</a:t>
            </a:r>
            <a:r>
              <a:rPr lang="en-GB" baseline="-25000" dirty="0" smtClean="0"/>
              <a:t>4</a:t>
            </a:r>
            <a:r>
              <a:rPr lang="ru-RU" baseline="-25000" dirty="0" smtClean="0"/>
              <a:t> </a:t>
            </a:r>
            <a:r>
              <a:rPr lang="ru-RU" dirty="0" smtClean="0"/>
              <a:t>+ </a:t>
            </a:r>
            <a:r>
              <a:rPr lang="en-GB" dirty="0" smtClean="0"/>
              <a:t>Fe                  FeSO</a:t>
            </a:r>
            <a:r>
              <a:rPr lang="en-GB" baseline="-25000" dirty="0" smtClean="0"/>
              <a:t>4</a:t>
            </a:r>
            <a:r>
              <a:rPr lang="en-GB" dirty="0" smtClean="0"/>
              <a:t> + Cu</a:t>
            </a:r>
          </a:p>
          <a:p>
            <a:pPr>
              <a:buNone/>
            </a:pPr>
            <a:r>
              <a:rPr lang="ru-RU" dirty="0" smtClean="0"/>
              <a:t>  Таким способом получают </a:t>
            </a:r>
            <a:r>
              <a:rPr lang="en-GB" dirty="0" smtClean="0"/>
              <a:t>Cu, Ag, Au, Zn, Mo, U </a:t>
            </a:r>
            <a:r>
              <a:rPr lang="ru-RU" dirty="0" smtClean="0"/>
              <a:t> и другие металлы.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43372" y="1857364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000364" y="2428868"/>
            <a:ext cx="978408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Мои рисунки\varv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929066"/>
            <a:ext cx="2928959" cy="2693979"/>
          </a:xfrm>
          <a:prstGeom prst="rect">
            <a:avLst/>
          </a:prstGeom>
          <a:noFill/>
        </p:spPr>
      </p:pic>
      <p:pic>
        <p:nvPicPr>
          <p:cNvPr id="1026" name="Picture 2" descr="D:\Мои рисунки\liti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810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Электрометаллургия.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ru-RU" b="1" dirty="0" smtClean="0"/>
              <a:t>Электрометаллургия </a:t>
            </a:r>
            <a:r>
              <a:rPr lang="ru-RU" dirty="0" smtClean="0"/>
              <a:t>– получение металлов с помощью электрического тока (электролиз).</a:t>
            </a:r>
          </a:p>
          <a:p>
            <a:pPr>
              <a:buNone/>
            </a:pPr>
            <a:r>
              <a:rPr lang="en-GB" dirty="0" smtClean="0"/>
              <a:t>   2Na</a:t>
            </a:r>
            <a:r>
              <a:rPr lang="en-GB" baseline="30000" dirty="0" smtClean="0"/>
              <a:t>+</a:t>
            </a:r>
            <a:r>
              <a:rPr lang="en-GB" dirty="0" smtClean="0"/>
              <a:t>Cl</a:t>
            </a:r>
            <a:r>
              <a:rPr lang="en-GB" baseline="30000" dirty="0" smtClean="0"/>
              <a:t>-</a:t>
            </a:r>
            <a:r>
              <a:rPr lang="en-GB" dirty="0" smtClean="0"/>
              <a:t>             Na</a:t>
            </a:r>
            <a:r>
              <a:rPr lang="en-GB" baseline="30000" dirty="0" smtClean="0"/>
              <a:t>0</a:t>
            </a:r>
            <a:r>
              <a:rPr lang="en-GB" dirty="0" smtClean="0"/>
              <a:t> + Cl2</a:t>
            </a:r>
            <a:r>
              <a:rPr lang="en-GB" baseline="30000" dirty="0" smtClean="0"/>
              <a:t>0</a:t>
            </a:r>
          </a:p>
          <a:p>
            <a:pPr>
              <a:buNone/>
            </a:pPr>
            <a:r>
              <a:rPr lang="ru-RU" baseline="30000" dirty="0"/>
              <a:t> </a:t>
            </a:r>
            <a:r>
              <a:rPr lang="ru-RU" dirty="0" smtClean="0"/>
              <a:t>   Таким способом получают только самые активные металлы.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857356" y="3786190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:\Мои рисунки\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7196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8" name="Picture 4" descr="D:\Мои рисунки\dsc0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Металлургия.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Металлургия </a:t>
            </a:r>
            <a:r>
              <a:rPr lang="ru-RU" dirty="0" smtClean="0"/>
              <a:t>– наука о промышленных способах получения металлов из природного сырья.</a:t>
            </a:r>
          </a:p>
          <a:p>
            <a:r>
              <a:rPr lang="ru-RU" dirty="0" smtClean="0"/>
              <a:t>Металлургия делится на три отрасли: пирометаллургию, гидрометаллургию  и электрометаллургию.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рисунки\liqu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71966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Пирометаллургия.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Пирометаллургия</a:t>
            </a:r>
            <a:r>
              <a:rPr lang="ru-RU" dirty="0" smtClean="0"/>
              <a:t> – это получение металлов из природных руд реакциями восстановления при высокой температуре.</a:t>
            </a:r>
            <a:endParaRPr lang="ru-RU" dirty="0"/>
          </a:p>
        </p:txBody>
      </p:sp>
      <p:pic>
        <p:nvPicPr>
          <p:cNvPr id="1027" name="Picture 3" descr="D:\Мои рисунки\1312889258_csl2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3063868"/>
          </a:xfrm>
          <a:prstGeom prst="rect">
            <a:avLst/>
          </a:prstGeom>
          <a:noFill/>
        </p:spPr>
      </p:pic>
      <p:pic>
        <p:nvPicPr>
          <p:cNvPr id="1028" name="Picture 4" descr="D:\Мои рисунки\image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из оксидов.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Восстановление углеродом.</a:t>
            </a:r>
          </a:p>
          <a:p>
            <a:pPr>
              <a:buNone/>
            </a:pPr>
            <a:r>
              <a:rPr lang="en-GB" dirty="0" smtClean="0"/>
              <a:t>     ZnO + C                Zn + CO</a:t>
            </a:r>
          </a:p>
          <a:p>
            <a:pPr>
              <a:buNone/>
            </a:pPr>
            <a:r>
              <a:rPr lang="en-GB" dirty="0" smtClean="0"/>
              <a:t>2</a:t>
            </a:r>
            <a:r>
              <a:rPr lang="ru-RU" dirty="0" smtClean="0"/>
              <a:t>)</a:t>
            </a:r>
            <a:r>
              <a:rPr lang="en-GB" dirty="0" smtClean="0"/>
              <a:t> </a:t>
            </a:r>
            <a:r>
              <a:rPr lang="ru-RU" dirty="0" smtClean="0"/>
              <a:t>Восстановление угарным газом.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GB" dirty="0" smtClean="0"/>
              <a:t>Fe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dirty="0" smtClean="0"/>
              <a:t> + 3CO             2Fe + 3CO</a:t>
            </a:r>
            <a:r>
              <a:rPr lang="en-GB" baseline="-25000" dirty="0" smtClean="0"/>
              <a:t>2</a:t>
            </a:r>
          </a:p>
          <a:p>
            <a:pPr>
              <a:buNone/>
            </a:pPr>
            <a:endParaRPr lang="en-GB" baseline="-25000" dirty="0"/>
          </a:p>
          <a:p>
            <a:pPr>
              <a:buNone/>
            </a:pPr>
            <a:r>
              <a:rPr lang="ru-RU" dirty="0" smtClean="0"/>
              <a:t>Такими способами получают металлы средней активности и неактивные.</a:t>
            </a:r>
            <a:endParaRPr lang="en-GB" dirty="0" smtClean="0"/>
          </a:p>
        </p:txBody>
      </p:sp>
      <p:sp>
        <p:nvSpPr>
          <p:cNvPr id="7" name="Стрелка вправо 6"/>
          <p:cNvSpPr/>
          <p:nvPr/>
        </p:nvSpPr>
        <p:spPr>
          <a:xfrm>
            <a:off x="2428860" y="2428868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71802" y="3643314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из оксидов.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3</a:t>
            </a:r>
            <a:r>
              <a:rPr lang="ru-RU" dirty="0" smtClean="0"/>
              <a:t>)</a:t>
            </a:r>
            <a:r>
              <a:rPr lang="en-GB" dirty="0" smtClean="0"/>
              <a:t> </a:t>
            </a:r>
            <a:r>
              <a:rPr lang="ru-RU" dirty="0" smtClean="0"/>
              <a:t>Восстановление водородом.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en-GB" dirty="0" smtClean="0"/>
              <a:t>WO</a:t>
            </a:r>
            <a:r>
              <a:rPr lang="en-GB" baseline="-25000" dirty="0" smtClean="0"/>
              <a:t>3</a:t>
            </a:r>
            <a:r>
              <a:rPr lang="en-GB" dirty="0" smtClean="0"/>
              <a:t> + 3H</a:t>
            </a:r>
            <a:r>
              <a:rPr lang="en-GB" baseline="-25000" dirty="0" smtClean="0"/>
              <a:t>2</a:t>
            </a:r>
            <a:r>
              <a:rPr lang="en-GB" dirty="0" smtClean="0"/>
              <a:t>               W + 3H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Таким способом получают редкоземельные металлы.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flipV="1">
            <a:off x="3143240" y="2428868"/>
            <a:ext cx="978408" cy="142876"/>
          </a:xfrm>
          <a:prstGeom prst="rightArrow">
            <a:avLst>
              <a:gd name="adj1" fmla="val 50000"/>
              <a:gd name="adj2" fmla="val 28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Мои рисунки\цинк-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90"/>
            <a:ext cx="3762375" cy="2862260"/>
          </a:xfrm>
          <a:prstGeom prst="rect">
            <a:avLst/>
          </a:prstGeom>
          <a:noFill/>
        </p:spPr>
      </p:pic>
      <p:pic>
        <p:nvPicPr>
          <p:cNvPr id="3074" name="Picture 2" descr="D:\Мои рисунки\10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32147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Алюмотермия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4) 3</a:t>
            </a:r>
            <a:r>
              <a:rPr lang="en-GB" dirty="0" smtClean="0"/>
              <a:t>MnO</a:t>
            </a:r>
            <a:r>
              <a:rPr lang="en-GB" baseline="-25000" dirty="0" smtClean="0"/>
              <a:t>2</a:t>
            </a:r>
            <a:r>
              <a:rPr lang="en-GB" dirty="0" smtClean="0"/>
              <a:t> + 4Al                  3Mn + 2Al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</a:p>
          <a:p>
            <a:pPr>
              <a:buNone/>
            </a:pPr>
            <a:r>
              <a:rPr lang="ru-RU" dirty="0" smtClean="0"/>
              <a:t>   Таким способом получают </a:t>
            </a:r>
            <a:r>
              <a:rPr lang="en-GB" dirty="0" err="1" smtClean="0"/>
              <a:t>Mn</a:t>
            </a:r>
            <a:r>
              <a:rPr lang="en-GB" dirty="0" smtClean="0"/>
              <a:t>, Cr, Ti, Mo, W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357554" y="1857364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Мои рисунки\melhi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2643206" cy="3124200"/>
          </a:xfrm>
          <a:prstGeom prst="rect">
            <a:avLst/>
          </a:prstGeom>
          <a:noFill/>
        </p:spPr>
      </p:pic>
      <p:pic>
        <p:nvPicPr>
          <p:cNvPr id="2051" name="Picture 3" descr="D:\Мои рисунки\image003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452438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из сульфидов.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Получение происходит по схеме:</a:t>
            </a:r>
          </a:p>
          <a:p>
            <a:pPr>
              <a:buNone/>
            </a:pPr>
            <a:r>
              <a:rPr lang="ru-RU" dirty="0" smtClean="0"/>
              <a:t>    сульфиды               оксиды               металлы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488" y="2428868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429256" y="2428868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рисунки\img_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6924675" cy="3567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из сульфидов.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</a:t>
            </a:r>
            <a:r>
              <a:rPr lang="en-GB" dirty="0" smtClean="0"/>
              <a:t> 2ZnS + 3O</a:t>
            </a:r>
            <a:r>
              <a:rPr lang="en-GB" baseline="-25000" dirty="0" smtClean="0"/>
              <a:t>2</a:t>
            </a:r>
            <a:r>
              <a:rPr lang="en-GB" dirty="0" smtClean="0"/>
              <a:t>               2ZnO + 2SO</a:t>
            </a:r>
            <a:r>
              <a:rPr lang="en-GB" baseline="-25000" dirty="0" smtClean="0"/>
              <a:t>2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ru-RU" dirty="0" smtClean="0"/>
              <a:t>б)  </a:t>
            </a:r>
            <a:r>
              <a:rPr lang="en-GB" dirty="0" err="1" smtClean="0"/>
              <a:t>ZnO</a:t>
            </a:r>
            <a:r>
              <a:rPr lang="en-GB" dirty="0" smtClean="0"/>
              <a:t> + C              Zn + CO</a:t>
            </a:r>
            <a:endParaRPr lang="ru-RU" dirty="0" smtClean="0"/>
          </a:p>
          <a:p>
            <a:pPr>
              <a:buNone/>
            </a:pPr>
            <a:endParaRPr lang="en-GB" baseline="-25000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2928926" y="1857364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714612" y="2428868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рисунки\3531343_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86058"/>
            <a:ext cx="5334000" cy="3976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Гидрометаллургия.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Гидрометаллургия</a:t>
            </a:r>
            <a:r>
              <a:rPr lang="ru-RU" dirty="0" smtClean="0"/>
              <a:t> – получение металлов из растворов их солей.</a:t>
            </a:r>
          </a:p>
          <a:p>
            <a:pPr>
              <a:buNone/>
            </a:pPr>
            <a:r>
              <a:rPr lang="ru-RU" dirty="0" smtClean="0"/>
              <a:t>    Получение происходит по схеме:</a:t>
            </a:r>
          </a:p>
          <a:p>
            <a:pPr>
              <a:buNone/>
            </a:pPr>
            <a:r>
              <a:rPr lang="ru-RU" dirty="0" smtClean="0"/>
              <a:t>   Руда              раствор соли               металл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785918" y="3500438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429256" y="3500438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D:\Мои рисунки\1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3786214" cy="2571736"/>
          </a:xfrm>
          <a:prstGeom prst="rect">
            <a:avLst/>
          </a:prstGeom>
          <a:noFill/>
        </p:spPr>
      </p:pic>
      <p:pic>
        <p:nvPicPr>
          <p:cNvPr id="6150" name="Picture 6" descr="D:\Мои рисунки\1286045034foto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3571900" cy="264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270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Способы получения металлов.</vt:lpstr>
      <vt:lpstr>Металлургия.</vt:lpstr>
      <vt:lpstr>Пирометаллургия.</vt:lpstr>
      <vt:lpstr>Получение из оксидов.</vt:lpstr>
      <vt:lpstr>Получение из оксидов.</vt:lpstr>
      <vt:lpstr>Алюмотермия</vt:lpstr>
      <vt:lpstr>Получение из сульфидов.</vt:lpstr>
      <vt:lpstr>Получение из сульфидов.</vt:lpstr>
      <vt:lpstr>Гидрометаллургия.</vt:lpstr>
      <vt:lpstr>Гидрометаллургия.</vt:lpstr>
      <vt:lpstr>Электрометаллургия.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получения металлов.</dc:title>
  <dc:creator>Admin</dc:creator>
  <cp:lastModifiedBy>Admin</cp:lastModifiedBy>
  <cp:revision>134</cp:revision>
  <dcterms:created xsi:type="dcterms:W3CDTF">2012-06-22T07:22:07Z</dcterms:created>
  <dcterms:modified xsi:type="dcterms:W3CDTF">2012-06-23T09:32:14Z</dcterms:modified>
</cp:coreProperties>
</file>