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0" r:id="rId3"/>
    <p:sldId id="283" r:id="rId4"/>
    <p:sldId id="280" r:id="rId5"/>
    <p:sldId id="284" r:id="rId6"/>
    <p:sldId id="285" r:id="rId7"/>
    <p:sldId id="281" r:id="rId8"/>
    <p:sldId id="262" r:id="rId9"/>
    <p:sldId id="261" r:id="rId10"/>
    <p:sldId id="271" r:id="rId11"/>
    <p:sldId id="272" r:id="rId12"/>
    <p:sldId id="273" r:id="rId13"/>
    <p:sldId id="275" r:id="rId14"/>
    <p:sldId id="278" r:id="rId15"/>
    <p:sldId id="264" r:id="rId16"/>
    <p:sldId id="277" r:id="rId17"/>
    <p:sldId id="282" r:id="rId18"/>
    <p:sldId id="28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EF1B0-5F50-4975-B777-AB55ED55B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558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DAD71-FE84-4A43-AB15-82D01C163A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758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0CF34-7646-4BE5-B7A6-06EF428EF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919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F8E9E-54D3-4CDE-9750-AB235BDDB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490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B3A0F-E154-4158-8A6A-F8BF03203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467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0F1D6-4FFD-45A5-90D0-462C6C9DA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939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20FD0-5B22-427A-A3E5-8524C95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52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54B9B-0D26-4A30-9DA8-51E3AB6EB0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27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EC736-49F8-460D-808F-C35C606A0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8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A3BD3-0F8D-4ACC-876B-8E6D098DB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15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040F2-77EC-484A-8927-9F0997439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86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35B3DD4-6EC1-4CF1-96E3-3C0274736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16" r:id="rId4"/>
    <p:sldLayoutId id="2147483722" r:id="rId5"/>
    <p:sldLayoutId id="2147483717" r:id="rId6"/>
    <p:sldLayoutId id="2147483723" r:id="rId7"/>
    <p:sldLayoutId id="2147483724" r:id="rId8"/>
    <p:sldLayoutId id="2147483725" r:id="rId9"/>
    <p:sldLayoutId id="2147483718" r:id="rId10"/>
    <p:sldLayoutId id="214748372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684213" y="981075"/>
            <a:ext cx="7775575" cy="52562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76475"/>
            <a:ext cx="8218488" cy="22320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300" b="1" dirty="0" smtClean="0">
                <a:solidFill>
                  <a:srgbClr val="FF0000"/>
                </a:solidFill>
                <a:latin typeface="Arbat" pitchFamily="2" charset="0"/>
              </a:rPr>
              <a:t>КАРЛ</a:t>
            </a:r>
            <a:br>
              <a:rPr lang="ru-RU" sz="7300" b="1" dirty="0" smtClean="0">
                <a:solidFill>
                  <a:srgbClr val="FF0000"/>
                </a:solidFill>
                <a:latin typeface="Arbat" pitchFamily="2" charset="0"/>
              </a:rPr>
            </a:br>
            <a:r>
              <a:rPr lang="ru-RU" sz="7300" b="1" dirty="0" smtClean="0">
                <a:solidFill>
                  <a:srgbClr val="FF0000"/>
                </a:solidFill>
                <a:latin typeface="Arbat" pitchFamily="2" charset="0"/>
              </a:rPr>
              <a:t>ПАВЛОВИЧ</a:t>
            </a:r>
            <a:r>
              <a:rPr lang="en-US" sz="7300" b="1" dirty="0" smtClean="0">
                <a:solidFill>
                  <a:srgbClr val="FF0000"/>
                </a:solidFill>
                <a:latin typeface="Arbat" pitchFamily="2" charset="0"/>
              </a:rPr>
              <a:t/>
            </a:r>
            <a:br>
              <a:rPr lang="en-US" sz="7300" b="1" dirty="0" smtClean="0">
                <a:solidFill>
                  <a:srgbClr val="FF0000"/>
                </a:solidFill>
                <a:latin typeface="Arbat" pitchFamily="2" charset="0"/>
              </a:rPr>
            </a:br>
            <a:r>
              <a:rPr lang="ru-RU" sz="7300" b="1" dirty="0" err="1" smtClean="0">
                <a:solidFill>
                  <a:srgbClr val="FF0000"/>
                </a:solidFill>
                <a:latin typeface="Arbat" pitchFamily="2" charset="0"/>
              </a:rPr>
              <a:t>БРЮЛлОВ</a:t>
            </a:r>
            <a:r>
              <a:rPr lang="ru-RU" sz="7200" b="1" dirty="0" smtClean="0">
                <a:solidFill>
                  <a:srgbClr val="6600CC"/>
                </a:solidFill>
                <a:latin typeface="Arial Black" pitchFamily="34" charset="0"/>
              </a:rPr>
              <a:t/>
            </a:r>
            <a:br>
              <a:rPr lang="ru-RU" sz="7200" b="1" dirty="0" smtClean="0">
                <a:solidFill>
                  <a:srgbClr val="6600CC"/>
                </a:solidFill>
                <a:latin typeface="Arial Black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(1799-1852)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Karl Brullo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04813"/>
            <a:ext cx="4554538" cy="607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7235825" y="6021388"/>
            <a:ext cx="2124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/>
              <a:t>Портрет сестёр </a:t>
            </a:r>
          </a:p>
          <a:p>
            <a:pPr eaLnBrk="1" hangingPunct="1"/>
            <a:r>
              <a:rPr lang="ru-RU"/>
              <a:t>Шишмарёвых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Karl Brullo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400050"/>
            <a:ext cx="54229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3276600" y="6308725"/>
            <a:ext cx="231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/>
              <a:t>Ребёнок в бассейне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Karl Brullo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733425"/>
            <a:ext cx="704850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755650" y="6308725"/>
            <a:ext cx="8137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/>
              <a:t>Автопортрет с баронессой Меллер-Закомельской и девочкой в лодке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Karl Brullo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219075"/>
            <a:ext cx="5124450" cy="644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7380288" y="6021388"/>
            <a:ext cx="15859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/>
              <a:t>Портрет </a:t>
            </a:r>
          </a:p>
          <a:p>
            <a:pPr eaLnBrk="1" hangingPunct="1"/>
            <a:r>
              <a:rPr lang="ru-RU"/>
              <a:t>Нарышкиных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Karl Brullo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296863"/>
            <a:ext cx="5002212" cy="636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7524750" y="6021388"/>
            <a:ext cx="12557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/>
              <a:t>Гадание </a:t>
            </a:r>
          </a:p>
          <a:p>
            <a:pPr eaLnBrk="1" hangingPunct="1"/>
            <a:r>
              <a:rPr lang="ru-RU"/>
              <a:t>Светланы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Портрет графини 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063"/>
            <a:ext cx="4608512" cy="655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7138988" y="5734050"/>
            <a:ext cx="200501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/>
              <a:t>Портрет </a:t>
            </a:r>
          </a:p>
          <a:p>
            <a:pPr eaLnBrk="1" hangingPunct="1"/>
            <a:r>
              <a:rPr lang="ru-RU"/>
              <a:t>графини </a:t>
            </a:r>
          </a:p>
          <a:p>
            <a:pPr eaLnBrk="1" hangingPunct="1"/>
            <a:r>
              <a:rPr lang="ru-RU"/>
              <a:t>Ю.Г.Самойловой</a:t>
            </a:r>
          </a:p>
        </p:txBody>
      </p:sp>
      <p:sp>
        <p:nvSpPr>
          <p:cNvPr id="24580" name="Прямоугольник 1"/>
          <p:cNvSpPr>
            <a:spLocks noChangeArrowheads="1"/>
          </p:cNvSpPr>
          <p:nvPr/>
        </p:nvSpPr>
        <p:spPr bwMode="auto">
          <a:xfrm>
            <a:off x="5148263" y="382588"/>
            <a:ext cx="370840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Полным хозяином своих образов Брюллов выступает в портретах. Даже в заказных вещах (вроде портрета "Графини Юлии Самойловой, удаляющейся с бала с приемной дочерью </a:t>
            </a:r>
            <a:r>
              <a:rPr lang="ru-RU" sz="2800" dirty="0" err="1">
                <a:solidFill>
                  <a:srgbClr val="C00000"/>
                </a:solidFill>
              </a:rPr>
              <a:t>Паччини</a:t>
            </a:r>
            <a:r>
              <a:rPr lang="ru-RU" sz="2800" dirty="0">
                <a:solidFill>
                  <a:srgbClr val="C00000"/>
                </a:solidFill>
              </a:rPr>
              <a:t>", около 1842, Русский музей)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C:\Users\Лада\Desktop\decolt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260350"/>
            <a:ext cx="4967287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55338" y="5301208"/>
            <a:ext cx="248866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Портрет</a:t>
            </a:r>
          </a:p>
          <a:p>
            <a:pPr algn="ctr">
              <a:defRPr/>
            </a:pPr>
            <a:r>
              <a:rPr lang="ru-RU" sz="2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Н.Гончаровой</a:t>
            </a:r>
            <a:endParaRPr lang="ru-RU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Портрет 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188913"/>
            <a:ext cx="5362575" cy="647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580313" y="6021388"/>
            <a:ext cx="15636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/>
              <a:t>Портрет </a:t>
            </a:r>
          </a:p>
          <a:p>
            <a:pPr eaLnBrk="1" hangingPunct="1"/>
            <a:r>
              <a:rPr lang="ru-RU"/>
              <a:t>И.А.Крылова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5795963" y="301625"/>
            <a:ext cx="295275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dirty="0">
                <a:latin typeface="Arbat" pitchFamily="2" charset="0"/>
              </a:rPr>
              <a:t>Все более слабея от болезни, с 1849 года  Брюллов живет на острове Мадейра, а с 1850 – в Италии. Умер Карл Брюллов 23 июня 1852 года в местечке </a:t>
            </a:r>
            <a:r>
              <a:rPr lang="ru-RU" sz="2800" b="1" dirty="0" err="1">
                <a:latin typeface="Arbat" pitchFamily="2" charset="0"/>
              </a:rPr>
              <a:t>Мандзиана</a:t>
            </a:r>
            <a:r>
              <a:rPr lang="ru-RU" sz="2800" b="1" dirty="0">
                <a:latin typeface="Arbat" pitchFamily="2" charset="0"/>
              </a:rPr>
              <a:t>, близ Рима.</a:t>
            </a:r>
          </a:p>
        </p:txBody>
      </p:sp>
      <p:pic>
        <p:nvPicPr>
          <p:cNvPr id="27651" name="Picture 2" descr="C:\Users\Лада\Desktop\0_83ae9_784af2bc_X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69900"/>
            <a:ext cx="5011738" cy="598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Karl Brullo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333375"/>
            <a:ext cx="4478337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3832225" y="6329363"/>
            <a:ext cx="15319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/>
              <a:t>Автопортрет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395288" y="692150"/>
            <a:ext cx="813752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 Великий Карл </a:t>
            </a:r>
            <a:r>
              <a:rPr lang="ru-RU" sz="3600" dirty="0">
                <a:solidFill>
                  <a:srgbClr val="002060"/>
                </a:solidFill>
              </a:rPr>
              <a:t>- так еще при жизни называли современники замечательного русского художника </a:t>
            </a:r>
            <a:r>
              <a:rPr lang="ru-RU" sz="3600" dirty="0">
                <a:solidFill>
                  <a:srgbClr val="FF0000"/>
                </a:solidFill>
              </a:rPr>
              <a:t>Карла Павловича Брюллова. </a:t>
            </a:r>
            <a:r>
              <a:rPr lang="ru-RU" sz="3600" dirty="0">
                <a:solidFill>
                  <a:srgbClr val="002060"/>
                </a:solidFill>
              </a:rPr>
              <a:t>Написанное им в Италии огромное полотно </a:t>
            </a:r>
            <a:r>
              <a:rPr lang="ru-RU" sz="3600" dirty="0">
                <a:solidFill>
                  <a:srgbClr val="FF0000"/>
                </a:solidFill>
              </a:rPr>
              <a:t>"Последний день Помпеи" (1830-1833) </a:t>
            </a:r>
            <a:r>
              <a:rPr lang="ru-RU" sz="3600" dirty="0">
                <a:solidFill>
                  <a:srgbClr val="002060"/>
                </a:solidFill>
              </a:rPr>
              <a:t>завоевало все европейское признание. Его имя ставилось рядом с именами Рубенса, Рембрандта, Ван Дейка.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ompe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61963"/>
            <a:ext cx="857250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203575" y="64912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957513" y="63293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3327400" y="6400800"/>
            <a:ext cx="282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/>
              <a:t>Последний день Помпеи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539750" y="549275"/>
            <a:ext cx="82804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Брюллов Карл Павлович </a:t>
            </a:r>
            <a:r>
              <a:rPr lang="ru-RU" sz="3600" dirty="0">
                <a:solidFill>
                  <a:srgbClr val="002060"/>
                </a:solidFill>
              </a:rPr>
              <a:t>(</a:t>
            </a:r>
            <a:r>
              <a:rPr lang="ru-RU" sz="3600" dirty="0" err="1">
                <a:solidFill>
                  <a:srgbClr val="002060"/>
                </a:solidFill>
              </a:rPr>
              <a:t>Briullov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Karl</a:t>
            </a:r>
            <a:r>
              <a:rPr lang="ru-RU" sz="3600" dirty="0">
                <a:solidFill>
                  <a:srgbClr val="002060"/>
                </a:solidFill>
              </a:rPr>
              <a:t>) русский художник. </a:t>
            </a:r>
            <a:r>
              <a:rPr lang="ru-RU" sz="3600" dirty="0">
                <a:solidFill>
                  <a:srgbClr val="FF0000"/>
                </a:solidFill>
              </a:rPr>
              <a:t>Родился  в обрусевшей немецкой семье скульптора-резчика и живописца миниатюр в Петербурге 12 (23) декабря 1799.                                                                              </a:t>
            </a:r>
            <a:r>
              <a:rPr lang="ru-RU" sz="3600" dirty="0">
                <a:solidFill>
                  <a:srgbClr val="002060"/>
                </a:solidFill>
              </a:rPr>
              <a:t>Братья Карла, старшие и младшие, все учились в петербургской Академии художеств.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468313" y="395288"/>
            <a:ext cx="84963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3200" b="1" dirty="0">
                <a:solidFill>
                  <a:srgbClr val="002060"/>
                </a:solidFill>
              </a:rPr>
              <a:t>В 1823–1835 годах Брюллов работал в Италии</a:t>
            </a: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539750" y="1490663"/>
            <a:ext cx="80645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dirty="0"/>
              <a:t> </a:t>
            </a:r>
            <a:r>
              <a:rPr lang="ru-RU" sz="2800" b="1" dirty="0">
                <a:solidFill>
                  <a:srgbClr val="C00000"/>
                </a:solidFill>
                <a:latin typeface="Arbat" pitchFamily="2" charset="0"/>
              </a:rPr>
              <a:t>Итальянские картины Брюллова проникнуты чувственностью ("Итальянский полдень", 1827, Русский музей, Санкт-Петербург;   в этот период окончательно формируется и его дар рисовальщика. Брюллов выступает и как мастер светского портрета, превращая свои образы в миры сияющей, «райской» красоты ("Всадница" или конный портрет Дж. и </a:t>
            </a:r>
            <a:r>
              <a:rPr lang="ru-RU" sz="2800" b="1" dirty="0" err="1">
                <a:solidFill>
                  <a:srgbClr val="C00000"/>
                </a:solidFill>
                <a:latin typeface="Arbat" pitchFamily="2" charset="0"/>
              </a:rPr>
              <a:t>А.Паччини</a:t>
            </a:r>
            <a:r>
              <a:rPr lang="ru-RU" sz="2800" b="1" dirty="0">
                <a:solidFill>
                  <a:srgbClr val="C00000"/>
                </a:solidFill>
                <a:latin typeface="Arbat" pitchFamily="2" charset="0"/>
              </a:rPr>
              <a:t>, 1832, Третьяковская галерея).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untitle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188913"/>
            <a:ext cx="5473700" cy="650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7527925" y="5949950"/>
            <a:ext cx="1616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/>
              <a:t>Итальянский </a:t>
            </a:r>
          </a:p>
          <a:p>
            <a:pPr eaLnBrk="1" hangingPunct="1"/>
            <a:r>
              <a:rPr lang="ru-RU"/>
              <a:t>полдень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Девушки, собирающие виногра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39700"/>
            <a:ext cx="5305425" cy="652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7480300" y="5734050"/>
            <a:ext cx="16129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/>
              <a:t>Девушки </a:t>
            </a:r>
          </a:p>
          <a:p>
            <a:pPr eaLnBrk="1" hangingPunct="1"/>
            <a:r>
              <a:rPr lang="ru-RU"/>
              <a:t>собирающие </a:t>
            </a:r>
          </a:p>
          <a:p>
            <a:pPr eaLnBrk="1" hangingPunct="1"/>
            <a:r>
              <a:rPr lang="ru-RU"/>
              <a:t>виноград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br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15888"/>
            <a:ext cx="4602163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7740650" y="6021388"/>
            <a:ext cx="13493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000">
                <a:solidFill>
                  <a:srgbClr val="C00000"/>
                </a:solidFill>
              </a:rPr>
              <a:t>Всадница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258</TotalTime>
  <Words>268</Words>
  <Application>Microsoft Office PowerPoint</Application>
  <PresentationFormat>Экран (4:3)</PresentationFormat>
  <Paragraphs>30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КАРЛ ПАВЛОВИЧ БРЮЛлОВ (1799-1852)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HCData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КАРЛ БРЮЛОВ (1799-1852)</dc:title>
  <dc:creator>Irina</dc:creator>
  <cp:lastModifiedBy>Лада</cp:lastModifiedBy>
  <cp:revision>14</cp:revision>
  <dcterms:created xsi:type="dcterms:W3CDTF">2003-01-13T23:08:33Z</dcterms:created>
  <dcterms:modified xsi:type="dcterms:W3CDTF">2012-09-20T18:45:19Z</dcterms:modified>
</cp:coreProperties>
</file>