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1" r:id="rId3"/>
    <p:sldId id="257" r:id="rId4"/>
    <p:sldId id="258" r:id="rId5"/>
    <p:sldId id="273" r:id="rId6"/>
    <p:sldId id="269" r:id="rId7"/>
    <p:sldId id="259" r:id="rId8"/>
    <p:sldId id="260" r:id="rId9"/>
    <p:sldId id="261" r:id="rId10"/>
    <p:sldId id="262" r:id="rId11"/>
    <p:sldId id="267" r:id="rId12"/>
    <p:sldId id="268" r:id="rId13"/>
    <p:sldId id="270" r:id="rId14"/>
    <p:sldId id="263" r:id="rId15"/>
    <p:sldId id="264" r:id="rId16"/>
    <p:sldId id="265" r:id="rId17"/>
    <p:sldId id="266" r:id="rId18"/>
    <p:sldId id="274" r:id="rId19"/>
    <p:sldId id="27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D64A6-415E-4798-9E16-4D4CFDBEF924}" type="datetimeFigureOut">
              <a:rPr lang="ru-RU" smtClean="0"/>
              <a:pPr/>
              <a:t>15.07.2012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21385-C2FC-4875-A19D-4146D90166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D64A6-415E-4798-9E16-4D4CFDBEF924}" type="datetimeFigureOut">
              <a:rPr lang="ru-RU" smtClean="0"/>
              <a:pPr/>
              <a:t>15.07.2012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21385-C2FC-4875-A19D-4146D90166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D64A6-415E-4798-9E16-4D4CFDBEF924}" type="datetimeFigureOut">
              <a:rPr lang="ru-RU" smtClean="0"/>
              <a:pPr/>
              <a:t>15.07.2012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21385-C2FC-4875-A19D-4146D90166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D64A6-415E-4798-9E16-4D4CFDBEF924}" type="datetimeFigureOut">
              <a:rPr lang="ru-RU" smtClean="0"/>
              <a:pPr/>
              <a:t>15.07.2012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21385-C2FC-4875-A19D-4146D90166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D64A6-415E-4798-9E16-4D4CFDBEF924}" type="datetimeFigureOut">
              <a:rPr lang="ru-RU" smtClean="0"/>
              <a:pPr/>
              <a:t>15.07.2012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21385-C2FC-4875-A19D-4146D90166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D64A6-415E-4798-9E16-4D4CFDBEF924}" type="datetimeFigureOut">
              <a:rPr lang="ru-RU" smtClean="0"/>
              <a:pPr/>
              <a:t>15.07.2012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21385-C2FC-4875-A19D-4146D90166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D64A6-415E-4798-9E16-4D4CFDBEF924}" type="datetimeFigureOut">
              <a:rPr lang="ru-RU" smtClean="0"/>
              <a:pPr/>
              <a:t>15.07.2012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21385-C2FC-4875-A19D-4146D90166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D64A6-415E-4798-9E16-4D4CFDBEF924}" type="datetimeFigureOut">
              <a:rPr lang="ru-RU" smtClean="0"/>
              <a:pPr/>
              <a:t>15.07.2012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21385-C2FC-4875-A19D-4146D90166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D64A6-415E-4798-9E16-4D4CFDBEF924}" type="datetimeFigureOut">
              <a:rPr lang="ru-RU" smtClean="0"/>
              <a:pPr/>
              <a:t>15.07.2012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21385-C2FC-4875-A19D-4146D90166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D64A6-415E-4798-9E16-4D4CFDBEF924}" type="datetimeFigureOut">
              <a:rPr lang="ru-RU" smtClean="0"/>
              <a:pPr/>
              <a:t>15.07.2012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21385-C2FC-4875-A19D-4146D90166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95ED64A6-415E-4798-9E16-4D4CFDBEF924}" type="datetimeFigureOut">
              <a:rPr lang="ru-RU" smtClean="0"/>
              <a:pPr/>
              <a:t>15.07.2012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E921385-C2FC-4875-A19D-4146D90166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5ED64A6-415E-4798-9E16-4D4CFDBEF924}" type="datetimeFigureOut">
              <a:rPr lang="ru-RU" smtClean="0"/>
              <a:pPr/>
              <a:t>15.07.2012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E921385-C2FC-4875-A19D-4146D901660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143007"/>
          </a:xfrm>
        </p:spPr>
        <p:txBody>
          <a:bodyPr>
            <a:normAutofit fontScale="90000"/>
          </a:bodyPr>
          <a:lstStyle/>
          <a:p>
            <a:r>
              <a:rPr lang="ru-RU" dirty="0"/>
              <a:t>Урок № 3 </a:t>
            </a:r>
            <a:r>
              <a:rPr lang="ru-RU" b="1" dirty="0"/>
              <a:t> </a:t>
            </a:r>
            <a:r>
              <a:rPr lang="ru-RU" b="1" dirty="0" smtClean="0"/>
              <a:t>                             9 класс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1928802"/>
            <a:ext cx="8072494" cy="300039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</a:rPr>
              <a:t>«</a:t>
            </a:r>
            <a:r>
              <a:rPr lang="ru-RU" sz="3200" b="1" dirty="0">
                <a:solidFill>
                  <a:srgbClr val="FFFF00"/>
                </a:solidFill>
              </a:rPr>
              <a:t>ХАРАКТЕРИСТИКА ХИМИЧЕСКОГО ЭЛЕМЕНТА ПО КИСЛОТНО-ОСНОВНЫМ СВОЙСТВАМ ЕГО СОЕДИНЕНИЙ. АМФОТЕРНЫЕ ЭЛЕМЕНТЫ»</a:t>
            </a:r>
          </a:p>
          <a:p>
            <a:r>
              <a:rPr lang="ru-RU" sz="3200" b="1" dirty="0"/>
              <a:t> 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Изменение металлических свойств</a:t>
            </a:r>
            <a:r>
              <a:rPr lang="en-US" dirty="0"/>
              <a:t>Zn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3.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r>
              <a:rPr lang="ru-RU" dirty="0"/>
              <a:t>металлические свойства</a:t>
            </a:r>
          </a:p>
          <a:p>
            <a:r>
              <a:rPr lang="ru-RU" b="1" dirty="0"/>
              <a:t> &gt; </a:t>
            </a:r>
            <a:r>
              <a:rPr lang="ru-RU" dirty="0"/>
              <a:t> </a:t>
            </a:r>
            <a:r>
              <a:rPr lang="en-US" dirty="0"/>
              <a:t>Zn</a:t>
            </a:r>
            <a:r>
              <a:rPr lang="en-US" b="1" dirty="0"/>
              <a:t> </a:t>
            </a:r>
            <a:r>
              <a:rPr lang="ru-RU" b="1" dirty="0"/>
              <a:t>&gt;  </a:t>
            </a:r>
            <a:r>
              <a:rPr lang="en-US" b="1" dirty="0" err="1"/>
              <a:t>Cd</a:t>
            </a:r>
            <a:endParaRPr lang="ru-RU" dirty="0"/>
          </a:p>
          <a:p>
            <a:pPr>
              <a:buNone/>
            </a:pPr>
            <a:r>
              <a:rPr lang="ru-RU" dirty="0"/>
              <a:t> </a:t>
            </a:r>
          </a:p>
          <a:p>
            <a:r>
              <a:rPr lang="ru-RU" dirty="0"/>
              <a:t>4.</a:t>
            </a:r>
          </a:p>
          <a:p>
            <a:endParaRPr lang="ru-RU" dirty="0"/>
          </a:p>
          <a:p>
            <a:r>
              <a:rPr lang="ru-RU" dirty="0"/>
              <a:t>металлические свойства</a:t>
            </a:r>
          </a:p>
          <a:p>
            <a:r>
              <a:rPr lang="en-US" b="1" dirty="0"/>
              <a:t>Cu</a:t>
            </a:r>
            <a:r>
              <a:rPr lang="ru-RU" b="1" dirty="0"/>
              <a:t> &lt;   </a:t>
            </a:r>
            <a:r>
              <a:rPr lang="ru-RU" dirty="0"/>
              <a:t> </a:t>
            </a:r>
            <a:r>
              <a:rPr lang="en-US" dirty="0"/>
              <a:t>Zn</a:t>
            </a:r>
            <a:r>
              <a:rPr lang="ru-RU" b="1" dirty="0"/>
              <a:t>  &lt;   </a:t>
            </a:r>
            <a:r>
              <a:rPr lang="en-US" b="1" dirty="0" err="1"/>
              <a:t>Ga</a:t>
            </a:r>
            <a:endParaRPr lang="ru-RU" dirty="0"/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Понятие амфотерность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 smtClean="0"/>
              <a:t>Амфо</a:t>
            </a:r>
            <a:r>
              <a:rPr lang="ru-RU" dirty="0" smtClean="0"/>
              <a:t> – двоякий, двойственный</a:t>
            </a:r>
          </a:p>
          <a:p>
            <a:r>
              <a:rPr lang="ru-RU" dirty="0" smtClean="0"/>
              <a:t>Амфора-</a:t>
            </a:r>
          </a:p>
          <a:p>
            <a:r>
              <a:rPr lang="ru-RU" dirty="0" smtClean="0"/>
              <a:t>Амфибия-</a:t>
            </a:r>
          </a:p>
          <a:p>
            <a:r>
              <a:rPr lang="ru-RU" dirty="0" err="1" smtClean="0"/>
              <a:t>Амфотерный</a:t>
            </a:r>
            <a:r>
              <a:rPr lang="ru-RU" dirty="0" smtClean="0"/>
              <a:t> элемент- сочетает свойства металла и неметалла</a:t>
            </a:r>
          </a:p>
          <a:p>
            <a:r>
              <a:rPr lang="ru-RU" dirty="0" err="1" smtClean="0"/>
              <a:t>Амфотерный</a:t>
            </a:r>
            <a:r>
              <a:rPr lang="ru-RU" dirty="0" smtClean="0"/>
              <a:t> оксид- сочетает свойства основного и кислотного оксида</a:t>
            </a:r>
          </a:p>
          <a:p>
            <a:r>
              <a:rPr lang="ru-RU" dirty="0" err="1" smtClean="0"/>
              <a:t>Амфотерный</a:t>
            </a:r>
            <a:r>
              <a:rPr lang="ru-RU" dirty="0" smtClean="0"/>
              <a:t> </a:t>
            </a:r>
            <a:r>
              <a:rPr lang="ru-RU" dirty="0" err="1" smtClean="0"/>
              <a:t>гидроксид</a:t>
            </a:r>
            <a:r>
              <a:rPr lang="ru-RU" dirty="0" smtClean="0"/>
              <a:t>- сочетает свойства основного и кислотного  </a:t>
            </a:r>
            <a:r>
              <a:rPr lang="ru-RU" dirty="0" err="1" smtClean="0"/>
              <a:t>гидроксида</a:t>
            </a:r>
            <a:r>
              <a:rPr lang="ru-RU" dirty="0" smtClean="0"/>
              <a:t>, т. е. и кислота и основание одновременно.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Амфотерные</a:t>
            </a:r>
            <a:r>
              <a:rPr lang="ru-RU" dirty="0" smtClean="0"/>
              <a:t> оксиды – </a:t>
            </a:r>
            <a:r>
              <a:rPr lang="ru-RU" dirty="0" err="1" smtClean="0"/>
              <a:t>оксиды</a:t>
            </a:r>
            <a:r>
              <a:rPr lang="ru-RU" dirty="0" smtClean="0"/>
              <a:t>, которые реагируют  и с кислотами и со щелочами с образованием соли и воды.</a:t>
            </a:r>
          </a:p>
          <a:p>
            <a:r>
              <a:rPr lang="ru-RU" dirty="0" err="1" smtClean="0"/>
              <a:t>Амфотерные</a:t>
            </a:r>
            <a:r>
              <a:rPr lang="ru-RU" dirty="0" smtClean="0"/>
              <a:t> </a:t>
            </a:r>
            <a:r>
              <a:rPr lang="ru-RU" dirty="0" err="1" smtClean="0"/>
              <a:t>гидроксиды</a:t>
            </a:r>
            <a:r>
              <a:rPr lang="ru-RU" dirty="0" smtClean="0"/>
              <a:t> - </a:t>
            </a:r>
            <a:r>
              <a:rPr lang="ru-RU" dirty="0" err="1" smtClean="0"/>
              <a:t>гидроксиды</a:t>
            </a:r>
            <a:r>
              <a:rPr lang="ru-RU" dirty="0" smtClean="0"/>
              <a:t>, которые реагируют  и с кислотами и со щелочами с образованием соли и воды.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416164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Как составить уравнение взаимодействия </a:t>
            </a:r>
            <a:br>
              <a:rPr lang="ru-RU" sz="3200" dirty="0" smtClean="0"/>
            </a:br>
            <a:r>
              <a:rPr lang="ru-RU" sz="3200" dirty="0" smtClean="0"/>
              <a:t>кислотного и </a:t>
            </a:r>
            <a:r>
              <a:rPr lang="ru-RU" sz="3200" dirty="0" err="1" smtClean="0"/>
              <a:t>амфотерного</a:t>
            </a:r>
            <a:r>
              <a:rPr lang="ru-RU" sz="3200" dirty="0" smtClean="0"/>
              <a:t> оксида со щёлочью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86313"/>
          </a:xfrm>
        </p:spPr>
        <p:txBody>
          <a:bodyPr>
            <a:normAutofit fontScale="92500" lnSpcReduction="20000"/>
          </a:bodyPr>
          <a:lstStyle/>
          <a:p>
            <a:pPr marL="633222" indent="-514350">
              <a:buAutoNum type="arabicPeriod"/>
            </a:pPr>
            <a:r>
              <a:rPr lang="ru-RU" dirty="0" smtClean="0"/>
              <a:t>Составьте формулу кислоты</a:t>
            </a:r>
          </a:p>
          <a:p>
            <a:pPr marL="633222" indent="-514350">
              <a:buNone/>
            </a:pPr>
            <a:r>
              <a:rPr lang="ru-RU" b="1" dirty="0" smtClean="0"/>
              <a:t>А</a:t>
            </a:r>
            <a:r>
              <a:rPr lang="en-US" b="1" dirty="0" smtClean="0"/>
              <a:t>l </a:t>
            </a:r>
            <a:r>
              <a:rPr lang="ru-RU" b="1" baseline="-25000" dirty="0" smtClean="0"/>
              <a:t>2</a:t>
            </a:r>
            <a:r>
              <a:rPr lang="en-US" b="1" dirty="0" smtClean="0"/>
              <a:t>O</a:t>
            </a:r>
            <a:r>
              <a:rPr lang="ru-RU" b="1" baseline="-25000" dirty="0" smtClean="0"/>
              <a:t>3</a:t>
            </a:r>
            <a:r>
              <a:rPr lang="ru-RU" b="1" dirty="0" smtClean="0"/>
              <a:t> + Н</a:t>
            </a:r>
            <a:r>
              <a:rPr lang="ru-RU" sz="2000" b="1" dirty="0" smtClean="0"/>
              <a:t>2 </a:t>
            </a:r>
            <a:r>
              <a:rPr lang="ru-RU" b="1" dirty="0" smtClean="0"/>
              <a:t>О = Н2 А</a:t>
            </a:r>
            <a:r>
              <a:rPr lang="en-US" b="1" dirty="0" smtClean="0"/>
              <a:t>l </a:t>
            </a:r>
            <a:r>
              <a:rPr lang="ru-RU" b="1" baseline="-25000" dirty="0" smtClean="0"/>
              <a:t>2</a:t>
            </a:r>
            <a:r>
              <a:rPr lang="ru-RU" b="1" dirty="0" smtClean="0"/>
              <a:t> </a:t>
            </a:r>
            <a:r>
              <a:rPr lang="en-US" b="1" dirty="0" smtClean="0"/>
              <a:t>O</a:t>
            </a:r>
            <a:r>
              <a:rPr lang="ru-RU" b="1" baseline="-25000" dirty="0" smtClean="0"/>
              <a:t>4 </a:t>
            </a:r>
            <a:r>
              <a:rPr lang="ru-RU" sz="5200" b="1" baseline="-25000" dirty="0" smtClean="0"/>
              <a:t>(:2) </a:t>
            </a:r>
            <a:r>
              <a:rPr lang="ru-RU" b="1" baseline="-25000" dirty="0" smtClean="0"/>
              <a:t>= </a:t>
            </a:r>
            <a:r>
              <a:rPr lang="ru-RU" b="1" dirty="0" smtClean="0"/>
              <a:t> НА</a:t>
            </a:r>
            <a:r>
              <a:rPr lang="en-US" b="1" dirty="0" smtClean="0"/>
              <a:t>l</a:t>
            </a:r>
            <a:r>
              <a:rPr lang="ru-RU" b="1" dirty="0" smtClean="0"/>
              <a:t>О</a:t>
            </a:r>
            <a:r>
              <a:rPr lang="ru-RU" sz="2000" b="1" dirty="0" smtClean="0"/>
              <a:t>2</a:t>
            </a:r>
          </a:p>
          <a:p>
            <a:pPr marL="633222" indent="-514350">
              <a:buNone/>
            </a:pPr>
            <a:r>
              <a:rPr lang="ru-RU" sz="3900" dirty="0" smtClean="0"/>
              <a:t>2. </a:t>
            </a:r>
            <a:r>
              <a:rPr lang="ru-RU" dirty="0" smtClean="0"/>
              <a:t>Запишите её над формулой оксида</a:t>
            </a:r>
          </a:p>
          <a:p>
            <a:pPr marL="633222" indent="-514350">
              <a:buNone/>
            </a:pPr>
            <a:r>
              <a:rPr lang="ru-RU" sz="3000" b="1" dirty="0" smtClean="0"/>
              <a:t>НА</a:t>
            </a:r>
            <a:r>
              <a:rPr lang="en-US" sz="3000" b="1" dirty="0" smtClean="0"/>
              <a:t>l</a:t>
            </a:r>
            <a:r>
              <a:rPr lang="ru-RU" sz="3000" b="1" dirty="0" smtClean="0"/>
              <a:t>О</a:t>
            </a:r>
            <a:r>
              <a:rPr lang="ru-RU" sz="1900" b="1" dirty="0" smtClean="0"/>
              <a:t>2  </a:t>
            </a:r>
            <a:r>
              <a:rPr lang="ru-RU" sz="4300" b="1" dirty="0" smtClean="0"/>
              <a:t>⁄</a:t>
            </a:r>
            <a:endParaRPr lang="ru-RU" sz="3000" b="1" dirty="0" smtClean="0"/>
          </a:p>
          <a:p>
            <a:pPr marL="633222" indent="-514350">
              <a:buNone/>
            </a:pPr>
            <a:r>
              <a:rPr lang="ru-RU" sz="3000" b="1" dirty="0" smtClean="0"/>
              <a:t>               А</a:t>
            </a:r>
            <a:r>
              <a:rPr lang="en-US" sz="3000" b="1" dirty="0" smtClean="0"/>
              <a:t>l </a:t>
            </a:r>
            <a:r>
              <a:rPr lang="ru-RU" sz="3000" b="1" baseline="-25000" dirty="0" smtClean="0"/>
              <a:t>2</a:t>
            </a:r>
            <a:r>
              <a:rPr lang="en-US" sz="3000" b="1" dirty="0" smtClean="0"/>
              <a:t>O</a:t>
            </a:r>
            <a:r>
              <a:rPr lang="ru-RU" sz="3000" b="1" baseline="-25000" dirty="0" smtClean="0"/>
              <a:t>3</a:t>
            </a:r>
            <a:r>
              <a:rPr lang="ru-RU" sz="3000" b="1" dirty="0" smtClean="0"/>
              <a:t>   +2 КОН  =</a:t>
            </a:r>
          </a:p>
          <a:p>
            <a:pPr marL="633222" indent="-514350">
              <a:buNone/>
            </a:pPr>
            <a:r>
              <a:rPr lang="ru-RU" sz="2800" dirty="0" smtClean="0"/>
              <a:t>3. Поменяй местами водород в кислоте и металл в щёлочи </a:t>
            </a:r>
            <a:endParaRPr lang="ru-RU" sz="2000" dirty="0" smtClean="0"/>
          </a:p>
          <a:p>
            <a:pPr marL="633222" indent="-514350">
              <a:buNone/>
            </a:pPr>
            <a:r>
              <a:rPr lang="ru-RU" sz="3000" b="1" dirty="0" smtClean="0"/>
              <a:t>       </a:t>
            </a:r>
            <a:r>
              <a:rPr lang="ru-RU" sz="3000" b="1" dirty="0" smtClean="0">
                <a:solidFill>
                  <a:schemeClr val="accent6"/>
                </a:solidFill>
              </a:rPr>
              <a:t>Н</a:t>
            </a:r>
            <a:r>
              <a:rPr lang="ru-RU" sz="3000" b="1" dirty="0" smtClean="0"/>
              <a:t>А</a:t>
            </a:r>
            <a:r>
              <a:rPr lang="en-US" sz="3000" b="1" dirty="0" smtClean="0"/>
              <a:t>l</a:t>
            </a:r>
            <a:r>
              <a:rPr lang="ru-RU" sz="3000" b="1" dirty="0" smtClean="0"/>
              <a:t>О</a:t>
            </a:r>
            <a:r>
              <a:rPr lang="ru-RU" sz="1900" b="1" dirty="0" smtClean="0"/>
              <a:t>2 </a:t>
            </a:r>
            <a:r>
              <a:rPr lang="ru-RU" sz="1900" b="1" dirty="0" smtClean="0">
                <a:latin typeface="Calibri"/>
              </a:rPr>
              <a:t>→   </a:t>
            </a:r>
            <a:r>
              <a:rPr lang="ru-RU" sz="3000" b="1" dirty="0" smtClean="0">
                <a:latin typeface="Calibri"/>
              </a:rPr>
              <a:t>К</a:t>
            </a:r>
            <a:r>
              <a:rPr lang="ru-RU" sz="3000" b="1" dirty="0" smtClean="0"/>
              <a:t> А</a:t>
            </a:r>
            <a:r>
              <a:rPr lang="en-US" sz="3000" b="1" dirty="0" smtClean="0"/>
              <a:t>l</a:t>
            </a:r>
            <a:r>
              <a:rPr lang="ru-RU" sz="3000" b="1" dirty="0" smtClean="0"/>
              <a:t>О</a:t>
            </a:r>
            <a:r>
              <a:rPr lang="ru-RU" sz="1900" b="1" dirty="0" smtClean="0"/>
              <a:t>2</a:t>
            </a:r>
          </a:p>
          <a:p>
            <a:pPr marL="633222" indent="-514350">
              <a:buNone/>
            </a:pPr>
            <a:r>
              <a:rPr lang="ru-RU" sz="2600" dirty="0" smtClean="0"/>
              <a:t>4. Составь формулу соли правильно</a:t>
            </a:r>
          </a:p>
          <a:p>
            <a:pPr marL="633222" indent="-514350">
              <a:buNone/>
            </a:pPr>
            <a:r>
              <a:rPr lang="ru-RU" b="1" dirty="0" smtClean="0"/>
              <a:t>К</a:t>
            </a:r>
            <a:r>
              <a:rPr lang="ru-RU" b="1" baseline="30000" dirty="0" smtClean="0"/>
              <a:t>+1</a:t>
            </a:r>
            <a:r>
              <a:rPr lang="ru-RU" b="1" dirty="0" smtClean="0"/>
              <a:t> А</a:t>
            </a:r>
            <a:r>
              <a:rPr lang="en-US" b="1" dirty="0" smtClean="0"/>
              <a:t>l O</a:t>
            </a:r>
            <a:r>
              <a:rPr lang="ru-RU" b="1" baseline="-25000" dirty="0" smtClean="0"/>
              <a:t>2</a:t>
            </a:r>
            <a:r>
              <a:rPr lang="ru-RU" b="1" baseline="30000" dirty="0" smtClean="0"/>
              <a:t>-1</a:t>
            </a:r>
          </a:p>
          <a:p>
            <a:pPr marL="633222" indent="-514350">
              <a:buNone/>
            </a:pPr>
            <a:endParaRPr lang="ru-RU" b="1" baseline="30000" dirty="0" smtClean="0"/>
          </a:p>
          <a:p>
            <a:pPr marL="633222" indent="-514350">
              <a:buNone/>
            </a:pPr>
            <a:r>
              <a:rPr lang="ru-RU" sz="3500" baseline="30000" dirty="0" smtClean="0"/>
              <a:t>5. Вставь в уравнение,</a:t>
            </a:r>
            <a:r>
              <a:rPr lang="ru-RU" sz="3500" dirty="0" smtClean="0"/>
              <a:t> </a:t>
            </a:r>
            <a:r>
              <a:rPr lang="ru-RU" sz="2600" dirty="0" smtClean="0"/>
              <a:t>допиши воду, расставь коэффициенты.</a:t>
            </a:r>
            <a:endParaRPr lang="ru-RU" dirty="0" smtClean="0"/>
          </a:p>
          <a:p>
            <a:pPr marL="633222" indent="-514350">
              <a:buFont typeface="Wingdings 2"/>
              <a:buAutoNum type="arabicPeriod"/>
            </a:pPr>
            <a:endParaRPr lang="ru-RU" dirty="0" smtClean="0"/>
          </a:p>
          <a:p>
            <a:pPr marL="633222" indent="-514350"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1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1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</a:t>
            </a:r>
            <a:r>
              <a:rPr lang="en-US" dirty="0" smtClean="0"/>
              <a:t>l </a:t>
            </a:r>
            <a:r>
              <a:rPr lang="ru-RU" baseline="-25000" dirty="0" smtClean="0"/>
              <a:t>2</a:t>
            </a:r>
            <a:r>
              <a:rPr lang="en-US" dirty="0" smtClean="0"/>
              <a:t>O</a:t>
            </a:r>
            <a:r>
              <a:rPr lang="ru-RU" baseline="-25000" dirty="0" smtClean="0"/>
              <a:t>3</a:t>
            </a:r>
            <a:r>
              <a:rPr lang="ru-RU" b="1" dirty="0" smtClean="0"/>
              <a:t>–оксид </a:t>
            </a:r>
            <a:r>
              <a:rPr lang="ru-RU" i="1" dirty="0" smtClean="0"/>
              <a:t> </a:t>
            </a:r>
            <a:r>
              <a:rPr lang="ru-RU" b="1" i="1" dirty="0" err="1" smtClean="0"/>
              <a:t>амфотерен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dirty="0"/>
              <a:t> </a:t>
            </a:r>
          </a:p>
          <a:p>
            <a:r>
              <a:rPr lang="ru-RU" sz="9600" dirty="0">
                <a:solidFill>
                  <a:schemeClr val="accent2">
                    <a:lumMod val="50000"/>
                  </a:schemeClr>
                </a:solidFill>
              </a:rPr>
              <a:t>Основный характер</a:t>
            </a:r>
          </a:p>
          <a:p>
            <a:r>
              <a:rPr lang="ru-RU" sz="9600" dirty="0"/>
              <a:t>А</a:t>
            </a:r>
            <a:r>
              <a:rPr lang="en-US" sz="9600" dirty="0"/>
              <a:t>l </a:t>
            </a:r>
            <a:r>
              <a:rPr lang="ru-RU" sz="9600" baseline="-25000" dirty="0"/>
              <a:t>2</a:t>
            </a:r>
            <a:r>
              <a:rPr lang="en-US" sz="9600" dirty="0"/>
              <a:t>O</a:t>
            </a:r>
            <a:r>
              <a:rPr lang="ru-RU" sz="9600" baseline="-25000" dirty="0"/>
              <a:t>3</a:t>
            </a:r>
            <a:r>
              <a:rPr lang="ru-RU" sz="9600" dirty="0"/>
              <a:t> + 6Н</a:t>
            </a:r>
            <a:r>
              <a:rPr lang="ru-RU" sz="9600" b="1" dirty="0"/>
              <a:t> </a:t>
            </a:r>
            <a:r>
              <a:rPr lang="en-US" sz="9600" dirty="0" err="1"/>
              <a:t>Cl</a:t>
            </a:r>
            <a:r>
              <a:rPr lang="ru-RU" sz="9600" dirty="0"/>
              <a:t> →  2А</a:t>
            </a:r>
            <a:r>
              <a:rPr lang="en-US" sz="9600" dirty="0" err="1"/>
              <a:t>lCl</a:t>
            </a:r>
            <a:r>
              <a:rPr lang="ru-RU" sz="9600" dirty="0"/>
              <a:t>3 + 3Н2 О</a:t>
            </a:r>
          </a:p>
          <a:p>
            <a:pPr>
              <a:buNone/>
            </a:pPr>
            <a:r>
              <a:rPr lang="ru-RU" sz="9600" dirty="0"/>
              <a:t> </a:t>
            </a:r>
          </a:p>
          <a:p>
            <a:r>
              <a:rPr lang="ru-RU" sz="9600" dirty="0"/>
              <a:t>А</a:t>
            </a:r>
            <a:r>
              <a:rPr lang="en-US" sz="9600" dirty="0"/>
              <a:t>l </a:t>
            </a:r>
            <a:r>
              <a:rPr lang="ru-RU" sz="9600" baseline="-25000" dirty="0"/>
              <a:t>2</a:t>
            </a:r>
            <a:r>
              <a:rPr lang="en-US" sz="9600" dirty="0"/>
              <a:t>O</a:t>
            </a:r>
            <a:r>
              <a:rPr lang="ru-RU" sz="9600" baseline="-25000" dirty="0"/>
              <a:t>3</a:t>
            </a:r>
            <a:r>
              <a:rPr lang="ru-RU" sz="9600" dirty="0"/>
              <a:t> + 6Н</a:t>
            </a:r>
            <a:r>
              <a:rPr lang="ru-RU" sz="9600" baseline="30000" dirty="0"/>
              <a:t>+</a:t>
            </a:r>
            <a:r>
              <a:rPr lang="ru-RU" sz="9600" b="1" dirty="0"/>
              <a:t> + 6</a:t>
            </a:r>
            <a:r>
              <a:rPr lang="en-US" sz="9600" dirty="0" err="1"/>
              <a:t>Cl</a:t>
            </a:r>
            <a:r>
              <a:rPr lang="ru-RU" sz="9600" baseline="30000" dirty="0" smtClean="0"/>
              <a:t>-</a:t>
            </a:r>
            <a:r>
              <a:rPr lang="ru-RU" sz="9600" dirty="0" smtClean="0"/>
              <a:t> </a:t>
            </a:r>
            <a:r>
              <a:rPr lang="ru-RU" sz="9600" dirty="0"/>
              <a:t>→2А</a:t>
            </a:r>
            <a:r>
              <a:rPr lang="en-US" sz="9600" dirty="0"/>
              <a:t>l</a:t>
            </a:r>
            <a:r>
              <a:rPr lang="ru-RU" sz="9600" baseline="30000" dirty="0"/>
              <a:t>3+</a:t>
            </a:r>
            <a:r>
              <a:rPr lang="ru-RU" sz="9600" dirty="0"/>
              <a:t> + 6</a:t>
            </a:r>
            <a:r>
              <a:rPr lang="ru-RU" sz="9600" b="1" dirty="0"/>
              <a:t> </a:t>
            </a:r>
            <a:r>
              <a:rPr lang="en-US" sz="9600" dirty="0" err="1"/>
              <a:t>Cl</a:t>
            </a:r>
            <a:r>
              <a:rPr lang="ru-RU" sz="9600" baseline="30000" dirty="0"/>
              <a:t>-</a:t>
            </a:r>
            <a:r>
              <a:rPr lang="ru-RU" sz="9600" dirty="0"/>
              <a:t> + 3Н2 О</a:t>
            </a:r>
          </a:p>
          <a:p>
            <a:pPr>
              <a:buNone/>
            </a:pPr>
            <a:r>
              <a:rPr lang="ru-RU" sz="9600" dirty="0"/>
              <a:t> </a:t>
            </a:r>
          </a:p>
          <a:p>
            <a:r>
              <a:rPr lang="ru-RU" sz="9600" dirty="0"/>
              <a:t>А</a:t>
            </a:r>
            <a:r>
              <a:rPr lang="en-US" sz="9600" dirty="0"/>
              <a:t>l </a:t>
            </a:r>
            <a:r>
              <a:rPr lang="ru-RU" sz="9600" baseline="-25000" dirty="0"/>
              <a:t>2</a:t>
            </a:r>
            <a:r>
              <a:rPr lang="en-US" sz="9600" dirty="0"/>
              <a:t>O</a:t>
            </a:r>
            <a:r>
              <a:rPr lang="ru-RU" sz="9600" baseline="-25000" dirty="0"/>
              <a:t>3</a:t>
            </a:r>
            <a:r>
              <a:rPr lang="ru-RU" sz="9600" dirty="0"/>
              <a:t> + 6Н</a:t>
            </a:r>
            <a:r>
              <a:rPr lang="ru-RU" sz="9600" baseline="30000" dirty="0"/>
              <a:t>+</a:t>
            </a:r>
            <a:r>
              <a:rPr lang="ru-RU" sz="9600" b="1" dirty="0"/>
              <a:t> </a:t>
            </a:r>
            <a:r>
              <a:rPr lang="ru-RU" sz="9600" dirty="0"/>
              <a:t>→  2А</a:t>
            </a:r>
            <a:r>
              <a:rPr lang="en-US" sz="9600" dirty="0"/>
              <a:t>l</a:t>
            </a:r>
            <a:r>
              <a:rPr lang="ru-RU" sz="9600" baseline="30000" dirty="0"/>
              <a:t>3+</a:t>
            </a:r>
            <a:r>
              <a:rPr lang="ru-RU" sz="9600" b="1" dirty="0"/>
              <a:t> </a:t>
            </a:r>
            <a:r>
              <a:rPr lang="ru-RU" sz="9600" dirty="0"/>
              <a:t>+ 3Н2 </a:t>
            </a:r>
            <a:r>
              <a:rPr lang="ru-RU" sz="9600" dirty="0" smtClean="0"/>
              <a:t>О</a:t>
            </a:r>
            <a:endParaRPr lang="en-US" sz="9600" dirty="0" smtClean="0"/>
          </a:p>
          <a:p>
            <a:pPr>
              <a:buNone/>
            </a:pPr>
            <a:endParaRPr lang="ru-RU" sz="9600" dirty="0"/>
          </a:p>
          <a:p>
            <a:r>
              <a:rPr lang="ru-RU" sz="9600" dirty="0">
                <a:solidFill>
                  <a:schemeClr val="accent2">
                    <a:lumMod val="50000"/>
                  </a:schemeClr>
                </a:solidFill>
              </a:rPr>
              <a:t>Кислотный характер</a:t>
            </a:r>
          </a:p>
          <a:p>
            <a:r>
              <a:rPr lang="ru-RU" sz="9600" dirty="0"/>
              <a:t>А</a:t>
            </a:r>
            <a:r>
              <a:rPr lang="en-US" sz="9600" dirty="0"/>
              <a:t>l </a:t>
            </a:r>
            <a:r>
              <a:rPr lang="ru-RU" sz="9600" baseline="-25000" dirty="0"/>
              <a:t>2</a:t>
            </a:r>
            <a:r>
              <a:rPr lang="en-US" sz="9600" dirty="0"/>
              <a:t>O</a:t>
            </a:r>
            <a:r>
              <a:rPr lang="ru-RU" sz="9600" baseline="-25000" dirty="0"/>
              <a:t>3 </a:t>
            </a:r>
            <a:r>
              <a:rPr lang="ru-RU" sz="9600" dirty="0"/>
              <a:t>+ 2 КОН →2КА</a:t>
            </a:r>
            <a:r>
              <a:rPr lang="en-US" sz="9600" dirty="0"/>
              <a:t>l O</a:t>
            </a:r>
            <a:r>
              <a:rPr lang="ru-RU" sz="9600" baseline="-25000" dirty="0"/>
              <a:t>2</a:t>
            </a:r>
            <a:r>
              <a:rPr lang="ru-RU" sz="9600" dirty="0"/>
              <a:t>+ Н2 О</a:t>
            </a:r>
          </a:p>
          <a:p>
            <a:pPr>
              <a:buNone/>
            </a:pPr>
            <a:r>
              <a:rPr lang="ru-RU" sz="9600" dirty="0"/>
              <a:t> </a:t>
            </a:r>
          </a:p>
          <a:p>
            <a:r>
              <a:rPr lang="ru-RU" sz="9600" dirty="0"/>
              <a:t>А</a:t>
            </a:r>
            <a:r>
              <a:rPr lang="en-US" sz="9600" dirty="0"/>
              <a:t>l </a:t>
            </a:r>
            <a:r>
              <a:rPr lang="ru-RU" sz="9600" baseline="-25000" dirty="0"/>
              <a:t>2</a:t>
            </a:r>
            <a:r>
              <a:rPr lang="en-US" sz="9600" dirty="0"/>
              <a:t>O</a:t>
            </a:r>
            <a:r>
              <a:rPr lang="ru-RU" sz="9600" baseline="-25000" dirty="0"/>
              <a:t>3 </a:t>
            </a:r>
            <a:r>
              <a:rPr lang="ru-RU" sz="9600" dirty="0"/>
              <a:t>+ 2К</a:t>
            </a:r>
            <a:r>
              <a:rPr lang="ru-RU" sz="9600" baseline="30000" dirty="0"/>
              <a:t>+</a:t>
            </a:r>
            <a:r>
              <a:rPr lang="ru-RU" sz="9600" dirty="0"/>
              <a:t> +2ОН</a:t>
            </a:r>
            <a:r>
              <a:rPr lang="ru-RU" sz="9600" baseline="30000" dirty="0"/>
              <a:t>-</a:t>
            </a:r>
            <a:r>
              <a:rPr lang="ru-RU" sz="9600" dirty="0"/>
              <a:t> →2К</a:t>
            </a:r>
            <a:r>
              <a:rPr lang="ru-RU" sz="9600" baseline="30000" dirty="0"/>
              <a:t>+  </a:t>
            </a:r>
            <a:r>
              <a:rPr lang="ru-RU" sz="9600" dirty="0"/>
              <a:t>+ 2А</a:t>
            </a:r>
            <a:r>
              <a:rPr lang="en-US" sz="9600" dirty="0" err="1"/>
              <a:t>lO</a:t>
            </a:r>
            <a:r>
              <a:rPr lang="ru-RU" sz="9600" baseline="-25000" dirty="0"/>
              <a:t>2</a:t>
            </a:r>
            <a:r>
              <a:rPr lang="ru-RU" sz="9600" baseline="30000" dirty="0"/>
              <a:t>-  </a:t>
            </a:r>
            <a:r>
              <a:rPr lang="ru-RU" sz="9600" dirty="0"/>
              <a:t>+ Н2 О</a:t>
            </a:r>
          </a:p>
          <a:p>
            <a:pPr>
              <a:buNone/>
            </a:pPr>
            <a:r>
              <a:rPr lang="ru-RU" sz="9600" dirty="0"/>
              <a:t> </a:t>
            </a:r>
          </a:p>
          <a:p>
            <a:r>
              <a:rPr lang="ru-RU" sz="9600" dirty="0"/>
              <a:t>А</a:t>
            </a:r>
            <a:r>
              <a:rPr lang="en-US" sz="9600" dirty="0"/>
              <a:t>l </a:t>
            </a:r>
            <a:r>
              <a:rPr lang="ru-RU" sz="9600" baseline="-25000" dirty="0"/>
              <a:t>2</a:t>
            </a:r>
            <a:r>
              <a:rPr lang="en-US" sz="9600" dirty="0"/>
              <a:t>O</a:t>
            </a:r>
            <a:r>
              <a:rPr lang="ru-RU" sz="9600" baseline="-25000" dirty="0"/>
              <a:t>3 </a:t>
            </a:r>
            <a:r>
              <a:rPr lang="ru-RU" sz="9600" dirty="0"/>
              <a:t>+ 2ОН</a:t>
            </a:r>
            <a:r>
              <a:rPr lang="ru-RU" sz="9600" baseline="30000" dirty="0"/>
              <a:t>-</a:t>
            </a:r>
            <a:r>
              <a:rPr lang="ru-RU" sz="9600" dirty="0"/>
              <a:t> →2А</a:t>
            </a:r>
            <a:r>
              <a:rPr lang="en-US" sz="9600" dirty="0"/>
              <a:t>l O</a:t>
            </a:r>
            <a:r>
              <a:rPr lang="ru-RU" sz="9600" baseline="-25000" dirty="0"/>
              <a:t>2</a:t>
            </a:r>
            <a:r>
              <a:rPr lang="ru-RU" sz="9600" baseline="30000" dirty="0"/>
              <a:t>- </a:t>
            </a:r>
            <a:r>
              <a:rPr lang="ru-RU" sz="9600" dirty="0"/>
              <a:t>+ Н2 О</a:t>
            </a:r>
          </a:p>
          <a:p>
            <a:pPr>
              <a:buNone/>
            </a:pPr>
            <a:r>
              <a:rPr lang="ru-RU" sz="9600" dirty="0"/>
              <a:t> </a:t>
            </a:r>
            <a:endParaRPr lang="ru-RU" sz="5900" dirty="0"/>
          </a:p>
          <a:p>
            <a:r>
              <a:rPr lang="ru-RU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err="1" smtClean="0"/>
              <a:t>ZnO</a:t>
            </a:r>
            <a:r>
              <a:rPr lang="ru-RU" b="1" dirty="0" smtClean="0"/>
              <a:t> – оксид </a:t>
            </a:r>
            <a:r>
              <a:rPr lang="ru-RU" b="1" i="1" dirty="0" err="1" smtClean="0"/>
              <a:t>амфотерен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483113"/>
          </a:xfrm>
        </p:spPr>
        <p:txBody>
          <a:bodyPr>
            <a:normAutofit fontScale="70000" lnSpcReduction="20000"/>
          </a:bodyPr>
          <a:lstStyle/>
          <a:p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Основный характер</a:t>
            </a:r>
          </a:p>
          <a:p>
            <a:pPr>
              <a:buNone/>
            </a:pPr>
            <a:r>
              <a:rPr lang="en-US" sz="3600" dirty="0" err="1" smtClean="0"/>
              <a:t>ZnO</a:t>
            </a:r>
            <a:r>
              <a:rPr lang="ru-RU" sz="3600" dirty="0" smtClean="0"/>
              <a:t> + 2Н</a:t>
            </a:r>
            <a:r>
              <a:rPr lang="ru-RU" sz="3600" b="1" dirty="0" smtClean="0"/>
              <a:t> </a:t>
            </a:r>
            <a:r>
              <a:rPr lang="en-US" sz="3600" dirty="0" err="1" smtClean="0"/>
              <a:t>Cl</a:t>
            </a:r>
            <a:r>
              <a:rPr lang="ru-RU" sz="3600" dirty="0" smtClean="0"/>
              <a:t> →  </a:t>
            </a:r>
            <a:r>
              <a:rPr lang="en-US" sz="3600" dirty="0" err="1" smtClean="0"/>
              <a:t>ZnCl</a:t>
            </a:r>
            <a:r>
              <a:rPr lang="ru-RU" sz="3600" dirty="0" smtClean="0"/>
              <a:t>2 + Н2 О</a:t>
            </a:r>
          </a:p>
          <a:p>
            <a:pPr>
              <a:buNone/>
            </a:pPr>
            <a:r>
              <a:rPr lang="ru-RU" sz="3600" dirty="0" smtClean="0"/>
              <a:t> </a:t>
            </a:r>
          </a:p>
          <a:p>
            <a:pPr>
              <a:buNone/>
            </a:pPr>
            <a:r>
              <a:rPr lang="en-US" sz="3600" dirty="0" err="1" smtClean="0"/>
              <a:t>ZnO</a:t>
            </a:r>
            <a:r>
              <a:rPr lang="ru-RU" sz="3600" dirty="0" smtClean="0"/>
              <a:t>+ 2Н</a:t>
            </a:r>
            <a:r>
              <a:rPr lang="ru-RU" sz="3600" baseline="30000" dirty="0" smtClean="0"/>
              <a:t>+</a:t>
            </a:r>
            <a:r>
              <a:rPr lang="ru-RU" sz="3600" dirty="0" smtClean="0"/>
              <a:t>+2</a:t>
            </a:r>
            <a:r>
              <a:rPr lang="ru-RU" sz="3600" b="1" dirty="0" smtClean="0"/>
              <a:t> </a:t>
            </a:r>
            <a:r>
              <a:rPr lang="en-US" sz="3600" dirty="0" err="1" smtClean="0"/>
              <a:t>Cl</a:t>
            </a:r>
            <a:r>
              <a:rPr lang="ru-RU" sz="3600" baseline="30000" dirty="0" smtClean="0"/>
              <a:t>-</a:t>
            </a:r>
            <a:r>
              <a:rPr lang="ru-RU" sz="3600" dirty="0" smtClean="0"/>
              <a:t> →  </a:t>
            </a:r>
            <a:r>
              <a:rPr lang="en-US" sz="3600" dirty="0" smtClean="0"/>
              <a:t>Zn</a:t>
            </a:r>
            <a:r>
              <a:rPr lang="ru-RU" sz="3600" baseline="30000" dirty="0" smtClean="0"/>
              <a:t>2+</a:t>
            </a:r>
            <a:r>
              <a:rPr lang="ru-RU" sz="3600" dirty="0" smtClean="0"/>
              <a:t>+ 2</a:t>
            </a:r>
            <a:r>
              <a:rPr lang="en-US" sz="3600" dirty="0" err="1" smtClean="0"/>
              <a:t>Cl</a:t>
            </a:r>
            <a:r>
              <a:rPr lang="en-US" sz="3600" dirty="0" smtClean="0"/>
              <a:t> </a:t>
            </a:r>
            <a:r>
              <a:rPr lang="ru-RU" sz="3600" baseline="30000" dirty="0" smtClean="0"/>
              <a:t>- </a:t>
            </a:r>
            <a:r>
              <a:rPr lang="ru-RU" sz="3600" dirty="0" smtClean="0"/>
              <a:t>+ Н2 О</a:t>
            </a:r>
          </a:p>
          <a:p>
            <a:pPr>
              <a:buNone/>
            </a:pPr>
            <a:r>
              <a:rPr lang="ru-RU" sz="3600" dirty="0" smtClean="0"/>
              <a:t> </a:t>
            </a:r>
          </a:p>
          <a:p>
            <a:pPr>
              <a:buNone/>
            </a:pPr>
            <a:r>
              <a:rPr lang="en-US" sz="3600" dirty="0" err="1" smtClean="0"/>
              <a:t>ZnO</a:t>
            </a:r>
            <a:r>
              <a:rPr lang="ru-RU" sz="3600" dirty="0" smtClean="0"/>
              <a:t>+ 2Н</a:t>
            </a:r>
            <a:r>
              <a:rPr lang="ru-RU" sz="3600" b="1" baseline="30000" dirty="0" smtClean="0"/>
              <a:t>+</a:t>
            </a:r>
            <a:r>
              <a:rPr lang="ru-RU" sz="3600" dirty="0" smtClean="0"/>
              <a:t> →  </a:t>
            </a:r>
            <a:r>
              <a:rPr lang="en-US" sz="3600" dirty="0" smtClean="0"/>
              <a:t>Zn</a:t>
            </a:r>
            <a:r>
              <a:rPr lang="ru-RU" sz="3600" baseline="30000" dirty="0" smtClean="0"/>
              <a:t>2+ </a:t>
            </a:r>
            <a:r>
              <a:rPr lang="ru-RU" sz="3600" dirty="0" smtClean="0"/>
              <a:t> + Н2 О</a:t>
            </a:r>
            <a:endParaRPr lang="en-US" sz="3600" dirty="0" smtClean="0"/>
          </a:p>
          <a:p>
            <a:pPr>
              <a:buNone/>
            </a:pPr>
            <a:endParaRPr lang="ru-RU" sz="3600" dirty="0" smtClean="0"/>
          </a:p>
          <a:p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Кислотный характер</a:t>
            </a:r>
          </a:p>
          <a:p>
            <a:pPr>
              <a:buNone/>
            </a:pPr>
            <a:r>
              <a:rPr lang="ru-RU" sz="3600" dirty="0" smtClean="0"/>
              <a:t> </a:t>
            </a:r>
          </a:p>
          <a:p>
            <a:pPr>
              <a:buNone/>
            </a:pPr>
            <a:r>
              <a:rPr lang="en-US" sz="3600" dirty="0" err="1" smtClean="0"/>
              <a:t>ZnO</a:t>
            </a:r>
            <a:r>
              <a:rPr lang="en-US" sz="3600" dirty="0" smtClean="0"/>
              <a:t> </a:t>
            </a:r>
            <a:r>
              <a:rPr lang="ru-RU" sz="3600" dirty="0" smtClean="0"/>
              <a:t>+ 2 КОН → К2 </a:t>
            </a:r>
            <a:r>
              <a:rPr lang="en-US" sz="3600" dirty="0" smtClean="0"/>
              <a:t>Zn</a:t>
            </a:r>
            <a:r>
              <a:rPr lang="ru-RU" sz="3600" dirty="0" smtClean="0"/>
              <a:t>О2 + Н2 О</a:t>
            </a:r>
          </a:p>
          <a:p>
            <a:pPr>
              <a:buNone/>
            </a:pPr>
            <a:r>
              <a:rPr lang="ru-RU" sz="3600" dirty="0" smtClean="0"/>
              <a:t> </a:t>
            </a:r>
          </a:p>
          <a:p>
            <a:pPr>
              <a:buNone/>
            </a:pPr>
            <a:r>
              <a:rPr lang="en-US" sz="3600" dirty="0" err="1" smtClean="0"/>
              <a:t>ZnO</a:t>
            </a:r>
            <a:r>
              <a:rPr lang="ru-RU" sz="3600" dirty="0" smtClean="0"/>
              <a:t>+ 2 К</a:t>
            </a:r>
            <a:r>
              <a:rPr lang="ru-RU" sz="3600" baseline="30000" dirty="0" smtClean="0"/>
              <a:t>+</a:t>
            </a:r>
            <a:r>
              <a:rPr lang="ru-RU" sz="3600" dirty="0" smtClean="0"/>
              <a:t> + 2ОН</a:t>
            </a:r>
            <a:r>
              <a:rPr lang="ru-RU" sz="3600" baseline="30000" dirty="0" smtClean="0"/>
              <a:t>-</a:t>
            </a:r>
            <a:r>
              <a:rPr lang="ru-RU" sz="3600" dirty="0" smtClean="0"/>
              <a:t> → 2 К</a:t>
            </a:r>
            <a:r>
              <a:rPr lang="ru-RU" sz="3600" baseline="30000" dirty="0" smtClean="0"/>
              <a:t>+</a:t>
            </a:r>
            <a:r>
              <a:rPr lang="ru-RU" sz="3600" dirty="0" smtClean="0"/>
              <a:t>+  </a:t>
            </a:r>
            <a:r>
              <a:rPr lang="en-US" sz="3600" dirty="0" smtClean="0"/>
              <a:t>Zn</a:t>
            </a:r>
            <a:r>
              <a:rPr lang="ru-RU" sz="3600" dirty="0" smtClean="0"/>
              <a:t>О2</a:t>
            </a:r>
            <a:r>
              <a:rPr lang="ru-RU" sz="3600" baseline="30000" dirty="0" smtClean="0"/>
              <a:t>2-</a:t>
            </a:r>
            <a:r>
              <a:rPr lang="ru-RU" sz="3600" dirty="0" smtClean="0"/>
              <a:t> +  Н2 О</a:t>
            </a:r>
          </a:p>
          <a:p>
            <a:pPr>
              <a:buNone/>
            </a:pPr>
            <a:r>
              <a:rPr lang="ru-RU" sz="3600" dirty="0" smtClean="0"/>
              <a:t> </a:t>
            </a:r>
          </a:p>
          <a:p>
            <a:pPr>
              <a:buNone/>
            </a:pPr>
            <a:r>
              <a:rPr lang="en-US" sz="3600" dirty="0" err="1" smtClean="0"/>
              <a:t>ZnO</a:t>
            </a:r>
            <a:r>
              <a:rPr lang="en-US" sz="3600" dirty="0" smtClean="0"/>
              <a:t>  </a:t>
            </a:r>
            <a:r>
              <a:rPr lang="ru-RU" sz="3600" dirty="0" smtClean="0"/>
              <a:t>+ 2 ОН</a:t>
            </a:r>
            <a:r>
              <a:rPr lang="ru-RU" sz="3600" baseline="30000" dirty="0" smtClean="0"/>
              <a:t>-</a:t>
            </a:r>
            <a:r>
              <a:rPr lang="ru-RU" sz="3600" dirty="0" smtClean="0"/>
              <a:t> →  </a:t>
            </a:r>
            <a:r>
              <a:rPr lang="en-US" sz="3600" dirty="0" smtClean="0"/>
              <a:t>Zn</a:t>
            </a:r>
            <a:r>
              <a:rPr lang="ru-RU" sz="3600" dirty="0" smtClean="0"/>
              <a:t>О2</a:t>
            </a:r>
            <a:r>
              <a:rPr lang="ru-RU" sz="3600" baseline="30000" dirty="0" smtClean="0"/>
              <a:t>2-</a:t>
            </a:r>
            <a:r>
              <a:rPr lang="ru-RU" sz="3600" dirty="0" smtClean="0"/>
              <a:t>  + Н2 О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</a:t>
            </a:r>
            <a:r>
              <a:rPr lang="en-US" dirty="0" smtClean="0"/>
              <a:t>l</a:t>
            </a:r>
            <a:r>
              <a:rPr lang="ru-RU" b="1" dirty="0" smtClean="0"/>
              <a:t> (ОН)</a:t>
            </a:r>
            <a:r>
              <a:rPr lang="ru-RU" sz="2700" b="1" dirty="0" smtClean="0"/>
              <a:t>3</a:t>
            </a:r>
            <a:r>
              <a:rPr lang="ru-RU" b="1" dirty="0" smtClean="0"/>
              <a:t> – основание </a:t>
            </a:r>
            <a:r>
              <a:rPr lang="ru-RU" dirty="0" err="1" smtClean="0"/>
              <a:t>амфотерное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483113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А</a:t>
            </a:r>
            <a:r>
              <a:rPr lang="en-US" dirty="0"/>
              <a:t>l</a:t>
            </a:r>
            <a:r>
              <a:rPr lang="ru-RU" dirty="0"/>
              <a:t> (ОН)3  + 3Н</a:t>
            </a:r>
            <a:r>
              <a:rPr lang="ru-RU" b="1" dirty="0"/>
              <a:t> </a:t>
            </a:r>
            <a:r>
              <a:rPr lang="en-US" dirty="0" err="1"/>
              <a:t>Cl</a:t>
            </a:r>
            <a:r>
              <a:rPr lang="en-US" dirty="0"/>
              <a:t> </a:t>
            </a:r>
            <a:r>
              <a:rPr lang="ru-RU" dirty="0"/>
              <a:t>→  А</a:t>
            </a:r>
            <a:r>
              <a:rPr lang="en-US" dirty="0" err="1"/>
              <a:t>lCl</a:t>
            </a:r>
            <a:r>
              <a:rPr lang="ru-RU" baseline="-25000" dirty="0"/>
              <a:t>3</a:t>
            </a:r>
            <a:r>
              <a:rPr lang="ru-RU" dirty="0"/>
              <a:t>+ 3Н2 О</a:t>
            </a:r>
          </a:p>
          <a:p>
            <a:r>
              <a:rPr lang="ru-RU" dirty="0"/>
              <a:t>А</a:t>
            </a:r>
            <a:r>
              <a:rPr lang="en-US" dirty="0"/>
              <a:t>l</a:t>
            </a:r>
            <a:r>
              <a:rPr lang="ru-RU" dirty="0"/>
              <a:t> (ОН)3 +3Н</a:t>
            </a:r>
            <a:r>
              <a:rPr lang="ru-RU" baseline="30000" dirty="0"/>
              <a:t>+</a:t>
            </a:r>
            <a:r>
              <a:rPr lang="ru-RU" b="1" dirty="0"/>
              <a:t> + 3</a:t>
            </a:r>
            <a:r>
              <a:rPr lang="en-US" dirty="0" err="1"/>
              <a:t>Cl</a:t>
            </a:r>
            <a:r>
              <a:rPr lang="ru-RU" baseline="30000" dirty="0"/>
              <a:t>-</a:t>
            </a:r>
            <a:r>
              <a:rPr lang="ru-RU" dirty="0"/>
              <a:t> →А</a:t>
            </a:r>
            <a:r>
              <a:rPr lang="en-US" dirty="0"/>
              <a:t>l</a:t>
            </a:r>
            <a:r>
              <a:rPr lang="ru-RU" baseline="30000" dirty="0"/>
              <a:t>3+</a:t>
            </a:r>
            <a:r>
              <a:rPr lang="ru-RU" dirty="0"/>
              <a:t> + 3</a:t>
            </a:r>
            <a:r>
              <a:rPr lang="en-US" dirty="0" err="1"/>
              <a:t>Cl</a:t>
            </a:r>
            <a:r>
              <a:rPr lang="ru-RU" baseline="30000" dirty="0"/>
              <a:t>-</a:t>
            </a:r>
            <a:r>
              <a:rPr lang="ru-RU" dirty="0"/>
              <a:t> + 3Н2 О</a:t>
            </a:r>
          </a:p>
          <a:p>
            <a:r>
              <a:rPr lang="ru-RU" dirty="0"/>
              <a:t>А</a:t>
            </a:r>
            <a:r>
              <a:rPr lang="en-US" dirty="0"/>
              <a:t>l</a:t>
            </a:r>
            <a:r>
              <a:rPr lang="ru-RU" dirty="0"/>
              <a:t> (ОН)3  + 3Н</a:t>
            </a:r>
            <a:r>
              <a:rPr lang="ru-RU" baseline="30000" dirty="0"/>
              <a:t>+</a:t>
            </a:r>
            <a:r>
              <a:rPr lang="ru-RU" b="1" dirty="0"/>
              <a:t> </a:t>
            </a:r>
            <a:r>
              <a:rPr lang="ru-RU" dirty="0"/>
              <a:t>→  А</a:t>
            </a:r>
            <a:r>
              <a:rPr lang="en-US" dirty="0"/>
              <a:t>l</a:t>
            </a:r>
            <a:r>
              <a:rPr lang="ru-RU" baseline="30000" dirty="0"/>
              <a:t>3+</a:t>
            </a:r>
            <a:r>
              <a:rPr lang="ru-RU" dirty="0"/>
              <a:t>  + 3Н2 </a:t>
            </a:r>
            <a:r>
              <a:rPr lang="ru-RU" dirty="0" smtClean="0"/>
              <a:t>О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А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l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(ОН)3  -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кислота 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Н</a:t>
            </a:r>
            <a:r>
              <a:rPr lang="ru-RU" sz="3400" b="1" dirty="0" smtClean="0">
                <a:solidFill>
                  <a:schemeClr val="accent2">
                    <a:lumMod val="50000"/>
                  </a:schemeClr>
                </a:solidFill>
              </a:rPr>
              <a:t>3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</a:rPr>
              <a:t>А</a:t>
            </a:r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</a:rPr>
              <a:t>l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О</a:t>
            </a:r>
            <a:r>
              <a:rPr lang="ru-RU" sz="2900" b="1" dirty="0" smtClean="0">
                <a:solidFill>
                  <a:schemeClr val="accent2">
                    <a:lumMod val="50000"/>
                  </a:schemeClr>
                </a:solidFill>
              </a:rPr>
              <a:t>3 </a:t>
            </a:r>
            <a:r>
              <a:rPr lang="ru-RU" sz="2300" b="1" dirty="0" smtClean="0">
                <a:solidFill>
                  <a:schemeClr val="accent2">
                    <a:lumMod val="50000"/>
                  </a:schemeClr>
                </a:solidFill>
              </a:rPr>
              <a:t>–</a:t>
            </a:r>
            <a:r>
              <a:rPr lang="ru-RU" sz="3400" b="1" dirty="0" err="1" smtClean="0">
                <a:solidFill>
                  <a:schemeClr val="accent2">
                    <a:lumMod val="50000"/>
                  </a:schemeClr>
                </a:solidFill>
              </a:rPr>
              <a:t>ортоалюминиевая</a:t>
            </a:r>
            <a:endParaRPr lang="ru-RU" sz="23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5800" dirty="0" smtClean="0">
                <a:solidFill>
                  <a:schemeClr val="accent2">
                    <a:lumMod val="50000"/>
                  </a:schemeClr>
                </a:solidFill>
              </a:rPr>
              <a:t>                       </a:t>
            </a:r>
            <a:r>
              <a:rPr lang="en-US" sz="5800" dirty="0" smtClean="0">
                <a:solidFill>
                  <a:schemeClr val="accent2">
                    <a:lumMod val="50000"/>
                  </a:schemeClr>
                </a:solidFill>
              </a:rPr>
              <a:t>  </a:t>
            </a:r>
            <a:r>
              <a:rPr lang="ru-RU" sz="4500" b="1" dirty="0" smtClean="0">
                <a:solidFill>
                  <a:schemeClr val="accent2">
                    <a:lumMod val="50000"/>
                  </a:schemeClr>
                </a:solidFill>
              </a:rPr>
              <a:t>НА</a:t>
            </a:r>
            <a:r>
              <a:rPr lang="en-US" sz="4500" b="1" dirty="0" smtClean="0">
                <a:solidFill>
                  <a:schemeClr val="accent2">
                    <a:lumMod val="50000"/>
                  </a:schemeClr>
                </a:solidFill>
              </a:rPr>
              <a:t>l</a:t>
            </a:r>
            <a:r>
              <a:rPr lang="ru-RU" sz="4500" b="1" dirty="0" smtClean="0">
                <a:solidFill>
                  <a:schemeClr val="accent2">
                    <a:lumMod val="50000"/>
                  </a:schemeClr>
                </a:solidFill>
              </a:rPr>
              <a:t>О2 </a:t>
            </a:r>
            <a:r>
              <a:rPr lang="ru-RU" sz="2300" b="1" dirty="0" smtClean="0">
                <a:solidFill>
                  <a:schemeClr val="accent2">
                    <a:lumMod val="50000"/>
                  </a:schemeClr>
                </a:solidFill>
              </a:rPr>
              <a:t>- </a:t>
            </a:r>
            <a:r>
              <a:rPr lang="ru-RU" sz="3400" b="1" dirty="0" err="1" smtClean="0">
                <a:solidFill>
                  <a:schemeClr val="accent2">
                    <a:lumMod val="50000"/>
                  </a:schemeClr>
                </a:solidFill>
              </a:rPr>
              <a:t>метаалюминиевая</a:t>
            </a:r>
            <a:endParaRPr lang="ru-RU" sz="23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b="1" dirty="0"/>
              <a:t>При сплавлении</a:t>
            </a:r>
            <a:endParaRPr lang="ru-RU" dirty="0"/>
          </a:p>
          <a:p>
            <a:pPr>
              <a:buNone/>
            </a:pPr>
            <a:r>
              <a:rPr lang="ru-RU" dirty="0"/>
              <a:t>НА</a:t>
            </a:r>
            <a:r>
              <a:rPr lang="en-US" dirty="0"/>
              <a:t>l</a:t>
            </a:r>
            <a:r>
              <a:rPr lang="ru-RU" dirty="0"/>
              <a:t>О</a:t>
            </a:r>
            <a:r>
              <a:rPr lang="ru-RU" baseline="-25000" dirty="0"/>
              <a:t>2</a:t>
            </a:r>
            <a:r>
              <a:rPr lang="ru-RU" dirty="0"/>
              <a:t> + КОН →КА</a:t>
            </a:r>
            <a:r>
              <a:rPr lang="en-US" dirty="0"/>
              <a:t>l O</a:t>
            </a:r>
            <a:r>
              <a:rPr lang="ru-RU" baseline="-25000" dirty="0"/>
              <a:t>2</a:t>
            </a:r>
            <a:r>
              <a:rPr lang="ru-RU" dirty="0"/>
              <a:t>+ Н2 О</a:t>
            </a:r>
          </a:p>
          <a:p>
            <a:pPr>
              <a:buNone/>
            </a:pPr>
            <a:r>
              <a:rPr lang="ru-RU" dirty="0"/>
              <a:t>НА</a:t>
            </a:r>
            <a:r>
              <a:rPr lang="en-US" dirty="0"/>
              <a:t>l</a:t>
            </a:r>
            <a:r>
              <a:rPr lang="ru-RU" dirty="0"/>
              <a:t>О</a:t>
            </a:r>
            <a:r>
              <a:rPr lang="ru-RU" baseline="-25000" dirty="0"/>
              <a:t>2</a:t>
            </a:r>
            <a:r>
              <a:rPr lang="ru-RU" dirty="0"/>
              <a:t> + К</a:t>
            </a:r>
            <a:r>
              <a:rPr lang="ru-RU" baseline="30000" dirty="0"/>
              <a:t>+</a:t>
            </a:r>
            <a:r>
              <a:rPr lang="ru-RU" dirty="0"/>
              <a:t> + ОН</a:t>
            </a:r>
            <a:r>
              <a:rPr lang="ru-RU" baseline="30000" dirty="0"/>
              <a:t>-</a:t>
            </a:r>
            <a:r>
              <a:rPr lang="ru-RU" dirty="0"/>
              <a:t> →К</a:t>
            </a:r>
            <a:r>
              <a:rPr lang="ru-RU" baseline="30000" dirty="0"/>
              <a:t>+</a:t>
            </a:r>
            <a:r>
              <a:rPr lang="ru-RU" dirty="0"/>
              <a:t> + А</a:t>
            </a:r>
            <a:r>
              <a:rPr lang="en-US" dirty="0"/>
              <a:t>l O</a:t>
            </a:r>
            <a:r>
              <a:rPr lang="ru-RU" baseline="-25000" dirty="0"/>
              <a:t>2</a:t>
            </a:r>
            <a:r>
              <a:rPr lang="ru-RU" baseline="30000" dirty="0"/>
              <a:t>2- </a:t>
            </a:r>
            <a:r>
              <a:rPr lang="ru-RU" dirty="0"/>
              <a:t>+    Н2 О</a:t>
            </a:r>
          </a:p>
          <a:p>
            <a:pPr>
              <a:buNone/>
            </a:pPr>
            <a:r>
              <a:rPr lang="ru-RU" dirty="0"/>
              <a:t>НА</a:t>
            </a:r>
            <a:r>
              <a:rPr lang="en-US" dirty="0"/>
              <a:t>l</a:t>
            </a:r>
            <a:r>
              <a:rPr lang="ru-RU" dirty="0"/>
              <a:t>О</a:t>
            </a:r>
            <a:r>
              <a:rPr lang="ru-RU" baseline="-25000" dirty="0"/>
              <a:t>2</a:t>
            </a:r>
            <a:r>
              <a:rPr lang="ru-RU" dirty="0"/>
              <a:t> + ОН</a:t>
            </a:r>
            <a:r>
              <a:rPr lang="ru-RU" baseline="30000" dirty="0"/>
              <a:t>-</a:t>
            </a:r>
            <a:r>
              <a:rPr lang="ru-RU" dirty="0"/>
              <a:t> → А</a:t>
            </a:r>
            <a:r>
              <a:rPr lang="en-US" dirty="0"/>
              <a:t>l O</a:t>
            </a:r>
            <a:r>
              <a:rPr lang="ru-RU" baseline="-25000" dirty="0"/>
              <a:t>2</a:t>
            </a:r>
            <a:r>
              <a:rPr lang="ru-RU" baseline="30000" dirty="0"/>
              <a:t>2- </a:t>
            </a:r>
            <a:r>
              <a:rPr lang="ru-RU" dirty="0"/>
              <a:t>+    Н2 О</a:t>
            </a:r>
          </a:p>
          <a:p>
            <a:r>
              <a:rPr lang="ru-RU" b="1" dirty="0"/>
              <a:t>В растворе</a:t>
            </a:r>
            <a:endParaRPr lang="ru-RU" dirty="0"/>
          </a:p>
          <a:p>
            <a:pPr>
              <a:buNone/>
            </a:pPr>
            <a:r>
              <a:rPr lang="ru-RU" dirty="0"/>
              <a:t>А</a:t>
            </a:r>
            <a:r>
              <a:rPr lang="en-US" dirty="0"/>
              <a:t>l</a:t>
            </a:r>
            <a:r>
              <a:rPr lang="ru-RU" dirty="0"/>
              <a:t> (ОН)3  + КОН </a:t>
            </a:r>
            <a:r>
              <a:rPr lang="ru-RU" dirty="0" smtClean="0"/>
              <a:t>→</a:t>
            </a:r>
            <a:r>
              <a:rPr lang="en-US" dirty="0" smtClean="0"/>
              <a:t> </a:t>
            </a:r>
            <a:r>
              <a:rPr lang="ru-RU" dirty="0" smtClean="0"/>
              <a:t>К[А</a:t>
            </a:r>
            <a:r>
              <a:rPr lang="en-US" dirty="0"/>
              <a:t>l </a:t>
            </a:r>
            <a:r>
              <a:rPr lang="ru-RU" dirty="0"/>
              <a:t>(</a:t>
            </a:r>
            <a:r>
              <a:rPr lang="en-US" dirty="0"/>
              <a:t>OH</a:t>
            </a:r>
            <a:r>
              <a:rPr lang="ru-RU" dirty="0"/>
              <a:t>)</a:t>
            </a:r>
            <a:r>
              <a:rPr lang="ru-RU" baseline="-25000" dirty="0"/>
              <a:t>4</a:t>
            </a:r>
            <a:r>
              <a:rPr lang="ru-RU" dirty="0"/>
              <a:t>]</a:t>
            </a:r>
          </a:p>
          <a:p>
            <a:pPr>
              <a:buNone/>
            </a:pPr>
            <a:r>
              <a:rPr lang="ru-RU" dirty="0"/>
              <a:t>А</a:t>
            </a:r>
            <a:r>
              <a:rPr lang="en-US" dirty="0"/>
              <a:t>l</a:t>
            </a:r>
            <a:r>
              <a:rPr lang="ru-RU" dirty="0"/>
              <a:t> (ОН)3  + К</a:t>
            </a:r>
            <a:r>
              <a:rPr lang="ru-RU" baseline="30000" dirty="0"/>
              <a:t>+</a:t>
            </a:r>
            <a:r>
              <a:rPr lang="ru-RU" dirty="0"/>
              <a:t>+ОН</a:t>
            </a:r>
            <a:r>
              <a:rPr lang="ru-RU" baseline="30000" dirty="0"/>
              <a:t>-</a:t>
            </a:r>
            <a:r>
              <a:rPr lang="ru-RU" dirty="0"/>
              <a:t> </a:t>
            </a:r>
            <a:r>
              <a:rPr lang="ru-RU" dirty="0" smtClean="0"/>
              <a:t>→</a:t>
            </a:r>
            <a:r>
              <a:rPr lang="en-US" dirty="0" smtClean="0"/>
              <a:t> </a:t>
            </a:r>
            <a:r>
              <a:rPr lang="ru-RU" dirty="0" smtClean="0"/>
              <a:t>К</a:t>
            </a:r>
            <a:r>
              <a:rPr lang="ru-RU" baseline="30000" dirty="0"/>
              <a:t>+ </a:t>
            </a:r>
            <a:r>
              <a:rPr lang="ru-RU" dirty="0"/>
              <a:t>+            А</a:t>
            </a:r>
            <a:r>
              <a:rPr lang="en-US" dirty="0"/>
              <a:t>l</a:t>
            </a:r>
            <a:r>
              <a:rPr lang="ru-RU" dirty="0"/>
              <a:t>( </a:t>
            </a:r>
            <a:r>
              <a:rPr lang="en-US" dirty="0"/>
              <a:t>OH</a:t>
            </a:r>
            <a:r>
              <a:rPr lang="ru-RU" dirty="0"/>
              <a:t>)</a:t>
            </a:r>
            <a:r>
              <a:rPr lang="ru-RU" baseline="-25000" dirty="0"/>
              <a:t>4</a:t>
            </a:r>
            <a:r>
              <a:rPr lang="ru-RU" baseline="30000" dirty="0"/>
              <a:t>-</a:t>
            </a:r>
            <a:endParaRPr lang="ru-RU" dirty="0"/>
          </a:p>
          <a:p>
            <a:pPr>
              <a:buNone/>
            </a:pPr>
            <a:r>
              <a:rPr lang="ru-RU" dirty="0"/>
              <a:t>А</a:t>
            </a:r>
            <a:r>
              <a:rPr lang="en-US" dirty="0"/>
              <a:t>l</a:t>
            </a:r>
            <a:r>
              <a:rPr lang="ru-RU" dirty="0"/>
              <a:t> (ОН)3  + ОН</a:t>
            </a:r>
            <a:r>
              <a:rPr lang="ru-RU" baseline="30000" dirty="0"/>
              <a:t>-</a:t>
            </a:r>
            <a:r>
              <a:rPr lang="ru-RU" dirty="0"/>
              <a:t> </a:t>
            </a:r>
            <a:r>
              <a:rPr lang="ru-RU" dirty="0" smtClean="0"/>
              <a:t>→</a:t>
            </a:r>
            <a:r>
              <a:rPr lang="en-US" dirty="0" smtClean="0"/>
              <a:t> </a:t>
            </a:r>
            <a:r>
              <a:rPr lang="ru-RU" dirty="0" smtClean="0"/>
              <a:t>А</a:t>
            </a:r>
            <a:r>
              <a:rPr lang="en-US" dirty="0"/>
              <a:t>l</a:t>
            </a:r>
            <a:r>
              <a:rPr lang="ru-RU" dirty="0"/>
              <a:t> (</a:t>
            </a:r>
            <a:r>
              <a:rPr lang="en-US" dirty="0"/>
              <a:t>OH</a:t>
            </a:r>
            <a:r>
              <a:rPr lang="ru-RU" dirty="0"/>
              <a:t>)</a:t>
            </a:r>
            <a:r>
              <a:rPr lang="ru-RU" baseline="-25000" dirty="0"/>
              <a:t>4</a:t>
            </a:r>
            <a:r>
              <a:rPr lang="ru-RU" baseline="30000" dirty="0"/>
              <a:t>-</a:t>
            </a:r>
            <a:endParaRPr lang="ru-RU" dirty="0"/>
          </a:p>
          <a:p>
            <a:pPr>
              <a:buNone/>
            </a:pPr>
            <a:r>
              <a:rPr lang="ru-RU" b="1" dirty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Zn</a:t>
            </a:r>
            <a:r>
              <a:rPr lang="ru-RU" dirty="0" smtClean="0"/>
              <a:t>(ОН)2 </a:t>
            </a:r>
            <a:r>
              <a:rPr lang="ru-RU" b="1" dirty="0" smtClean="0"/>
              <a:t>–  основание</a:t>
            </a:r>
            <a:r>
              <a:rPr lang="ru-RU" dirty="0" smtClean="0"/>
              <a:t> </a:t>
            </a:r>
            <a:r>
              <a:rPr lang="ru-RU" dirty="0" err="1" smtClean="0"/>
              <a:t>амфотерное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/>
              <a:t>Zn</a:t>
            </a:r>
            <a:r>
              <a:rPr lang="ru-RU" sz="2000" dirty="0"/>
              <a:t>(ОН)2 +  + 2Н</a:t>
            </a:r>
            <a:r>
              <a:rPr lang="ru-RU" sz="2000" b="1" dirty="0"/>
              <a:t> </a:t>
            </a:r>
            <a:r>
              <a:rPr lang="en-US" sz="2000" dirty="0" err="1"/>
              <a:t>Cl</a:t>
            </a:r>
            <a:r>
              <a:rPr lang="ru-RU" sz="2000" dirty="0"/>
              <a:t> →  </a:t>
            </a:r>
            <a:r>
              <a:rPr lang="en-US" sz="2000" dirty="0" err="1"/>
              <a:t>ZnCl</a:t>
            </a:r>
            <a:r>
              <a:rPr lang="ru-RU" sz="2000" dirty="0"/>
              <a:t>2 + 2Н2 </a:t>
            </a:r>
            <a:r>
              <a:rPr lang="ru-RU" sz="2000" dirty="0" smtClean="0"/>
              <a:t>О</a:t>
            </a:r>
            <a:endParaRPr lang="ru-RU" sz="2000" dirty="0"/>
          </a:p>
          <a:p>
            <a:pPr>
              <a:buNone/>
            </a:pPr>
            <a:r>
              <a:rPr lang="en-US" sz="2000" dirty="0"/>
              <a:t>Zn</a:t>
            </a:r>
            <a:r>
              <a:rPr lang="ru-RU" sz="2000" dirty="0"/>
              <a:t>(ОН)2 +  + 2Н</a:t>
            </a:r>
            <a:r>
              <a:rPr lang="ru-RU" sz="2000" baseline="30000" dirty="0"/>
              <a:t>+ </a:t>
            </a:r>
            <a:r>
              <a:rPr lang="ru-RU" sz="2000" dirty="0"/>
              <a:t>+2</a:t>
            </a:r>
            <a:r>
              <a:rPr lang="ru-RU" sz="2000" b="1" dirty="0"/>
              <a:t> </a:t>
            </a:r>
            <a:r>
              <a:rPr lang="en-US" sz="2000" dirty="0" err="1"/>
              <a:t>Cl</a:t>
            </a:r>
            <a:r>
              <a:rPr lang="ru-RU" sz="2000" baseline="30000" dirty="0"/>
              <a:t>-</a:t>
            </a:r>
            <a:r>
              <a:rPr lang="ru-RU" sz="2000" dirty="0"/>
              <a:t> →  </a:t>
            </a:r>
            <a:r>
              <a:rPr lang="en-US" sz="2000" dirty="0"/>
              <a:t>Zn</a:t>
            </a:r>
            <a:r>
              <a:rPr lang="ru-RU" sz="2000" baseline="30000" dirty="0"/>
              <a:t>2+</a:t>
            </a:r>
            <a:r>
              <a:rPr lang="ru-RU" sz="2000" dirty="0"/>
              <a:t>  +2</a:t>
            </a:r>
            <a:r>
              <a:rPr lang="en-US" sz="2000" dirty="0" err="1"/>
              <a:t>Cl</a:t>
            </a:r>
            <a:r>
              <a:rPr lang="en-US" sz="2000" dirty="0"/>
              <a:t> </a:t>
            </a:r>
            <a:r>
              <a:rPr lang="ru-RU" sz="2000" baseline="30000" dirty="0"/>
              <a:t>- </a:t>
            </a:r>
            <a:r>
              <a:rPr lang="ru-RU" sz="2000" dirty="0"/>
              <a:t>+ 2Н2 </a:t>
            </a:r>
            <a:r>
              <a:rPr lang="ru-RU" sz="2000" dirty="0" smtClean="0"/>
              <a:t>О</a:t>
            </a:r>
            <a:endParaRPr lang="ru-RU" sz="2000" dirty="0"/>
          </a:p>
          <a:p>
            <a:pPr>
              <a:buNone/>
            </a:pPr>
            <a:r>
              <a:rPr lang="en-US" sz="2000" dirty="0"/>
              <a:t>Zn</a:t>
            </a:r>
            <a:r>
              <a:rPr lang="ru-RU" sz="2000" dirty="0"/>
              <a:t>(ОН)2 +  </a:t>
            </a:r>
            <a:r>
              <a:rPr lang="ru-RU" sz="2000" dirty="0" smtClean="0"/>
              <a:t>2Н</a:t>
            </a:r>
            <a:r>
              <a:rPr lang="ru-RU" sz="2000" baseline="30000" dirty="0" smtClean="0"/>
              <a:t>+</a:t>
            </a:r>
            <a:r>
              <a:rPr lang="ru-RU" sz="2000" dirty="0" smtClean="0"/>
              <a:t> </a:t>
            </a:r>
            <a:r>
              <a:rPr lang="ru-RU" sz="2000" dirty="0"/>
              <a:t>→  </a:t>
            </a:r>
            <a:r>
              <a:rPr lang="en-US" sz="2000" dirty="0"/>
              <a:t>Zn</a:t>
            </a:r>
            <a:r>
              <a:rPr lang="ru-RU" sz="2000" baseline="30000" dirty="0"/>
              <a:t>2+</a:t>
            </a:r>
            <a:r>
              <a:rPr lang="ru-RU" sz="2000" dirty="0"/>
              <a:t>  + 2Н2 </a:t>
            </a:r>
            <a:r>
              <a:rPr lang="ru-RU" sz="2000" dirty="0" smtClean="0"/>
              <a:t>О</a:t>
            </a:r>
            <a:endParaRPr lang="ru-RU" sz="2000" dirty="0"/>
          </a:p>
          <a:p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Zn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(ОН)2  -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кислота  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Н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Zn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О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endParaRPr lang="ru-RU" sz="20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000" b="1" dirty="0"/>
              <a:t>При сплавлении</a:t>
            </a:r>
            <a:endParaRPr lang="ru-RU" sz="2000" dirty="0"/>
          </a:p>
          <a:p>
            <a:pPr>
              <a:buNone/>
            </a:pPr>
            <a:r>
              <a:rPr lang="ru-RU" sz="2400" dirty="0"/>
              <a:t>Н </a:t>
            </a:r>
            <a:r>
              <a:rPr lang="ru-RU" sz="2400" baseline="-25000" dirty="0"/>
              <a:t>2</a:t>
            </a:r>
            <a:r>
              <a:rPr lang="en-US" sz="2400" dirty="0"/>
              <a:t>Zn</a:t>
            </a:r>
            <a:r>
              <a:rPr lang="en-US" sz="2400" baseline="-25000" dirty="0"/>
              <a:t> </a:t>
            </a:r>
            <a:r>
              <a:rPr lang="ru-RU" sz="2400" dirty="0"/>
              <a:t>О</a:t>
            </a:r>
            <a:r>
              <a:rPr lang="ru-RU" sz="2400" baseline="-25000" dirty="0"/>
              <a:t>2</a:t>
            </a:r>
            <a:r>
              <a:rPr lang="ru-RU" sz="2400" dirty="0"/>
              <a:t>+ 2 КОН → К2  </a:t>
            </a:r>
            <a:r>
              <a:rPr lang="en-US" sz="2400" dirty="0"/>
              <a:t>Zn</a:t>
            </a:r>
            <a:r>
              <a:rPr lang="en-US" sz="2400" baseline="-25000" dirty="0"/>
              <a:t> </a:t>
            </a:r>
            <a:r>
              <a:rPr lang="ru-RU" sz="2400" dirty="0"/>
              <a:t>О</a:t>
            </a:r>
            <a:r>
              <a:rPr lang="ru-RU" sz="2400" baseline="-25000" dirty="0"/>
              <a:t>2</a:t>
            </a:r>
            <a:r>
              <a:rPr lang="ru-RU" sz="2400" dirty="0"/>
              <a:t>+ 2Н2 О</a:t>
            </a:r>
          </a:p>
          <a:p>
            <a:pPr>
              <a:buNone/>
            </a:pPr>
            <a:r>
              <a:rPr lang="ru-RU" sz="2400" dirty="0"/>
              <a:t>Н </a:t>
            </a:r>
            <a:r>
              <a:rPr lang="ru-RU" sz="2400" baseline="-25000" dirty="0"/>
              <a:t>2</a:t>
            </a:r>
            <a:r>
              <a:rPr lang="en-US" sz="2400" dirty="0"/>
              <a:t>Zn</a:t>
            </a:r>
            <a:r>
              <a:rPr lang="en-US" sz="2400" baseline="-25000" dirty="0"/>
              <a:t> </a:t>
            </a:r>
            <a:r>
              <a:rPr lang="ru-RU" sz="2400" dirty="0"/>
              <a:t>О</a:t>
            </a:r>
            <a:r>
              <a:rPr lang="ru-RU" sz="2400" baseline="-25000" dirty="0"/>
              <a:t>2</a:t>
            </a:r>
            <a:r>
              <a:rPr lang="ru-RU" sz="2400" dirty="0"/>
              <a:t>+ 2 К </a:t>
            </a:r>
            <a:r>
              <a:rPr lang="ru-RU" sz="2400" baseline="30000" dirty="0"/>
              <a:t>+</a:t>
            </a:r>
            <a:r>
              <a:rPr lang="ru-RU" sz="2400" dirty="0"/>
              <a:t> +2ОН</a:t>
            </a:r>
            <a:r>
              <a:rPr lang="ru-RU" sz="2400" baseline="30000" dirty="0"/>
              <a:t>-</a:t>
            </a:r>
            <a:r>
              <a:rPr lang="ru-RU" sz="2400" dirty="0"/>
              <a:t> →2 К</a:t>
            </a:r>
            <a:r>
              <a:rPr lang="ru-RU" sz="2400" baseline="30000" dirty="0"/>
              <a:t> +</a:t>
            </a:r>
            <a:r>
              <a:rPr lang="ru-RU" sz="2400" dirty="0"/>
              <a:t> +</a:t>
            </a:r>
            <a:r>
              <a:rPr lang="en-US" sz="2400" dirty="0"/>
              <a:t>Zn</a:t>
            </a:r>
            <a:r>
              <a:rPr lang="en-US" sz="2400" baseline="-25000" dirty="0"/>
              <a:t> </a:t>
            </a:r>
            <a:r>
              <a:rPr lang="ru-RU" sz="2400" dirty="0"/>
              <a:t>О</a:t>
            </a:r>
            <a:r>
              <a:rPr lang="ru-RU" sz="2400" baseline="-25000" dirty="0"/>
              <a:t>2 </a:t>
            </a:r>
            <a:r>
              <a:rPr lang="ru-RU" sz="2400" baseline="30000" dirty="0"/>
              <a:t>2-</a:t>
            </a:r>
            <a:r>
              <a:rPr lang="ru-RU" sz="2400" dirty="0"/>
              <a:t>+ 2Н2 О</a:t>
            </a:r>
          </a:p>
          <a:p>
            <a:pPr>
              <a:buNone/>
            </a:pPr>
            <a:r>
              <a:rPr lang="ru-RU" sz="2400" dirty="0"/>
              <a:t>Н </a:t>
            </a:r>
            <a:r>
              <a:rPr lang="ru-RU" sz="2400" baseline="-25000" dirty="0"/>
              <a:t>2</a:t>
            </a:r>
            <a:r>
              <a:rPr lang="en-US" sz="2400" dirty="0"/>
              <a:t>Zn</a:t>
            </a:r>
            <a:r>
              <a:rPr lang="en-US" sz="2400" baseline="-25000" dirty="0"/>
              <a:t> </a:t>
            </a:r>
            <a:r>
              <a:rPr lang="ru-RU" sz="2400" dirty="0"/>
              <a:t>О</a:t>
            </a:r>
            <a:r>
              <a:rPr lang="ru-RU" sz="2400" baseline="-25000" dirty="0"/>
              <a:t>2</a:t>
            </a:r>
            <a:r>
              <a:rPr lang="ru-RU" sz="2400" dirty="0"/>
              <a:t>+ 2ОН</a:t>
            </a:r>
            <a:r>
              <a:rPr lang="ru-RU" sz="2400" baseline="30000" dirty="0"/>
              <a:t>-</a:t>
            </a:r>
            <a:r>
              <a:rPr lang="ru-RU" sz="2400" dirty="0"/>
              <a:t> →  </a:t>
            </a:r>
            <a:r>
              <a:rPr lang="en-US" sz="2400" dirty="0"/>
              <a:t>Zn</a:t>
            </a:r>
            <a:r>
              <a:rPr lang="en-US" sz="2400" baseline="-25000" dirty="0"/>
              <a:t> </a:t>
            </a:r>
            <a:r>
              <a:rPr lang="ru-RU" sz="2400" dirty="0"/>
              <a:t>О</a:t>
            </a:r>
            <a:r>
              <a:rPr lang="ru-RU" sz="2400" baseline="-25000" dirty="0"/>
              <a:t>2 </a:t>
            </a:r>
            <a:r>
              <a:rPr lang="ru-RU" sz="2400" baseline="30000" dirty="0"/>
              <a:t>2-</a:t>
            </a:r>
            <a:r>
              <a:rPr lang="ru-RU" sz="2400" dirty="0"/>
              <a:t>+ 2Н2 О</a:t>
            </a:r>
          </a:p>
          <a:p>
            <a:r>
              <a:rPr lang="ru-RU" sz="2400" b="1" dirty="0"/>
              <a:t>В растворе</a:t>
            </a:r>
            <a:endParaRPr lang="ru-RU" sz="2400" dirty="0"/>
          </a:p>
          <a:p>
            <a:pPr>
              <a:buNone/>
            </a:pPr>
            <a:r>
              <a:rPr lang="en-US" sz="2400" dirty="0"/>
              <a:t>Zn</a:t>
            </a:r>
            <a:r>
              <a:rPr lang="ru-RU" sz="2400" dirty="0"/>
              <a:t>(ОН)2+ 2КОН →К</a:t>
            </a:r>
            <a:r>
              <a:rPr lang="ru-RU" sz="2400" baseline="-25000" dirty="0"/>
              <a:t> 2 </a:t>
            </a:r>
            <a:r>
              <a:rPr lang="ru-RU" sz="2400" dirty="0"/>
              <a:t>[</a:t>
            </a:r>
            <a:r>
              <a:rPr lang="en-US" sz="2400" dirty="0"/>
              <a:t>Zn</a:t>
            </a:r>
            <a:r>
              <a:rPr lang="en-US" sz="2400" baseline="-25000" dirty="0"/>
              <a:t> </a:t>
            </a:r>
            <a:r>
              <a:rPr lang="ru-RU" sz="2400" dirty="0"/>
              <a:t>( </a:t>
            </a:r>
            <a:r>
              <a:rPr lang="en-US" sz="2400" dirty="0"/>
              <a:t>OH</a:t>
            </a:r>
            <a:r>
              <a:rPr lang="ru-RU" sz="2400" dirty="0"/>
              <a:t>)</a:t>
            </a:r>
            <a:r>
              <a:rPr lang="ru-RU" sz="2400" baseline="-25000" dirty="0"/>
              <a:t>4</a:t>
            </a:r>
            <a:r>
              <a:rPr lang="ru-RU" sz="2400" dirty="0" smtClean="0"/>
              <a:t>]</a:t>
            </a:r>
            <a:endParaRPr lang="ru-RU" sz="2400" dirty="0"/>
          </a:p>
          <a:p>
            <a:pPr>
              <a:buNone/>
            </a:pPr>
            <a:r>
              <a:rPr lang="en-US" sz="2400" dirty="0"/>
              <a:t>Zn</a:t>
            </a:r>
            <a:r>
              <a:rPr lang="ru-RU" sz="2400" dirty="0"/>
              <a:t>(ОН)2 + 2К </a:t>
            </a:r>
            <a:r>
              <a:rPr lang="ru-RU" sz="2400" baseline="30000" dirty="0"/>
              <a:t>+ </a:t>
            </a:r>
            <a:r>
              <a:rPr lang="ru-RU" sz="2400" dirty="0"/>
              <a:t>+2ОН</a:t>
            </a:r>
            <a:r>
              <a:rPr lang="ru-RU" sz="2400" baseline="30000" dirty="0"/>
              <a:t>-</a:t>
            </a:r>
            <a:r>
              <a:rPr lang="ru-RU" sz="2400" dirty="0"/>
              <a:t> →2К</a:t>
            </a:r>
            <a:r>
              <a:rPr lang="ru-RU" sz="2400" baseline="-25000" dirty="0"/>
              <a:t> </a:t>
            </a:r>
            <a:r>
              <a:rPr lang="ru-RU" sz="2400" baseline="30000" dirty="0"/>
              <a:t>+ </a:t>
            </a:r>
            <a:r>
              <a:rPr lang="ru-RU" sz="2400" dirty="0"/>
              <a:t>+ </a:t>
            </a:r>
            <a:r>
              <a:rPr lang="en-US" sz="2400" dirty="0"/>
              <a:t>Zn</a:t>
            </a:r>
            <a:r>
              <a:rPr lang="en-US" sz="2400" baseline="-25000" dirty="0"/>
              <a:t> </a:t>
            </a:r>
            <a:r>
              <a:rPr lang="ru-RU" sz="2400" dirty="0"/>
              <a:t>( </a:t>
            </a:r>
            <a:r>
              <a:rPr lang="en-US" sz="2400" dirty="0"/>
              <a:t>OH</a:t>
            </a:r>
            <a:r>
              <a:rPr lang="ru-RU" sz="2400" dirty="0" smtClean="0"/>
              <a:t>)</a:t>
            </a:r>
            <a:r>
              <a:rPr lang="ru-RU" sz="2400" baseline="-25000" dirty="0" smtClean="0"/>
              <a:t>4</a:t>
            </a:r>
            <a:r>
              <a:rPr lang="ru-RU" sz="2400" baseline="30000" dirty="0" smtClean="0"/>
              <a:t>2-</a:t>
            </a:r>
            <a:endParaRPr lang="ru-RU" sz="2400" dirty="0"/>
          </a:p>
          <a:p>
            <a:pPr>
              <a:buNone/>
            </a:pPr>
            <a:r>
              <a:rPr lang="en-US" sz="2400" dirty="0"/>
              <a:t>Zn</a:t>
            </a:r>
            <a:r>
              <a:rPr lang="ru-RU" sz="2400" dirty="0"/>
              <a:t>(ОН)2 + 2ОН</a:t>
            </a:r>
            <a:r>
              <a:rPr lang="ru-RU" sz="2400" baseline="30000" dirty="0"/>
              <a:t>-</a:t>
            </a:r>
            <a:r>
              <a:rPr lang="ru-RU" sz="2400" dirty="0"/>
              <a:t> →</a:t>
            </a:r>
            <a:r>
              <a:rPr lang="en-US" sz="2400" dirty="0"/>
              <a:t>Zn</a:t>
            </a:r>
            <a:r>
              <a:rPr lang="en-US" sz="2400" baseline="-25000" dirty="0"/>
              <a:t> </a:t>
            </a:r>
            <a:r>
              <a:rPr lang="ru-RU" sz="2400" dirty="0"/>
              <a:t>( </a:t>
            </a:r>
            <a:r>
              <a:rPr lang="en-US" sz="2400" dirty="0"/>
              <a:t>OH</a:t>
            </a:r>
            <a:r>
              <a:rPr lang="ru-RU" sz="2400" dirty="0"/>
              <a:t>)</a:t>
            </a:r>
            <a:r>
              <a:rPr lang="ru-RU" sz="2400" baseline="-25000" dirty="0"/>
              <a:t>4</a:t>
            </a:r>
            <a:r>
              <a:rPr lang="ru-RU" sz="2400" baseline="30000" dirty="0"/>
              <a:t>2-</a:t>
            </a:r>
            <a:endParaRPr lang="ru-RU" sz="2400" dirty="0"/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рефлексия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Составьте формулу: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амфотерного</a:t>
            </a:r>
            <a:r>
              <a:rPr lang="ru-RU" dirty="0" smtClean="0"/>
              <a:t> оксида железа (</a:t>
            </a:r>
            <a:r>
              <a:rPr lang="en-US" dirty="0" smtClean="0"/>
              <a:t>III)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Метажелезной</a:t>
            </a:r>
            <a:r>
              <a:rPr lang="ru-RU" dirty="0" smtClean="0"/>
              <a:t> кислоты</a:t>
            </a:r>
          </a:p>
          <a:p>
            <a:r>
              <a:rPr lang="ru-RU" dirty="0" err="1" smtClean="0"/>
              <a:t>Метаферрата</a:t>
            </a:r>
            <a:r>
              <a:rPr lang="ru-RU" dirty="0" smtClean="0"/>
              <a:t> натрия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Литература: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« Химия.9 класс. Поурочные планы. ( по учебнику Габриеляна О.С.) В.Г Денисова. </a:t>
            </a:r>
            <a:r>
              <a:rPr lang="ru-RU" dirty="0" err="1" smtClean="0"/>
              <a:t>Изд</a:t>
            </a:r>
            <a:r>
              <a:rPr lang="ru-RU" dirty="0" smtClean="0"/>
              <a:t> Учитель. Г. Волгоград. 2003-64с. </a:t>
            </a:r>
          </a:p>
          <a:p>
            <a:pPr lvl="0"/>
            <a:r>
              <a:rPr lang="ru-RU" dirty="0" smtClean="0"/>
              <a:t>«Поурочные разработки по химии ( по учебнику Габриеляна О.С.) </a:t>
            </a:r>
            <a:r>
              <a:rPr lang="ru-RU" dirty="0" err="1" smtClean="0"/>
              <a:t>М.Ю.Горковенко</a:t>
            </a:r>
            <a:endParaRPr lang="ru-RU" dirty="0" smtClean="0"/>
          </a:p>
          <a:p>
            <a:pPr lvl="0"/>
            <a:r>
              <a:rPr lang="ru-RU" dirty="0" smtClean="0"/>
              <a:t>«Химия 9» учебник Габриеляна О.С изд. Дрофа 2010г.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целеполагание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9"/>
            <a:ext cx="8229600" cy="5043502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Обучающая цель урока:</a:t>
            </a:r>
            <a:r>
              <a:rPr lang="ru-RU" sz="2000" dirty="0" smtClean="0"/>
              <a:t> </a:t>
            </a:r>
          </a:p>
          <a:p>
            <a:r>
              <a:rPr lang="ru-RU" sz="2000" dirty="0" smtClean="0"/>
              <a:t>1.Актуализация знаний о ПСХЭ , связи со строением атома и значении для характеристики соединений химического элемента.</a:t>
            </a:r>
          </a:p>
          <a:p>
            <a:r>
              <a:rPr lang="ru-RU" sz="2000" dirty="0" smtClean="0"/>
              <a:t>2.Углубление и развитие знаний об </a:t>
            </a:r>
            <a:r>
              <a:rPr lang="ru-RU" sz="2000" dirty="0" err="1" smtClean="0"/>
              <a:t>амфотерных</a:t>
            </a:r>
            <a:r>
              <a:rPr lang="ru-RU" sz="2000" dirty="0" smtClean="0"/>
              <a:t>  элементах.</a:t>
            </a:r>
          </a:p>
          <a:p>
            <a:r>
              <a:rPr lang="ru-RU" sz="2000" b="1" dirty="0" smtClean="0"/>
              <a:t>Развивающая цель урока:</a:t>
            </a:r>
            <a:r>
              <a:rPr lang="ru-RU" sz="2000" dirty="0" smtClean="0"/>
              <a:t> </a:t>
            </a:r>
          </a:p>
          <a:p>
            <a:r>
              <a:rPr lang="ru-RU" sz="2000" dirty="0" smtClean="0"/>
              <a:t>1.Развитие умения составлять схемы строения атома и характеризовать химические элементы и их важнейшие соединения.</a:t>
            </a:r>
          </a:p>
          <a:p>
            <a:r>
              <a:rPr lang="ru-RU" sz="2000" b="1" dirty="0" smtClean="0"/>
              <a:t>Воспитательная цель урока:</a:t>
            </a:r>
            <a:endParaRPr lang="ru-RU" sz="2000" dirty="0" smtClean="0"/>
          </a:p>
          <a:p>
            <a:r>
              <a:rPr lang="ru-RU" sz="2000" dirty="0" smtClean="0"/>
              <a:t>1.Воспитание чувства патриотизма.</a:t>
            </a:r>
          </a:p>
          <a:p>
            <a:pPr>
              <a:buNone/>
            </a:pPr>
            <a:r>
              <a:rPr lang="ru-RU" sz="2000" b="1" dirty="0" smtClean="0"/>
              <a:t> </a:t>
            </a:r>
            <a:endParaRPr lang="ru-RU" sz="2000" dirty="0" smtClean="0"/>
          </a:p>
          <a:p>
            <a:r>
              <a:rPr lang="ru-RU" sz="2000" b="1" dirty="0" smtClean="0"/>
              <a:t>Оборудование: </a:t>
            </a:r>
            <a:r>
              <a:rPr lang="ru-RU" sz="2000" dirty="0" smtClean="0"/>
              <a:t>ПСХЭ, портрет Д.И.Менделеева.</a:t>
            </a:r>
          </a:p>
          <a:p>
            <a:pPr>
              <a:buNone/>
            </a:pPr>
            <a:r>
              <a:rPr lang="ru-RU" sz="2000" b="1" dirty="0" smtClean="0"/>
              <a:t> </a:t>
            </a:r>
            <a:endParaRPr lang="ru-RU" sz="2000" dirty="0" smtClean="0"/>
          </a:p>
          <a:p>
            <a:r>
              <a:rPr lang="ru-RU" sz="2000" b="1" dirty="0" smtClean="0"/>
              <a:t>Реактивы: </a:t>
            </a:r>
            <a:r>
              <a:rPr lang="ru-RU" sz="2000" dirty="0" smtClean="0"/>
              <a:t>простые вещества А</a:t>
            </a:r>
            <a:r>
              <a:rPr lang="en-US" sz="2000" dirty="0" smtClean="0"/>
              <a:t>l</a:t>
            </a:r>
            <a:r>
              <a:rPr lang="ru-RU" sz="2000" dirty="0" smtClean="0"/>
              <a:t>,</a:t>
            </a:r>
            <a:r>
              <a:rPr lang="en-US" sz="2000" dirty="0" smtClean="0"/>
              <a:t>Zn</a:t>
            </a:r>
            <a:r>
              <a:rPr lang="ru-RU" sz="2000" dirty="0" smtClean="0"/>
              <a:t>, сложные вещества: А</a:t>
            </a:r>
            <a:r>
              <a:rPr lang="en-US" sz="2000" dirty="0" err="1" smtClean="0"/>
              <a:t>lCl</a:t>
            </a:r>
            <a:r>
              <a:rPr lang="ru-RU" sz="2000" baseline="-25000" dirty="0" smtClean="0"/>
              <a:t>3, </a:t>
            </a:r>
            <a:r>
              <a:rPr lang="en-US" sz="2000" dirty="0" err="1" smtClean="0"/>
              <a:t>ZnCl</a:t>
            </a:r>
            <a:r>
              <a:rPr lang="ru-RU" sz="2000" baseline="-25000" dirty="0" smtClean="0"/>
              <a:t>2, </a:t>
            </a:r>
            <a:r>
              <a:rPr lang="en-US" sz="2000" dirty="0" err="1" smtClean="0"/>
              <a:t>NaOH</a:t>
            </a:r>
            <a:r>
              <a:rPr lang="ru-RU" sz="2000" dirty="0" smtClean="0"/>
              <a:t>, </a:t>
            </a:r>
            <a:r>
              <a:rPr lang="en-US" sz="2000" dirty="0" err="1" smtClean="0"/>
              <a:t>HCl</a:t>
            </a:r>
            <a:r>
              <a:rPr lang="ru-RU" sz="2000" dirty="0" smtClean="0"/>
              <a:t>, А</a:t>
            </a:r>
            <a:r>
              <a:rPr lang="en-US" sz="2000" dirty="0" smtClean="0"/>
              <a:t>l </a:t>
            </a:r>
            <a:r>
              <a:rPr lang="ru-RU" sz="2000" baseline="-25000" dirty="0" smtClean="0"/>
              <a:t>2</a:t>
            </a:r>
            <a:r>
              <a:rPr lang="en-US" sz="2000" dirty="0" smtClean="0"/>
              <a:t>O</a:t>
            </a:r>
            <a:r>
              <a:rPr lang="ru-RU" sz="2000" baseline="-25000" dirty="0" smtClean="0"/>
              <a:t>3, </a:t>
            </a:r>
            <a:r>
              <a:rPr lang="en-US" sz="2000" dirty="0" err="1" smtClean="0"/>
              <a:t>ZnO</a:t>
            </a:r>
            <a:endParaRPr lang="ru-RU" sz="2000" dirty="0" smtClean="0"/>
          </a:p>
          <a:p>
            <a:pPr>
              <a:buNone/>
            </a:pPr>
            <a:r>
              <a:rPr lang="ru-RU" sz="2000" b="1" dirty="0" smtClean="0"/>
              <a:t> </a:t>
            </a:r>
            <a:endParaRPr lang="ru-RU" sz="2000" dirty="0" smtClean="0"/>
          </a:p>
          <a:p>
            <a:r>
              <a:rPr lang="ru-RU" sz="2000" b="1" dirty="0" smtClean="0"/>
              <a:t>Методы: </a:t>
            </a:r>
            <a:r>
              <a:rPr lang="ru-RU" sz="2000" dirty="0" smtClean="0"/>
              <a:t>рассказ, беседа, самостоятельная работа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Ход </a:t>
            </a:r>
            <a:r>
              <a:rPr lang="ru-RU" b="1" dirty="0"/>
              <a:t>урока :</a:t>
            </a:r>
            <a:r>
              <a:rPr lang="ru-RU" dirty="0"/>
              <a:t/>
            </a:r>
            <a:br>
              <a:rPr lang="ru-RU" dirty="0"/>
            </a:br>
            <a:r>
              <a:rPr lang="en-US" b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Актуализация знаний по теме </a:t>
            </a:r>
            <a:r>
              <a:rPr lang="ru-RU" dirty="0" smtClean="0"/>
              <a:t>ПСХЭ.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Инструктаж по выполнению самостоятельной работы, углубление знаний.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b="1" dirty="0" smtClean="0"/>
              <a:t>Выполнение самостоятельной работы.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b="1" dirty="0" smtClean="0"/>
              <a:t>Обсуждение результатов, коррекция знаний.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err="1" smtClean="0"/>
              <a:t>Дом.зад</a:t>
            </a:r>
            <a:r>
              <a:rPr lang="ru-RU" b="1" dirty="0" smtClean="0"/>
              <a:t>. §2 </a:t>
            </a:r>
            <a:r>
              <a:rPr lang="ru-RU" b="1" dirty="0" err="1" smtClean="0"/>
              <a:t>упр</a:t>
            </a:r>
            <a:r>
              <a:rPr lang="ru-RU" b="1" dirty="0" smtClean="0"/>
              <a:t> 3,4 </a:t>
            </a:r>
            <a:r>
              <a:rPr lang="ru-RU" b="1" dirty="0" err="1" smtClean="0"/>
              <a:t>п</a:t>
            </a:r>
            <a:r>
              <a:rPr lang="ru-RU" b="1" dirty="0" smtClean="0"/>
              <a:t>;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Что показывает № порядковый?</a:t>
            </a:r>
          </a:p>
          <a:p>
            <a:r>
              <a:rPr lang="ru-RU" dirty="0"/>
              <a:t>Что показывает № периода?</a:t>
            </a:r>
          </a:p>
          <a:p>
            <a:r>
              <a:rPr lang="ru-RU" dirty="0"/>
              <a:t>Что показывает № группы? Для всех ли элементов?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795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План характеристики химического элемента ( см.§2)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33222" indent="-514350">
              <a:buNone/>
            </a:pPr>
            <a:r>
              <a:rPr lang="ru-RU" sz="2800" dirty="0" smtClean="0"/>
              <a:t>1.положение </a:t>
            </a:r>
            <a:r>
              <a:rPr lang="ru-RU" sz="2800" dirty="0" err="1" smtClean="0"/>
              <a:t>элемета</a:t>
            </a:r>
            <a:r>
              <a:rPr lang="ru-RU" sz="2800" dirty="0" smtClean="0"/>
              <a:t> в ПСХЭ</a:t>
            </a:r>
          </a:p>
          <a:p>
            <a:pPr marL="633222" indent="-514350">
              <a:buNone/>
            </a:pPr>
            <a:r>
              <a:rPr lang="ru-RU" sz="2800" dirty="0" smtClean="0"/>
              <a:t>2. схема строения атома (</a:t>
            </a:r>
            <a:r>
              <a:rPr lang="ru-RU" sz="2200" i="1" dirty="0" smtClean="0"/>
              <a:t>возможные степени окисления</a:t>
            </a:r>
            <a:r>
              <a:rPr lang="ru-RU" sz="2800" dirty="0" smtClean="0"/>
              <a:t>)</a:t>
            </a:r>
          </a:p>
          <a:p>
            <a:pPr marL="633222" indent="-514350">
              <a:buNone/>
            </a:pPr>
            <a:r>
              <a:rPr lang="ru-RU" sz="2800" dirty="0" smtClean="0"/>
              <a:t>3. характер элемента( </a:t>
            </a:r>
            <a:r>
              <a:rPr lang="ru-RU" sz="2800" dirty="0" err="1" smtClean="0"/>
              <a:t>Ме</a:t>
            </a:r>
            <a:r>
              <a:rPr lang="ru-RU" sz="2800" dirty="0" smtClean="0"/>
              <a:t> или </a:t>
            </a:r>
            <a:r>
              <a:rPr lang="ru-RU" sz="2800" dirty="0" err="1" smtClean="0"/>
              <a:t>НеМе</a:t>
            </a:r>
            <a:r>
              <a:rPr lang="ru-RU" sz="2800" dirty="0" smtClean="0"/>
              <a:t>)</a:t>
            </a:r>
          </a:p>
          <a:p>
            <a:pPr marL="633222" indent="-514350">
              <a:buNone/>
            </a:pPr>
            <a:r>
              <a:rPr lang="ru-RU" sz="2800" dirty="0" smtClean="0"/>
              <a:t>4. сравнение свойств с соседями по группе</a:t>
            </a:r>
          </a:p>
          <a:p>
            <a:pPr marL="633222" indent="-514350">
              <a:buNone/>
            </a:pPr>
            <a:r>
              <a:rPr lang="ru-RU" sz="2800" dirty="0" smtClean="0"/>
              <a:t>5. сравнение свойств с соседями по периоду</a:t>
            </a:r>
          </a:p>
          <a:p>
            <a:pPr marL="633222" indent="-514350">
              <a:buNone/>
            </a:pPr>
            <a:r>
              <a:rPr lang="ru-RU" sz="2800" dirty="0" smtClean="0"/>
              <a:t>6. формула и характер оксида, доказательство характера (</a:t>
            </a:r>
            <a:r>
              <a:rPr lang="ru-RU" sz="2000" i="1" dirty="0" smtClean="0"/>
              <a:t>уравнения реакций</a:t>
            </a:r>
            <a:r>
              <a:rPr lang="ru-RU" sz="2800" dirty="0" smtClean="0"/>
              <a:t>)</a:t>
            </a:r>
          </a:p>
          <a:p>
            <a:pPr marL="633222" indent="-514350">
              <a:buNone/>
            </a:pPr>
            <a:r>
              <a:rPr lang="ru-RU" sz="2800" dirty="0" smtClean="0"/>
              <a:t>7. формула и характер </a:t>
            </a:r>
            <a:r>
              <a:rPr lang="ru-RU" sz="2800" dirty="0" err="1" smtClean="0"/>
              <a:t>гидроксида</a:t>
            </a:r>
            <a:r>
              <a:rPr lang="ru-RU" sz="2800" dirty="0" smtClean="0"/>
              <a:t>, доказательство характера (</a:t>
            </a:r>
            <a:r>
              <a:rPr lang="ru-RU" sz="2000" i="1" dirty="0" smtClean="0"/>
              <a:t>уравнения реакций</a:t>
            </a:r>
            <a:r>
              <a:rPr lang="ru-RU" sz="2800" dirty="0" smtClean="0"/>
              <a:t>)</a:t>
            </a:r>
          </a:p>
          <a:p>
            <a:pPr marL="633222" indent="-514350">
              <a:buNone/>
            </a:pPr>
            <a:r>
              <a:rPr lang="ru-RU" sz="2800" dirty="0" smtClean="0"/>
              <a:t>8. формула и характер летучего водородного соединения, доказательство характера (</a:t>
            </a:r>
            <a:r>
              <a:rPr lang="ru-RU" sz="2000" i="1" dirty="0" smtClean="0"/>
              <a:t>уравнения реакций</a:t>
            </a:r>
            <a:r>
              <a:rPr lang="ru-RU" sz="2800" dirty="0" smtClean="0"/>
              <a:t>)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Дать характеристику элемента по плану</a:t>
            </a:r>
          </a:p>
          <a:p>
            <a:r>
              <a:rPr lang="ru-RU" dirty="0" smtClean="0"/>
              <a:t>1 вар. А</a:t>
            </a:r>
            <a:r>
              <a:rPr lang="en-US" dirty="0" smtClean="0"/>
              <a:t>l</a:t>
            </a:r>
            <a:endParaRPr lang="ru-RU" dirty="0" smtClean="0"/>
          </a:p>
          <a:p>
            <a:r>
              <a:rPr lang="ru-RU" dirty="0" smtClean="0"/>
              <a:t>2 вар.</a:t>
            </a:r>
            <a:r>
              <a:rPr lang="en-US" dirty="0" smtClean="0"/>
              <a:t> Zn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Алюминий  А</a:t>
            </a:r>
            <a:r>
              <a:rPr lang="en-US" dirty="0" smtClean="0"/>
              <a:t>l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III</a:t>
            </a:r>
            <a:r>
              <a:rPr lang="ru-RU" dirty="0"/>
              <a:t> период, </a:t>
            </a:r>
            <a:r>
              <a:rPr lang="en-US" dirty="0"/>
              <a:t>III</a:t>
            </a:r>
            <a:r>
              <a:rPr lang="ru-RU" dirty="0"/>
              <a:t> группа, главная </a:t>
            </a:r>
            <a:r>
              <a:rPr lang="ru-RU" dirty="0" smtClean="0"/>
              <a:t>подгруппа</a:t>
            </a:r>
          </a:p>
          <a:p>
            <a:endParaRPr lang="ru-RU" dirty="0"/>
          </a:p>
          <a:p>
            <a:r>
              <a:rPr lang="ru-RU" dirty="0" smtClean="0"/>
              <a:t>+</a:t>
            </a:r>
            <a:r>
              <a:rPr lang="ru-RU" dirty="0"/>
              <a:t>13  )   )  )</a:t>
            </a:r>
          </a:p>
          <a:p>
            <a:pPr>
              <a:buNone/>
            </a:pPr>
            <a:r>
              <a:rPr lang="ru-RU" dirty="0"/>
              <a:t>        </a:t>
            </a:r>
            <a:r>
              <a:rPr lang="ru-RU" dirty="0" smtClean="0"/>
              <a:t>     2  </a:t>
            </a:r>
            <a:r>
              <a:rPr lang="ru-RU" dirty="0"/>
              <a:t>8 3 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r>
              <a:rPr lang="ru-RU" dirty="0"/>
              <a:t>1</a:t>
            </a:r>
            <a:r>
              <a:rPr lang="en-US" dirty="0"/>
              <a:t>s </a:t>
            </a:r>
            <a:r>
              <a:rPr lang="ru-RU" baseline="30000" dirty="0"/>
              <a:t>2</a:t>
            </a:r>
            <a:r>
              <a:rPr lang="en-US" dirty="0"/>
              <a:t>2 s</a:t>
            </a:r>
            <a:r>
              <a:rPr lang="ru-RU" baseline="30000" dirty="0"/>
              <a:t>2</a:t>
            </a:r>
            <a:r>
              <a:rPr lang="en-US" dirty="0"/>
              <a:t> 2 p </a:t>
            </a:r>
            <a:r>
              <a:rPr lang="ru-RU" baseline="30000" dirty="0"/>
              <a:t>6</a:t>
            </a:r>
            <a:r>
              <a:rPr lang="en-US" dirty="0"/>
              <a:t>3 s </a:t>
            </a:r>
            <a:r>
              <a:rPr lang="ru-RU" baseline="30000" dirty="0"/>
              <a:t>2</a:t>
            </a:r>
            <a:r>
              <a:rPr lang="ru-RU" dirty="0"/>
              <a:t>3</a:t>
            </a:r>
            <a:r>
              <a:rPr lang="en-US" dirty="0"/>
              <a:t>p</a:t>
            </a:r>
            <a:r>
              <a:rPr lang="ru-RU" baseline="30000" dirty="0" smtClean="0"/>
              <a:t>1</a:t>
            </a:r>
            <a:r>
              <a:rPr lang="ru-RU" dirty="0" smtClean="0"/>
              <a:t>  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  </a:t>
            </a:r>
            <a:endParaRPr lang="en-US" dirty="0" smtClean="0"/>
          </a:p>
          <a:p>
            <a:pPr>
              <a:buNone/>
            </a:pPr>
            <a:r>
              <a:rPr lang="en-US" sz="3400" b="1" dirty="0" smtClean="0"/>
              <a:t>   </a:t>
            </a:r>
            <a:r>
              <a:rPr lang="ru-RU" sz="3400" b="1" dirty="0" smtClean="0"/>
              <a:t> </a:t>
            </a:r>
            <a:r>
              <a:rPr lang="en-US" sz="3400" b="1" dirty="0" smtClean="0"/>
              <a:t>       s</a:t>
            </a:r>
            <a:r>
              <a:rPr lang="ru-RU" sz="3400" b="1" dirty="0" smtClean="0"/>
              <a:t>  </a:t>
            </a:r>
          </a:p>
          <a:p>
            <a:pPr>
              <a:buNone/>
            </a:pPr>
            <a:r>
              <a:rPr lang="en-US" dirty="0"/>
              <a:t> </a:t>
            </a:r>
            <a:endParaRPr lang="ru-RU" dirty="0"/>
          </a:p>
          <a:p>
            <a:pPr>
              <a:buNone/>
            </a:pPr>
            <a:r>
              <a:rPr lang="en-US" dirty="0"/>
              <a:t> </a:t>
            </a:r>
            <a:endParaRPr lang="ru-RU" dirty="0"/>
          </a:p>
          <a:p>
            <a:pPr>
              <a:buNone/>
            </a:pPr>
            <a:r>
              <a:rPr lang="en-US" dirty="0"/>
              <a:t> </a:t>
            </a:r>
            <a:endParaRPr lang="ru-RU" dirty="0"/>
          </a:p>
          <a:p>
            <a:pPr>
              <a:buNone/>
            </a:pPr>
            <a:r>
              <a:rPr lang="en-US" dirty="0"/>
              <a:t> </a:t>
            </a:r>
            <a:endParaRPr lang="ru-RU" dirty="0"/>
          </a:p>
          <a:p>
            <a:pPr>
              <a:buNone/>
            </a:pPr>
            <a:r>
              <a:rPr lang="en-US" dirty="0"/>
              <a:t> </a:t>
            </a:r>
            <a:endParaRPr lang="ru-RU" dirty="0"/>
          </a:p>
          <a:p>
            <a:pPr>
              <a:buNone/>
            </a:pPr>
            <a:r>
              <a:rPr lang="en-US" dirty="0"/>
              <a:t> 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285852" y="4071942"/>
          <a:ext cx="707236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4809"/>
                <a:gridCol w="774810"/>
                <a:gridCol w="819361"/>
                <a:gridCol w="774809"/>
                <a:gridCol w="774810"/>
                <a:gridCol w="774809"/>
                <a:gridCol w="774809"/>
                <a:gridCol w="774810"/>
                <a:gridCol w="829337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</a:rPr>
                        <a:t>↑↓</a:t>
                      </a:r>
                      <a:endParaRPr lang="ru-RU" sz="2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8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en-US" sz="2400" b="1" dirty="0" smtClean="0">
                          <a:latin typeface="Times New Roman"/>
                          <a:ea typeface="Times New Roman"/>
                        </a:rPr>
                        <a:t>    p</a:t>
                      </a:r>
                      <a:endParaRPr lang="ru-RU" sz="24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</a:rPr>
                        <a:t>↑↓</a:t>
                      </a:r>
                      <a:endParaRPr lang="ru-RU" sz="2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</a:rPr>
                        <a:t>↑↓</a:t>
                      </a:r>
                      <a:endParaRPr lang="ru-RU" sz="2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</a:rPr>
                        <a:t>↑↓</a:t>
                      </a:r>
                      <a:endParaRPr lang="ru-RU" sz="2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</a:rPr>
                        <a:t>↑↓</a:t>
                      </a:r>
                      <a:endParaRPr lang="ru-RU" sz="2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400" b="1" dirty="0" smtClean="0">
                          <a:latin typeface="Times New Roman"/>
                          <a:ea typeface="Times New Roman"/>
                        </a:rPr>
                        <a:t>d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</a:rPr>
                        <a:t>↑↓</a:t>
                      </a:r>
                      <a:endParaRPr lang="ru-RU" sz="2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</a:rPr>
                        <a:t>↑</a:t>
                      </a:r>
                      <a:endParaRPr lang="ru-RU" sz="2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Цинк  - </a:t>
            </a:r>
            <a:r>
              <a:rPr lang="en-US" dirty="0" smtClean="0"/>
              <a:t>Zn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IV</a:t>
            </a:r>
            <a:r>
              <a:rPr lang="ru-RU" dirty="0"/>
              <a:t> период, </a:t>
            </a:r>
            <a:r>
              <a:rPr lang="en-US" dirty="0"/>
              <a:t>II </a:t>
            </a:r>
            <a:r>
              <a:rPr lang="ru-RU" dirty="0"/>
              <a:t>группа, </a:t>
            </a:r>
            <a:r>
              <a:rPr lang="ru-RU" dirty="0">
                <a:solidFill>
                  <a:srgbClr val="FF0000"/>
                </a:solidFill>
              </a:rPr>
              <a:t>побочная </a:t>
            </a:r>
            <a:r>
              <a:rPr lang="ru-RU" dirty="0" smtClean="0"/>
              <a:t>подгруппа</a:t>
            </a:r>
          </a:p>
          <a:p>
            <a:r>
              <a:rPr lang="ru-RU" dirty="0"/>
              <a:t>+ 30 )  )   )   )</a:t>
            </a:r>
          </a:p>
          <a:p>
            <a:r>
              <a:rPr lang="ru-RU" dirty="0"/>
              <a:t>        2 8 18 </a:t>
            </a:r>
            <a:r>
              <a:rPr lang="ru-RU" dirty="0">
                <a:solidFill>
                  <a:srgbClr val="FF0000"/>
                </a:solidFill>
              </a:rPr>
              <a:t>2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r>
              <a:rPr lang="ru-RU" dirty="0"/>
              <a:t>1</a:t>
            </a:r>
            <a:r>
              <a:rPr lang="en-US" dirty="0"/>
              <a:t>s </a:t>
            </a:r>
            <a:r>
              <a:rPr lang="ru-RU" baseline="30000" dirty="0"/>
              <a:t>2</a:t>
            </a:r>
            <a:r>
              <a:rPr lang="en-US" dirty="0"/>
              <a:t>2 s</a:t>
            </a:r>
            <a:r>
              <a:rPr lang="ru-RU" baseline="30000" dirty="0"/>
              <a:t>2</a:t>
            </a:r>
            <a:r>
              <a:rPr lang="en-US" dirty="0"/>
              <a:t> 2 p</a:t>
            </a:r>
            <a:r>
              <a:rPr lang="ru-RU" baseline="30000" dirty="0"/>
              <a:t>6</a:t>
            </a:r>
            <a:r>
              <a:rPr lang="en-US" dirty="0"/>
              <a:t> 3 s</a:t>
            </a:r>
            <a:r>
              <a:rPr lang="ru-RU" baseline="30000" dirty="0"/>
              <a:t>2</a:t>
            </a:r>
            <a:r>
              <a:rPr lang="en-US" dirty="0"/>
              <a:t> 3 p</a:t>
            </a:r>
            <a:r>
              <a:rPr lang="ru-RU" baseline="30000" dirty="0"/>
              <a:t>6</a:t>
            </a:r>
            <a:r>
              <a:rPr lang="ru-RU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d</a:t>
            </a:r>
            <a:r>
              <a:rPr lang="ru-RU" baseline="30000" dirty="0">
                <a:solidFill>
                  <a:srgbClr val="FF0000"/>
                </a:solidFill>
              </a:rPr>
              <a:t>10</a:t>
            </a:r>
            <a:r>
              <a:rPr lang="ru-RU" dirty="0">
                <a:solidFill>
                  <a:srgbClr val="FF0000"/>
                </a:solidFill>
              </a:rPr>
              <a:t>4</a:t>
            </a:r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ru-RU" baseline="30000" dirty="0">
                <a:solidFill>
                  <a:srgbClr val="FF0000"/>
                </a:solidFill>
              </a:rPr>
              <a:t>2</a:t>
            </a:r>
            <a:r>
              <a:rPr lang="ru-RU" dirty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ru-RU" sz="3400" b="1" dirty="0" smtClean="0"/>
              <a:t> </a:t>
            </a:r>
            <a:r>
              <a:rPr lang="en-US" sz="3400" b="1" dirty="0" smtClean="0"/>
              <a:t>       </a:t>
            </a:r>
            <a:r>
              <a:rPr lang="en-US" sz="3000" b="1" dirty="0" smtClean="0"/>
              <a:t>s</a:t>
            </a:r>
            <a:r>
              <a:rPr lang="ru-RU" sz="3400" b="1" dirty="0" smtClean="0"/>
              <a:t> </a:t>
            </a:r>
            <a:endParaRPr lang="en-US" sz="3400" b="1" dirty="0" smtClean="0"/>
          </a:p>
          <a:p>
            <a:pPr>
              <a:buNone/>
            </a:pPr>
            <a:r>
              <a:rPr lang="en-US" sz="3400" b="1" dirty="0" smtClean="0"/>
              <a:t>    1</a:t>
            </a:r>
            <a:r>
              <a:rPr lang="ru-RU" sz="3400" b="1" dirty="0" smtClean="0"/>
              <a:t> </a:t>
            </a:r>
          </a:p>
          <a:p>
            <a:pPr>
              <a:buNone/>
            </a:pPr>
            <a:r>
              <a:rPr lang="en-US" dirty="0" smtClean="0"/>
              <a:t>    2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    3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    4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214414" y="4071942"/>
          <a:ext cx="6096000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0" dirty="0">
                          <a:latin typeface="Times New Roman"/>
                          <a:ea typeface="Times New Roman"/>
                        </a:rPr>
                        <a:t>↑↓</a:t>
                      </a:r>
                      <a:endParaRPr lang="ru-RU" sz="36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b="0" dirty="0"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kumimoji="0" lang="en-US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</a:t>
                      </a:r>
                      <a:endParaRPr lang="ru-RU" sz="3600" b="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0">
                          <a:latin typeface="Times New Roman"/>
                          <a:ea typeface="Times New Roman"/>
                        </a:rPr>
                        <a:t>↑↓</a:t>
                      </a:r>
                      <a:endParaRPr lang="ru-RU" sz="36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0" dirty="0">
                          <a:latin typeface="Times New Roman"/>
                          <a:ea typeface="Times New Roman"/>
                        </a:rPr>
                        <a:t>↓↑</a:t>
                      </a:r>
                      <a:endParaRPr lang="ru-RU" sz="36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0">
                          <a:latin typeface="Times New Roman"/>
                          <a:ea typeface="Times New Roman"/>
                        </a:rPr>
                        <a:t>↑↓</a:t>
                      </a:r>
                      <a:endParaRPr lang="ru-RU" sz="36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0">
                          <a:latin typeface="Times New Roman"/>
                          <a:ea typeface="Times New Roman"/>
                        </a:rPr>
                        <a:t>↑↓</a:t>
                      </a:r>
                      <a:endParaRPr lang="ru-RU" sz="36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b="0" dirty="0"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ru-RU" sz="3600" b="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0">
                          <a:latin typeface="Times New Roman"/>
                          <a:ea typeface="Times New Roman"/>
                        </a:rPr>
                        <a:t>↑↓</a:t>
                      </a:r>
                      <a:endParaRPr lang="ru-RU" sz="36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0">
                          <a:latin typeface="Times New Roman"/>
                          <a:ea typeface="Times New Roman"/>
                        </a:rPr>
                        <a:t>↑↓</a:t>
                      </a:r>
                      <a:endParaRPr lang="ru-RU" sz="36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0">
                          <a:latin typeface="Times New Roman"/>
                          <a:ea typeface="Times New Roman"/>
                        </a:rPr>
                        <a:t>↑↓</a:t>
                      </a:r>
                      <a:endParaRPr lang="ru-RU" sz="36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0">
                          <a:latin typeface="Times New Roman"/>
                          <a:ea typeface="Times New Roman"/>
                        </a:rPr>
                        <a:t>↑↓</a:t>
                      </a:r>
                      <a:endParaRPr lang="ru-RU" sz="36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0">
                          <a:latin typeface="Times New Roman"/>
                          <a:ea typeface="Times New Roman"/>
                        </a:rPr>
                        <a:t>↑↓</a:t>
                      </a:r>
                      <a:endParaRPr lang="ru-RU" sz="36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0">
                          <a:latin typeface="Times New Roman"/>
                          <a:ea typeface="Times New Roman"/>
                        </a:rPr>
                        <a:t>↑↓</a:t>
                      </a:r>
                      <a:endParaRPr lang="ru-RU" sz="36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0">
                          <a:latin typeface="Times New Roman"/>
                          <a:ea typeface="Times New Roman"/>
                        </a:rPr>
                        <a:t>↑↓</a:t>
                      </a:r>
                      <a:endParaRPr lang="ru-RU" sz="36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0">
                          <a:latin typeface="Times New Roman"/>
                          <a:ea typeface="Times New Roman"/>
                        </a:rPr>
                        <a:t>↑↓</a:t>
                      </a:r>
                      <a:endParaRPr lang="ru-RU" sz="36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0">
                          <a:latin typeface="Times New Roman"/>
                          <a:ea typeface="Times New Roman"/>
                        </a:rPr>
                        <a:t>↑↓</a:t>
                      </a:r>
                      <a:endParaRPr lang="ru-RU" sz="36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7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b="0" dirty="0"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en-US" sz="2800" b="1" dirty="0" smtClean="0">
                          <a:latin typeface="Times New Roman"/>
                          <a:ea typeface="Times New Roman"/>
                        </a:rPr>
                        <a:t>f</a:t>
                      </a:r>
                      <a:endParaRPr lang="ru-RU" sz="36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0">
                          <a:latin typeface="Times New Roman"/>
                          <a:ea typeface="Times New Roman"/>
                        </a:rPr>
                        <a:t>↑↓</a:t>
                      </a:r>
                      <a:endParaRPr lang="ru-RU" sz="36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24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24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24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36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36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36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36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36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Изменение металлических свойств </a:t>
            </a:r>
            <a:r>
              <a:rPr lang="ru-RU" dirty="0"/>
              <a:t>А</a:t>
            </a:r>
            <a:r>
              <a:rPr lang="en-US" dirty="0"/>
              <a:t>l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3.</a:t>
            </a:r>
          </a:p>
          <a:p>
            <a:r>
              <a:rPr lang="ru-RU" dirty="0"/>
              <a:t>Металлические свойства</a:t>
            </a:r>
          </a:p>
          <a:p>
            <a:r>
              <a:rPr lang="ru-RU" b="1" dirty="0"/>
              <a:t>В &lt; </a:t>
            </a:r>
            <a:r>
              <a:rPr lang="ru-RU" dirty="0"/>
              <a:t> А</a:t>
            </a:r>
            <a:r>
              <a:rPr lang="en-US" dirty="0"/>
              <a:t>l</a:t>
            </a:r>
            <a:r>
              <a:rPr lang="ru-RU" b="1" dirty="0"/>
              <a:t> &lt;  </a:t>
            </a:r>
            <a:r>
              <a:rPr lang="en-US" b="1" dirty="0"/>
              <a:t>G</a:t>
            </a:r>
            <a:r>
              <a:rPr lang="ru-RU" b="1" dirty="0"/>
              <a:t>а</a:t>
            </a:r>
            <a:endParaRPr lang="ru-RU" dirty="0"/>
          </a:p>
          <a:p>
            <a:pPr>
              <a:buNone/>
            </a:pPr>
            <a:r>
              <a:rPr lang="ru-RU" dirty="0"/>
              <a:t> </a:t>
            </a:r>
          </a:p>
          <a:p>
            <a:r>
              <a:rPr lang="ru-RU" dirty="0" smtClean="0"/>
              <a:t>4</a:t>
            </a:r>
            <a:r>
              <a:rPr lang="ru-RU" dirty="0"/>
              <a:t>.</a:t>
            </a:r>
          </a:p>
          <a:p>
            <a:r>
              <a:rPr lang="ru-RU" dirty="0"/>
              <a:t>Металлические свойства</a:t>
            </a:r>
          </a:p>
          <a:p>
            <a:r>
              <a:rPr lang="en-US" b="1" dirty="0" smtClean="0"/>
              <a:t>Cu</a:t>
            </a:r>
            <a:r>
              <a:rPr lang="ru-RU" b="1" dirty="0" smtClean="0"/>
              <a:t> </a:t>
            </a:r>
            <a:r>
              <a:rPr lang="ru-RU" b="1" dirty="0"/>
              <a:t>&lt;   </a:t>
            </a:r>
            <a:r>
              <a:rPr lang="ru-RU" dirty="0"/>
              <a:t> </a:t>
            </a:r>
            <a:r>
              <a:rPr lang="ru-RU" dirty="0" smtClean="0"/>
              <a:t>А</a:t>
            </a:r>
            <a:r>
              <a:rPr lang="en-US" dirty="0" smtClean="0"/>
              <a:t>l</a:t>
            </a:r>
            <a:r>
              <a:rPr lang="ru-RU" b="1" dirty="0" smtClean="0"/>
              <a:t> </a:t>
            </a:r>
            <a:r>
              <a:rPr lang="ru-RU" b="1" dirty="0"/>
              <a:t>&lt;   </a:t>
            </a:r>
            <a:r>
              <a:rPr lang="en-US" b="1" dirty="0" err="1"/>
              <a:t>Ga</a:t>
            </a:r>
            <a:endParaRPr lang="ru-RU" dirty="0"/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395</TotalTime>
  <Words>783</Words>
  <Application>Microsoft Office PowerPoint</Application>
  <PresentationFormat>Экран (4:3)</PresentationFormat>
  <Paragraphs>207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Модульная</vt:lpstr>
      <vt:lpstr>Урок № 3                               9 класс </vt:lpstr>
      <vt:lpstr>целеполагание</vt:lpstr>
      <vt:lpstr> Ход урока :   </vt:lpstr>
      <vt:lpstr>вопросы</vt:lpstr>
      <vt:lpstr>План характеристики химического элемента ( см.§2) </vt:lpstr>
      <vt:lpstr>Самостоятельная работа</vt:lpstr>
      <vt:lpstr>Алюминий  Аl</vt:lpstr>
      <vt:lpstr>Цинк  - Zn</vt:lpstr>
      <vt:lpstr>Изменение металлических свойств Аl</vt:lpstr>
      <vt:lpstr>Изменение металлических свойствZn</vt:lpstr>
      <vt:lpstr>Понятие амфотерность</vt:lpstr>
      <vt:lpstr>определения</vt:lpstr>
      <vt:lpstr>Как составить уравнение взаимодействия  кислотного и амфотерного оксида со щёлочью</vt:lpstr>
      <vt:lpstr>Аl 2O3–оксид  амфотерен </vt:lpstr>
      <vt:lpstr>  ZnO – оксид амфотерен   </vt:lpstr>
      <vt:lpstr>Аl (ОН)3 – основание амфотерное </vt:lpstr>
      <vt:lpstr>Zn(ОН)2 –  основание амфотерное </vt:lpstr>
      <vt:lpstr>рефлексия</vt:lpstr>
      <vt:lpstr>Литература: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№ 3   </dc:title>
  <dc:creator>Ольга Александровна</dc:creator>
  <cp:lastModifiedBy>журавлева ольга александровна</cp:lastModifiedBy>
  <cp:revision>41</cp:revision>
  <dcterms:created xsi:type="dcterms:W3CDTF">2002-01-01T03:31:34Z</dcterms:created>
  <dcterms:modified xsi:type="dcterms:W3CDTF">2012-07-15T14:07:46Z</dcterms:modified>
</cp:coreProperties>
</file>