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004B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hyperlink" Target="&#1089;&#1093;&#1077;&#1084;&#1072;%20&#1079;&#1072;&#1084;&#1077;&#1097;&#1077;&#1085;&#1080;&#1103;.wmv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hyperlink" Target="&#1090;&#1080;&#1087;&#1099;%20&#1088;&#1077;&#1072;&#1082;&#1094;&#1080;&#1081;.yar" TargetMode="External"/><Relationship Id="rId4" Type="http://schemas.openxmlformats.org/officeDocument/2006/relationships/image" Target="../media/image12.e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&#1079;&#1072;&#1076;&#1072;&#1095;&#1072;%20&#1085;&#1072;%20&#1084;&#1072;&#1089;&#1086;&#1074;&#1091;&#1102;%20&#1076;&#1086;&#1083;&#1102;.wmv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package" Target="../embeddings/______Microsoft_PowerPoint4.sld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______Microsoft_PowerPoint2.sldx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6" Type="http://schemas.openxmlformats.org/officeDocument/2006/relationships/package" Target="../embeddings/______Microsoft_PowerPoint5.sldx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emf"/><Relationship Id="rId5" Type="http://schemas.openxmlformats.org/officeDocument/2006/relationships/image" Target="../media/image20.emf"/><Relationship Id="rId15" Type="http://schemas.openxmlformats.org/officeDocument/2006/relationships/oleObject" Target="../embeddings/oleObject5.bin"/><Relationship Id="rId10" Type="http://schemas.openxmlformats.org/officeDocument/2006/relationships/package" Target="../embeddings/______Microsoft_PowerPoint3.sldx"/><Relationship Id="rId4" Type="http://schemas.openxmlformats.org/officeDocument/2006/relationships/package" Target="../embeddings/______Microsoft_PowerPoint1.sld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568952" cy="1771650"/>
          </a:xfrm>
        </p:spPr>
        <p:txBody>
          <a:bodyPr/>
          <a:lstStyle/>
          <a:p>
            <a:pPr algn="ctr" fontAlgn="base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ИНТЕРАКТИВНЫЕ МЕТОДЫ ОБУЧЕНИЯ КАК СРЕДСТВО АКТИВИЗАЦИИ ПОЗНАВАТЕЛЬНОЙ ДЕЯТЕЛЬНОСТИ ВОСПИТАННИКОВ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941168"/>
            <a:ext cx="7924800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Ефимова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Е. В.</a:t>
            </a:r>
          </a:p>
          <a:p>
            <a:pPr>
              <a:spcBef>
                <a:spcPts val="0"/>
              </a:spcBef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химии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livejournal.ru/static/files/omg/learn/zoom/26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1" y="4284576"/>
            <a:ext cx="3278671" cy="2240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3656" y="-175071"/>
            <a:ext cx="7924800" cy="177165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ВЕК КОМПЬЮТЕРНЫХ ТЕХНОЛОГИЙ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http://kids.amur.net/index2.php?option=com_main_ajax&amp;task=img&amp;type=width&amp;width=553&amp;num_img=1&amp;id=23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4761568" cy="30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nogo-kursov.ru/sites/mnogo-kursov.ru/files/1283938603_79561913_1-----1283938603.jpg?13061457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7" y="206560"/>
            <a:ext cx="1127448" cy="100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rufox.ru/files/big2/588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5" y="1484784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64704"/>
            <a:ext cx="896448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сделать урок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максимально интересным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сформировать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умения и навыки с использованием компьютерных технологий;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сформировать навыки самостоятельной работы с учебным материалом с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использованием ИКТ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познавательную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активность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воспитанников и творческие способности;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расширению кругозора воспитанников  с помощью дополнительных информационных материалов.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526"/>
            <a:ext cx="90582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3296"/>
                </a:solidFill>
                <a:latin typeface="Times New Roman" pitchFamily="18" charset="0"/>
                <a:cs typeface="Times New Roman" pitchFamily="18" charset="0"/>
              </a:rPr>
              <a:t>Уроки с использованием ИКТ позволяют решить следующие задачи:</a:t>
            </a:r>
            <a:endParaRPr lang="ru-RU" dirty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7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7924800" cy="12192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Segoe Print" pitchFamily="2" charset="0"/>
              </a:rPr>
              <a:t>Интерактивная доска</a:t>
            </a:r>
            <a:endParaRPr lang="ru-RU" sz="4400" b="1" dirty="0">
              <a:latin typeface="Segoe Print" pitchFamily="2" charset="0"/>
            </a:endParaRPr>
          </a:p>
        </p:txBody>
      </p:sp>
      <p:pic>
        <p:nvPicPr>
          <p:cNvPr id="3078" name="Picture 6" descr="http://www.penza.ru/files/penza.ru/interaktivn_dos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6887"/>
            <a:ext cx="3888432" cy="3448621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yanaul-school1.okis.ru/foto/yanaul-school1/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4267200" cy="339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0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7519" y="1244084"/>
            <a:ext cx="3154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Кислоты: 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КО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NO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ru-RU" baseline="-25000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sz="1400" baseline="-25000" dirty="0" smtClean="0">
                <a:solidFill>
                  <a:srgbClr val="002060"/>
                </a:solidFill>
                <a:latin typeface="Times New Roman" pitchFamily="18" charset="0"/>
              </a:rPr>
              <a:t>2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</a:rPr>
              <a:t>Br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</a:rPr>
              <a:t>3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</a:rPr>
              <a:t>PO</a:t>
            </a:r>
            <a:r>
              <a:rPr lang="en-US" baseline="-25000" dirty="0" smtClean="0">
                <a:solidFill>
                  <a:srgbClr val="002060"/>
                </a:solidFill>
                <a:latin typeface="Times New Roman" pitchFamily="18" charset="0"/>
              </a:rPr>
              <a:t>4</a:t>
            </a:r>
            <a:endParaRPr lang="ru-RU" baseline="-250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665" y="746787"/>
            <a:ext cx="4601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Использование цветного пера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914" y="2015023"/>
            <a:ext cx="4418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49345F"/>
                </a:solidFill>
                <a:latin typeface="Times New Roman" pitchFamily="18" charset="0"/>
                <a:cs typeface="Times New Roman" pitchFamily="18" charset="0"/>
              </a:rPr>
              <a:t>2. Затемнение </a:t>
            </a:r>
            <a:r>
              <a:rPr lang="ru-RU" sz="2400" b="1" i="1" dirty="0">
                <a:solidFill>
                  <a:srgbClr val="49345F"/>
                </a:solidFill>
                <a:latin typeface="Times New Roman" pitchFamily="18" charset="0"/>
                <a:cs typeface="Times New Roman" pitchFamily="18" charset="0"/>
              </a:rPr>
              <a:t>экрана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99501" y="1255070"/>
            <a:ext cx="4940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Основания: </a:t>
            </a:r>
            <a:r>
              <a:rPr lang="en-US" dirty="0">
                <a:solidFill>
                  <a:srgbClr val="002060"/>
                </a:solidFill>
              </a:rPr>
              <a:t>Me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baseline="30000" dirty="0">
                <a:solidFill>
                  <a:srgbClr val="002060"/>
                </a:solidFill>
              </a:rPr>
              <a:t>n+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ru-RU" dirty="0">
                <a:solidFill>
                  <a:srgbClr val="004BE2"/>
                </a:solidFill>
              </a:rPr>
              <a:t>О</a:t>
            </a:r>
            <a:r>
              <a:rPr lang="en-US" dirty="0">
                <a:solidFill>
                  <a:srgbClr val="004BE2"/>
                </a:solidFill>
              </a:rPr>
              <a:t>H</a:t>
            </a:r>
            <a:r>
              <a:rPr lang="en-US" dirty="0">
                <a:solidFill>
                  <a:srgbClr val="002060"/>
                </a:solidFill>
              </a:rPr>
              <a:t>)n </a:t>
            </a:r>
          </a:p>
          <a:p>
            <a:pPr lvl="0"/>
            <a:r>
              <a:rPr lang="ru-RU" dirty="0" err="1">
                <a:solidFill>
                  <a:srgbClr val="002060"/>
                </a:solidFill>
              </a:rPr>
              <a:t>Na</a:t>
            </a:r>
            <a:r>
              <a:rPr lang="ru-RU" dirty="0" err="1">
                <a:solidFill>
                  <a:srgbClr val="004BE2"/>
                </a:solidFill>
              </a:rPr>
              <a:t>OH</a:t>
            </a:r>
            <a:r>
              <a:rPr lang="ru-RU" dirty="0">
                <a:solidFill>
                  <a:srgbClr val="004BE2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Ca</a:t>
            </a:r>
            <a:r>
              <a:rPr lang="en-US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4BE2"/>
                </a:solidFill>
              </a:rPr>
              <a:t>OH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Fe(</a:t>
            </a:r>
            <a:r>
              <a:rPr lang="en-US" dirty="0">
                <a:solidFill>
                  <a:srgbClr val="004BE2"/>
                </a:solidFill>
              </a:rPr>
              <a:t>OH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baseline="-25000" dirty="0">
                <a:solidFill>
                  <a:srgbClr val="002060"/>
                </a:solidFill>
              </a:rPr>
              <a:t>2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Fe(</a:t>
            </a:r>
            <a:r>
              <a:rPr lang="en-US" dirty="0">
                <a:solidFill>
                  <a:srgbClr val="004BE2"/>
                </a:solidFill>
              </a:rPr>
              <a:t>OH</a:t>
            </a:r>
            <a:r>
              <a:rPr lang="en-US" dirty="0">
                <a:solidFill>
                  <a:srgbClr val="002060"/>
                </a:solidFill>
              </a:rPr>
              <a:t>)</a:t>
            </a:r>
            <a:r>
              <a:rPr lang="en-US" baseline="-25000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festival.1september.ru/files/articles/52/5268/526818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69" y="2028526"/>
            <a:ext cx="1559209" cy="9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46914" y="3014964"/>
            <a:ext cx="5907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49345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solidFill>
                  <a:srgbClr val="49345F"/>
                </a:solidFill>
                <a:latin typeface="Times New Roman" pitchFamily="18" charset="0"/>
                <a:cs typeface="Times New Roman" pitchFamily="18" charset="0"/>
              </a:rPr>
              <a:t>. Задания с перемещением объектов</a:t>
            </a:r>
            <a:endParaRPr lang="ru-RU" sz="2400" b="1" i="1" dirty="0">
              <a:solidFill>
                <a:srgbClr val="4934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hlinkClick r:id="rId3" action="ppaction://hlinkfile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4" y="3573016"/>
            <a:ext cx="2035371" cy="1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08" y="3605668"/>
            <a:ext cx="1911048" cy="14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3835" y="5139176"/>
            <a:ext cx="5995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49345F"/>
                </a:solidFill>
                <a:latin typeface="Times New Roman" pitchFamily="18" charset="0"/>
                <a:cs typeface="Times New Roman" pitchFamily="18" charset="0"/>
              </a:rPr>
              <a:t>4. Задания на заполнение пропусков</a:t>
            </a:r>
            <a:endParaRPr lang="ru-RU" sz="2400" b="1" i="1" dirty="0">
              <a:solidFill>
                <a:srgbClr val="4934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5"/>
          <a:stretch/>
        </p:blipFill>
        <p:spPr bwMode="auto">
          <a:xfrm>
            <a:off x="6210518" y="5139176"/>
            <a:ext cx="2321922" cy="142102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061" y="3605670"/>
            <a:ext cx="2041914" cy="154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162012"/>
            <a:ext cx="707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интерактивной доски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4418/36052726.0/0_6cbab_934c0e7_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74577"/>
            <a:ext cx="2123728" cy="15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62012"/>
            <a:ext cx="707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интерактивной доски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773" y="77292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49345F"/>
                </a:solidFill>
                <a:latin typeface="Times New Roman" pitchFamily="18" charset="0"/>
                <a:cs typeface="Times New Roman" pitchFamily="18" charset="0"/>
              </a:rPr>
              <a:t>5. Использование аудиовизуальных средств</a:t>
            </a:r>
            <a:endParaRPr lang="ru-RU" sz="2400" b="1" i="1" dirty="0">
              <a:solidFill>
                <a:srgbClr val="4934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hlinkClick r:id="rId2" action="ppaction://hlinkfile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6"/>
          <a:stretch/>
        </p:blipFill>
        <p:spPr bwMode="auto">
          <a:xfrm>
            <a:off x="2890049" y="4221088"/>
            <a:ext cx="3389160" cy="24928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http://www.coolreferat.com/ref-0_1095208819-50650.coolp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7424"/>
            <a:ext cx="3450784" cy="259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2393"/>
            <a:ext cx="3384376" cy="2596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62012"/>
            <a:ext cx="707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интерактивной доски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706" y="89884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49345F"/>
                </a:solidFill>
                <a:latin typeface="Times New Roman" pitchFamily="18" charset="0"/>
                <a:cs typeface="Times New Roman" pitchFamily="18" charset="0"/>
              </a:rPr>
              <a:t>6. Самопроверка</a:t>
            </a:r>
            <a:endParaRPr lang="ru-RU" sz="2400" b="1" i="1" dirty="0">
              <a:solidFill>
                <a:srgbClr val="4934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255479"/>
              </p:ext>
            </p:extLst>
          </p:nvPr>
        </p:nvGraphicFramePr>
        <p:xfrm>
          <a:off x="2123727" y="1373844"/>
          <a:ext cx="2458509" cy="184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Слайд" r:id="rId4" imgW="4570530" imgH="3427618" progId="PowerPoint.Slide.12">
                  <p:embed/>
                </p:oleObj>
              </mc:Choice>
              <mc:Fallback>
                <p:oleObj name="Слайд" r:id="rId4" imgW="4570530" imgH="3427618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7" y="1373844"/>
                        <a:ext cx="2458509" cy="1843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823625"/>
              </p:ext>
            </p:extLst>
          </p:nvPr>
        </p:nvGraphicFramePr>
        <p:xfrm>
          <a:off x="5148064" y="1442393"/>
          <a:ext cx="2359164" cy="176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Слайд" r:id="rId7" imgW="4570530" imgH="3427618" progId="PowerPoint.Slide.12">
                  <p:embed/>
                </p:oleObj>
              </mc:Choice>
              <mc:Fallback>
                <p:oleObj name="Слайд" r:id="rId7" imgW="4570530" imgH="3427618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442393"/>
                        <a:ext cx="2359164" cy="1763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3429000"/>
            <a:ext cx="9429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49345F"/>
                </a:solidFill>
                <a:latin typeface="Times New Roman" pitchFamily="18" charset="0"/>
                <a:cs typeface="Times New Roman" pitchFamily="18" charset="0"/>
              </a:rPr>
              <a:t>7. Игры (крестики-нолики, химический лабиринт, кроссворд и др.) </a:t>
            </a:r>
            <a:endParaRPr lang="ru-RU" sz="2400" b="1" i="1" dirty="0">
              <a:solidFill>
                <a:srgbClr val="49345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419751"/>
              </p:ext>
            </p:extLst>
          </p:nvPr>
        </p:nvGraphicFramePr>
        <p:xfrm>
          <a:off x="107504" y="4653136"/>
          <a:ext cx="2788235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Слайд" r:id="rId10" imgW="4570530" imgH="3427618" progId="PowerPoint.Slide.12">
                  <p:embed/>
                </p:oleObj>
              </mc:Choice>
              <mc:Fallback>
                <p:oleObj name="Слайд" r:id="rId10" imgW="4570530" imgH="3427618" progId="PowerPoint.Slide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653136"/>
                        <a:ext cx="2788235" cy="2088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191853"/>
              </p:ext>
            </p:extLst>
          </p:nvPr>
        </p:nvGraphicFramePr>
        <p:xfrm>
          <a:off x="3118313" y="4000503"/>
          <a:ext cx="2897013" cy="216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Слайд" r:id="rId13" imgW="4570530" imgH="3427618" progId="PowerPoint.Slide.12">
                  <p:embed/>
                </p:oleObj>
              </mc:Choice>
              <mc:Fallback>
                <p:oleObj name="Слайд" r:id="rId13" imgW="4570530" imgH="3427618" progId="PowerPoint.Slide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8313" y="4000503"/>
                        <a:ext cx="2897013" cy="2164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010041"/>
              </p:ext>
            </p:extLst>
          </p:nvPr>
        </p:nvGraphicFramePr>
        <p:xfrm>
          <a:off x="6228184" y="4581128"/>
          <a:ext cx="2697568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Слайд" r:id="rId16" imgW="4524600" imgH="3392402" progId="PowerPoint.Slide.12">
                  <p:embed/>
                </p:oleObj>
              </mc:Choice>
              <mc:Fallback>
                <p:oleObj name="Слайд" r:id="rId16" imgW="4524600" imgH="3392402" progId="PowerPoint.Slide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581128"/>
                        <a:ext cx="2697568" cy="2088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1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12192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интерактивной доски на уроках химии является эффективным средством активизации деятельности воспитанников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Картинка 22 из 7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25454"/>
            <a:ext cx="3548066" cy="266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117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Celebration</vt:lpstr>
      <vt:lpstr>Слайд</vt:lpstr>
      <vt:lpstr>ИНТЕРАКТИВНЫЕ МЕТОДЫ ОБУЧЕНИЯ КАК СРЕДСТВО АКТИВИЗАЦИИ ПОЗНАВАТЕЛЬНОЙ ДЕЯТЕЛЬНОСТИ ВОСПИТАННИКОВ </vt:lpstr>
      <vt:lpstr>ВЕК КОМПЬЮТЕРНЫХ ТЕХНОЛОГИЙ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В. Ефимова</dc:creator>
  <cp:lastModifiedBy>Елена В. Ефимова</cp:lastModifiedBy>
  <cp:revision>43</cp:revision>
  <dcterms:created xsi:type="dcterms:W3CDTF">2012-06-14T06:49:19Z</dcterms:created>
  <dcterms:modified xsi:type="dcterms:W3CDTF">2012-06-15T04:39:05Z</dcterms:modified>
</cp:coreProperties>
</file>