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sldIdLst>
    <p:sldId id="256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85;&#1076;&#1088;&#1077;&#1081;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>
                <a:solidFill>
                  <a:srgbClr val="0070C0"/>
                </a:solidFill>
              </a:defRPr>
            </a:pPr>
            <a:r>
              <a:rPr lang="ru-RU" sz="3200">
                <a:solidFill>
                  <a:srgbClr val="0070C0"/>
                </a:solidFill>
              </a:rPr>
              <a:t>Успеваемость</a:t>
            </a:r>
            <a:r>
              <a:rPr lang="ru-RU" sz="3200" baseline="0">
                <a:solidFill>
                  <a:srgbClr val="0070C0"/>
                </a:solidFill>
              </a:rPr>
              <a:t> класса</a:t>
            </a:r>
            <a:endParaRPr lang="ru-RU" sz="3200">
              <a:solidFill>
                <a:srgbClr val="0070C0"/>
              </a:solidFill>
            </a:endParaRP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по итогам 6 класса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обучаются на "4" и "5"</c:v>
                </c:pt>
                <c:pt idx="1">
                  <c:v>обучаются с одной "3"</c:v>
                </c:pt>
                <c:pt idx="2">
                  <c:v>имеют от двух до пяти "3"</c:v>
                </c:pt>
                <c:pt idx="3">
                  <c:v>выше пяти "3"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по итогам 1 четверти 7 класса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обучаются на "4" и "5"</c:v>
                </c:pt>
                <c:pt idx="1">
                  <c:v>обучаются с одной "3"</c:v>
                </c:pt>
                <c:pt idx="2">
                  <c:v>имеют от двух до пяти "3"</c:v>
                </c:pt>
                <c:pt idx="3">
                  <c:v>выше пяти "3"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gapWidth val="75"/>
        <c:shape val="box"/>
        <c:axId val="79172352"/>
        <c:axId val="79174656"/>
        <c:axId val="0"/>
      </c:bar3DChart>
      <c:catAx>
        <c:axId val="79172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174656"/>
        <c:crosses val="autoZero"/>
        <c:auto val="1"/>
        <c:lblAlgn val="ctr"/>
        <c:lblOffset val="100"/>
      </c:catAx>
      <c:valAx>
        <c:axId val="79174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917235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9.9501555361135433E-2"/>
          <c:y val="0.91172509516115674"/>
          <c:w val="0.75470047146884423"/>
          <c:h val="7.2725896281991276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Причины низкой успеваемости (по мнению учеников)</a:t>
            </a:r>
          </a:p>
        </c:rich>
      </c:tx>
      <c:layout/>
    </c:title>
    <c:view3D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Pos val="ctr"/>
            <c:showVal val="1"/>
            <c:showLeaderLines val="1"/>
          </c:dLbls>
          <c:cat>
            <c:strRef>
              <c:f>Лист1!$A$6:$A$14</c:f>
              <c:strCache>
                <c:ptCount val="9"/>
                <c:pt idx="0">
                  <c:v>невнимательность на уроках (8)</c:v>
                </c:pt>
                <c:pt idx="1">
                  <c:v>мешают на уроках одноклассники (8)</c:v>
                </c:pt>
                <c:pt idx="2">
                  <c:v>нет желания учиться (3)</c:v>
                </c:pt>
                <c:pt idx="3">
                  <c:v>плохо готовлю домашнее задание (1)</c:v>
                </c:pt>
                <c:pt idx="4">
                  <c:v>не занимаюсь дома (1)</c:v>
                </c:pt>
                <c:pt idx="5">
                  <c:v>часть забываю учебники, тетради (2)</c:v>
                </c:pt>
                <c:pt idx="6">
                  <c:v>учителя плохо объясняют (1)</c:v>
                </c:pt>
                <c:pt idx="7">
                  <c:v>усталость (1)</c:v>
                </c:pt>
                <c:pt idx="8">
                  <c:v>много задают (1)</c:v>
                </c:pt>
              </c:strCache>
            </c:strRef>
          </c:cat>
          <c:val>
            <c:numRef>
              <c:f>Лист1!$B$6:$B$14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5723739617769643E-2"/>
          <c:y val="0.51287774750575033"/>
          <c:w val="0.86975472762379036"/>
          <c:h val="0.473087263007599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Причины низкой успеваемости (по мнению учителей)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Pos val="ctr"/>
            <c:showVal val="1"/>
          </c:dLbls>
          <c:cat>
            <c:strRef>
              <c:f>Лист1!$A$23:$A$28</c:f>
              <c:strCache>
                <c:ptCount val="6"/>
                <c:pt idx="0">
                  <c:v>низкая дисциплина на уроке (6)</c:v>
                </c:pt>
                <c:pt idx="1">
                  <c:v>нерегулярное, некачественное выполнение домашнего задания (5)</c:v>
                </c:pt>
                <c:pt idx="2">
                  <c:v>низкая учебная мотивация (4)</c:v>
                </c:pt>
                <c:pt idx="3">
                  <c:v>отсутствие принадлежностей на уроках (3)</c:v>
                </c:pt>
                <c:pt idx="4">
                  <c:v>изначально низкий уровень знаний отдельных учащихся (2)</c:v>
                </c:pt>
                <c:pt idx="5">
                  <c:v>отрицательное отноешние к учебе (1)</c:v>
                </c:pt>
              </c:strCache>
            </c:strRef>
          </c:cat>
          <c:val>
            <c:numRef>
              <c:f>Лист1!$B$23:$B$28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5.9375820209973784E-2"/>
          <c:y val="0.51095895429259364"/>
          <c:w val="0.91249835958005254"/>
          <c:h val="0.476053990172666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ChangeArrowheads="1"/>
          </p:cNvSpPr>
          <p:nvPr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rgbClr val="E4E4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3235325" y="377825"/>
            <a:ext cx="2727325" cy="1800225"/>
          </a:xfrm>
          <a:custGeom>
            <a:avLst/>
            <a:gdLst/>
            <a:ahLst/>
            <a:cxnLst>
              <a:cxn ang="0">
                <a:pos x="32" y="70"/>
              </a:cxn>
              <a:cxn ang="0">
                <a:pos x="138" y="20"/>
              </a:cxn>
              <a:cxn ang="0">
                <a:pos x="412" y="32"/>
              </a:cxn>
              <a:cxn ang="0">
                <a:pos x="682" y="11"/>
              </a:cxn>
              <a:cxn ang="0">
                <a:pos x="1010" y="17"/>
              </a:cxn>
              <a:cxn ang="0">
                <a:pos x="1276" y="30"/>
              </a:cxn>
              <a:cxn ang="0">
                <a:pos x="1462" y="11"/>
              </a:cxn>
              <a:cxn ang="0">
                <a:pos x="1618" y="18"/>
              </a:cxn>
              <a:cxn ang="0">
                <a:pos x="1704" y="120"/>
              </a:cxn>
              <a:cxn ang="0">
                <a:pos x="1700" y="338"/>
              </a:cxn>
              <a:cxn ang="0">
                <a:pos x="1708" y="665"/>
              </a:cxn>
              <a:cxn ang="0">
                <a:pos x="1698" y="857"/>
              </a:cxn>
              <a:cxn ang="0">
                <a:pos x="1710" y="1043"/>
              </a:cxn>
              <a:cxn ang="0">
                <a:pos x="1656" y="1120"/>
              </a:cxn>
              <a:cxn ang="0">
                <a:pos x="1480" y="1122"/>
              </a:cxn>
              <a:cxn ang="0">
                <a:pos x="1254" y="1111"/>
              </a:cxn>
              <a:cxn ang="0">
                <a:pos x="920" y="1126"/>
              </a:cxn>
              <a:cxn ang="0">
                <a:pos x="584" y="1109"/>
              </a:cxn>
              <a:cxn ang="0">
                <a:pos x="322" y="1123"/>
              </a:cxn>
              <a:cxn ang="0">
                <a:pos x="88" y="1116"/>
              </a:cxn>
              <a:cxn ang="0">
                <a:pos x="14" y="1029"/>
              </a:cxn>
              <a:cxn ang="0">
                <a:pos x="23" y="847"/>
              </a:cxn>
              <a:cxn ang="0">
                <a:pos x="20" y="657"/>
              </a:cxn>
              <a:cxn ang="0">
                <a:pos x="4" y="405"/>
              </a:cxn>
              <a:cxn ang="0">
                <a:pos x="20" y="222"/>
              </a:cxn>
              <a:cxn ang="0">
                <a:pos x="32" y="70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6156325" y="2398713"/>
            <a:ext cx="2727325" cy="1800225"/>
          </a:xfrm>
          <a:custGeom>
            <a:avLst/>
            <a:gdLst/>
            <a:ahLst/>
            <a:cxnLst>
              <a:cxn ang="0">
                <a:pos x="32" y="70"/>
              </a:cxn>
              <a:cxn ang="0">
                <a:pos x="138" y="20"/>
              </a:cxn>
              <a:cxn ang="0">
                <a:pos x="412" y="32"/>
              </a:cxn>
              <a:cxn ang="0">
                <a:pos x="682" y="11"/>
              </a:cxn>
              <a:cxn ang="0">
                <a:pos x="1010" y="17"/>
              </a:cxn>
              <a:cxn ang="0">
                <a:pos x="1276" y="30"/>
              </a:cxn>
              <a:cxn ang="0">
                <a:pos x="1462" y="11"/>
              </a:cxn>
              <a:cxn ang="0">
                <a:pos x="1618" y="18"/>
              </a:cxn>
              <a:cxn ang="0">
                <a:pos x="1704" y="120"/>
              </a:cxn>
              <a:cxn ang="0">
                <a:pos x="1700" y="338"/>
              </a:cxn>
              <a:cxn ang="0">
                <a:pos x="1708" y="665"/>
              </a:cxn>
              <a:cxn ang="0">
                <a:pos x="1698" y="857"/>
              </a:cxn>
              <a:cxn ang="0">
                <a:pos x="1710" y="1043"/>
              </a:cxn>
              <a:cxn ang="0">
                <a:pos x="1656" y="1120"/>
              </a:cxn>
              <a:cxn ang="0">
                <a:pos x="1480" y="1122"/>
              </a:cxn>
              <a:cxn ang="0">
                <a:pos x="1254" y="1111"/>
              </a:cxn>
              <a:cxn ang="0">
                <a:pos x="920" y="1126"/>
              </a:cxn>
              <a:cxn ang="0">
                <a:pos x="584" y="1109"/>
              </a:cxn>
              <a:cxn ang="0">
                <a:pos x="322" y="1123"/>
              </a:cxn>
              <a:cxn ang="0">
                <a:pos x="88" y="1116"/>
              </a:cxn>
              <a:cxn ang="0">
                <a:pos x="14" y="1029"/>
              </a:cxn>
              <a:cxn ang="0">
                <a:pos x="23" y="847"/>
              </a:cxn>
              <a:cxn ang="0">
                <a:pos x="20" y="657"/>
              </a:cxn>
              <a:cxn ang="0">
                <a:pos x="4" y="405"/>
              </a:cxn>
              <a:cxn ang="0">
                <a:pos x="20" y="222"/>
              </a:cxn>
              <a:cxn ang="0">
                <a:pos x="32" y="70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" name="Freeform 44" descr="3"/>
          <p:cNvSpPr>
            <a:spLocks/>
          </p:cNvSpPr>
          <p:nvPr/>
        </p:nvSpPr>
        <p:spPr bwMode="gray">
          <a:xfrm>
            <a:off x="314325" y="2398713"/>
            <a:ext cx="2727325" cy="1800225"/>
          </a:xfrm>
          <a:custGeom>
            <a:avLst/>
            <a:gdLst/>
            <a:ahLst/>
            <a:cxnLst>
              <a:cxn ang="0">
                <a:pos x="32" y="70"/>
              </a:cxn>
              <a:cxn ang="0">
                <a:pos x="138" y="20"/>
              </a:cxn>
              <a:cxn ang="0">
                <a:pos x="412" y="32"/>
              </a:cxn>
              <a:cxn ang="0">
                <a:pos x="682" y="11"/>
              </a:cxn>
              <a:cxn ang="0">
                <a:pos x="1010" y="17"/>
              </a:cxn>
              <a:cxn ang="0">
                <a:pos x="1276" y="30"/>
              </a:cxn>
              <a:cxn ang="0">
                <a:pos x="1462" y="11"/>
              </a:cxn>
              <a:cxn ang="0">
                <a:pos x="1618" y="18"/>
              </a:cxn>
              <a:cxn ang="0">
                <a:pos x="1704" y="120"/>
              </a:cxn>
              <a:cxn ang="0">
                <a:pos x="1700" y="338"/>
              </a:cxn>
              <a:cxn ang="0">
                <a:pos x="1708" y="665"/>
              </a:cxn>
              <a:cxn ang="0">
                <a:pos x="1698" y="857"/>
              </a:cxn>
              <a:cxn ang="0">
                <a:pos x="1710" y="1043"/>
              </a:cxn>
              <a:cxn ang="0">
                <a:pos x="1656" y="1120"/>
              </a:cxn>
              <a:cxn ang="0">
                <a:pos x="1480" y="1122"/>
              </a:cxn>
              <a:cxn ang="0">
                <a:pos x="1254" y="1111"/>
              </a:cxn>
              <a:cxn ang="0">
                <a:pos x="920" y="1126"/>
              </a:cxn>
              <a:cxn ang="0">
                <a:pos x="584" y="1109"/>
              </a:cxn>
              <a:cxn ang="0">
                <a:pos x="322" y="1123"/>
              </a:cxn>
              <a:cxn ang="0">
                <a:pos x="88" y="1116"/>
              </a:cxn>
              <a:cxn ang="0">
                <a:pos x="14" y="1029"/>
              </a:cxn>
              <a:cxn ang="0">
                <a:pos x="23" y="847"/>
              </a:cxn>
              <a:cxn ang="0">
                <a:pos x="20" y="657"/>
              </a:cxn>
              <a:cxn ang="0">
                <a:pos x="4" y="405"/>
              </a:cxn>
              <a:cxn ang="0">
                <a:pos x="20" y="222"/>
              </a:cxn>
              <a:cxn ang="0">
                <a:pos x="32" y="70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1" name="Freeform 39"/>
          <p:cNvSpPr>
            <a:spLocks/>
          </p:cNvSpPr>
          <p:nvPr/>
        </p:nvSpPr>
        <p:spPr bwMode="gray">
          <a:xfrm>
            <a:off x="3236913" y="2393950"/>
            <a:ext cx="2725737" cy="1811338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2" name="Freeform 40"/>
          <p:cNvSpPr>
            <a:spLocks/>
          </p:cNvSpPr>
          <p:nvPr/>
        </p:nvSpPr>
        <p:spPr bwMode="gray">
          <a:xfrm>
            <a:off x="320675" y="4437063"/>
            <a:ext cx="2733675" cy="1811337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7" name="Freeform 35"/>
          <p:cNvSpPr>
            <a:spLocks/>
          </p:cNvSpPr>
          <p:nvPr/>
        </p:nvSpPr>
        <p:spPr bwMode="gray">
          <a:xfrm>
            <a:off x="6151563" y="365125"/>
            <a:ext cx="2732087" cy="1822450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314325" y="373063"/>
            <a:ext cx="2732088" cy="1809750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117" name="Picture 45" descr="OPENAS_3187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87838"/>
            <a:ext cx="4267200" cy="2817812"/>
          </a:xfrm>
          <a:prstGeom prst="rect">
            <a:avLst/>
          </a:prstGeom>
          <a:noFill/>
        </p:spPr>
      </p:pic>
      <p:sp>
        <p:nvSpPr>
          <p:cNvPr id="3105" name="Text Box 33"/>
          <p:cNvSpPr txBox="1">
            <a:spLocks noChangeArrowheads="1"/>
          </p:cNvSpPr>
          <p:nvPr/>
        </p:nvSpPr>
        <p:spPr bwMode="gray">
          <a:xfrm>
            <a:off x="7459663" y="1695450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4486275"/>
            <a:ext cx="7772400" cy="1165225"/>
          </a:xfrm>
        </p:spPr>
        <p:txBody>
          <a:bodyPr/>
          <a:lstStyle>
            <a:lvl1pPr algn="r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5867400"/>
            <a:ext cx="3733800" cy="533400"/>
          </a:xfrm>
        </p:spPr>
        <p:txBody>
          <a:bodyPr/>
          <a:lstStyle>
            <a:lvl1pPr marL="0" indent="0" algn="dist">
              <a:buFontTx/>
              <a:buNone/>
              <a:defRPr sz="1500" i="1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8725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872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8725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284163"/>
            <a:ext cx="2063750" cy="584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8625" y="284163"/>
            <a:ext cx="6042025" cy="584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4163"/>
            <a:ext cx="5819775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295275" y="342900"/>
            <a:ext cx="8848725" cy="6515100"/>
          </a:xfrm>
          <a:custGeom>
            <a:avLst/>
            <a:gdLst/>
            <a:ahLst/>
            <a:cxnLst>
              <a:cxn ang="0">
                <a:pos x="5574" y="4104"/>
              </a:cxn>
              <a:cxn ang="0">
                <a:pos x="5574" y="24"/>
              </a:cxn>
              <a:cxn ang="0">
                <a:pos x="4194" y="24"/>
              </a:cxn>
              <a:cxn ang="0">
                <a:pos x="2310" y="24"/>
              </a:cxn>
              <a:cxn ang="0">
                <a:pos x="144" y="42"/>
              </a:cxn>
              <a:cxn ang="0">
                <a:pos x="16" y="202"/>
              </a:cxn>
              <a:cxn ang="0">
                <a:pos x="16" y="835"/>
              </a:cxn>
              <a:cxn ang="0">
                <a:pos x="12" y="2700"/>
              </a:cxn>
              <a:cxn ang="0">
                <a:pos x="6" y="4104"/>
              </a:cxn>
              <a:cxn ang="0">
                <a:pos x="5574" y="4104"/>
              </a:cxn>
            </a:cxnLst>
            <a:rect l="0" t="0" r="r" b="b"/>
            <a:pathLst>
              <a:path w="5574" h="4104">
                <a:moveTo>
                  <a:pt x="5574" y="4104"/>
                </a:moveTo>
                <a:lnTo>
                  <a:pt x="5574" y="24"/>
                </a:lnTo>
                <a:cubicBezTo>
                  <a:pt x="4920" y="0"/>
                  <a:pt x="4738" y="24"/>
                  <a:pt x="4194" y="24"/>
                </a:cubicBezTo>
                <a:cubicBezTo>
                  <a:pt x="3650" y="24"/>
                  <a:pt x="2983" y="29"/>
                  <a:pt x="2310" y="24"/>
                </a:cubicBezTo>
                <a:cubicBezTo>
                  <a:pt x="1637" y="19"/>
                  <a:pt x="520" y="18"/>
                  <a:pt x="144" y="42"/>
                </a:cubicBezTo>
                <a:cubicBezTo>
                  <a:pt x="24" y="60"/>
                  <a:pt x="20" y="67"/>
                  <a:pt x="16" y="202"/>
                </a:cubicBezTo>
                <a:cubicBezTo>
                  <a:pt x="12" y="337"/>
                  <a:pt x="15" y="418"/>
                  <a:pt x="16" y="835"/>
                </a:cubicBezTo>
                <a:cubicBezTo>
                  <a:pt x="13" y="1258"/>
                  <a:pt x="12" y="2156"/>
                  <a:pt x="12" y="2700"/>
                </a:cubicBezTo>
                <a:cubicBezTo>
                  <a:pt x="12" y="3244"/>
                  <a:pt x="0" y="3600"/>
                  <a:pt x="6" y="4104"/>
                </a:cubicBezTo>
                <a:cubicBezTo>
                  <a:pt x="2790" y="4104"/>
                  <a:pt x="5574" y="4104"/>
                  <a:pt x="5574" y="4104"/>
                </a:cubicBezTo>
                <a:close/>
              </a:path>
            </a:pathLst>
          </a:custGeom>
          <a:gradFill rotWithShape="1">
            <a:gsLst>
              <a:gs pos="0">
                <a:srgbClr val="E6E6E6">
                  <a:alpha val="70000"/>
                </a:srgbClr>
              </a:gs>
              <a:gs pos="100000">
                <a:srgbClr val="E6E6E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gray">
          <a:xfrm>
            <a:off x="328613" y="0"/>
            <a:ext cx="8821737" cy="314325"/>
          </a:xfrm>
          <a:custGeom>
            <a:avLst/>
            <a:gdLst/>
            <a:ahLst/>
            <a:cxnLst>
              <a:cxn ang="0">
                <a:pos x="5553" y="0"/>
              </a:cxn>
              <a:cxn ang="0">
                <a:pos x="5553" y="150"/>
              </a:cxn>
              <a:cxn ang="0">
                <a:pos x="4585" y="186"/>
              </a:cxn>
              <a:cxn ang="0">
                <a:pos x="2246" y="180"/>
              </a:cxn>
              <a:cxn ang="0">
                <a:pos x="960" y="180"/>
              </a:cxn>
              <a:cxn ang="0">
                <a:pos x="76" y="198"/>
              </a:cxn>
              <a:cxn ang="0">
                <a:pos x="1" y="153"/>
              </a:cxn>
              <a:cxn ang="0">
                <a:pos x="1" y="0"/>
              </a:cxn>
              <a:cxn ang="0">
                <a:pos x="5553" y="0"/>
              </a:cxn>
            </a:cxnLst>
            <a:rect l="0" t="0" r="r" b="b"/>
            <a:pathLst>
              <a:path w="5557" h="198">
                <a:moveTo>
                  <a:pt x="5553" y="0"/>
                </a:moveTo>
                <a:lnTo>
                  <a:pt x="5553" y="150"/>
                </a:lnTo>
                <a:cubicBezTo>
                  <a:pt x="5557" y="144"/>
                  <a:pt x="5136" y="181"/>
                  <a:pt x="4585" y="186"/>
                </a:cubicBezTo>
                <a:cubicBezTo>
                  <a:pt x="4034" y="191"/>
                  <a:pt x="2849" y="170"/>
                  <a:pt x="2246" y="180"/>
                </a:cubicBezTo>
                <a:cubicBezTo>
                  <a:pt x="1643" y="190"/>
                  <a:pt x="1319" y="178"/>
                  <a:pt x="960" y="180"/>
                </a:cubicBezTo>
                <a:cubicBezTo>
                  <a:pt x="601" y="182"/>
                  <a:pt x="238" y="198"/>
                  <a:pt x="76" y="198"/>
                </a:cubicBezTo>
                <a:cubicBezTo>
                  <a:pt x="28" y="198"/>
                  <a:pt x="1" y="153"/>
                  <a:pt x="1" y="153"/>
                </a:cubicBezTo>
                <a:cubicBezTo>
                  <a:pt x="1" y="153"/>
                  <a:pt x="0" y="83"/>
                  <a:pt x="1" y="0"/>
                </a:cubicBezTo>
                <a:lnTo>
                  <a:pt x="5553" y="0"/>
                </a:lnTo>
                <a:close/>
              </a:path>
            </a:pathLst>
          </a:custGeom>
          <a:solidFill>
            <a:schemeClr val="hlink">
              <a:alpha val="7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1588" y="393700"/>
            <a:ext cx="242888" cy="6469063"/>
          </a:xfrm>
          <a:custGeom>
            <a:avLst/>
            <a:gdLst/>
            <a:ahLst/>
            <a:cxnLst>
              <a:cxn ang="0">
                <a:pos x="0" y="4061"/>
              </a:cxn>
              <a:cxn ang="0">
                <a:pos x="145" y="4064"/>
              </a:cxn>
              <a:cxn ang="0">
                <a:pos x="149" y="3364"/>
              </a:cxn>
              <a:cxn ang="0">
                <a:pos x="137" y="1651"/>
              </a:cxn>
              <a:cxn ang="0">
                <a:pos x="139" y="710"/>
              </a:cxn>
              <a:cxn ang="0">
                <a:pos x="136" y="65"/>
              </a:cxn>
              <a:cxn ang="0">
                <a:pos x="102" y="18"/>
              </a:cxn>
              <a:cxn ang="0">
                <a:pos x="1" y="7"/>
              </a:cxn>
              <a:cxn ang="0">
                <a:pos x="0" y="4061"/>
              </a:cxn>
            </a:cxnLst>
            <a:rect l="0" t="0" r="r" b="b"/>
            <a:pathLst>
              <a:path w="153" h="4067">
                <a:moveTo>
                  <a:pt x="0" y="4061"/>
                </a:moveTo>
                <a:lnTo>
                  <a:pt x="145" y="4064"/>
                </a:lnTo>
                <a:cubicBezTo>
                  <a:pt x="141" y="4067"/>
                  <a:pt x="145" y="3766"/>
                  <a:pt x="149" y="3364"/>
                </a:cubicBezTo>
                <a:cubicBezTo>
                  <a:pt x="153" y="2962"/>
                  <a:pt x="143" y="2090"/>
                  <a:pt x="137" y="1651"/>
                </a:cubicBezTo>
                <a:cubicBezTo>
                  <a:pt x="131" y="1212"/>
                  <a:pt x="138" y="971"/>
                  <a:pt x="139" y="710"/>
                </a:cubicBezTo>
                <a:cubicBezTo>
                  <a:pt x="141" y="448"/>
                  <a:pt x="136" y="184"/>
                  <a:pt x="136" y="65"/>
                </a:cubicBezTo>
                <a:cubicBezTo>
                  <a:pt x="136" y="30"/>
                  <a:pt x="102" y="18"/>
                  <a:pt x="102" y="18"/>
                </a:cubicBezTo>
                <a:cubicBezTo>
                  <a:pt x="41" y="0"/>
                  <a:pt x="1" y="7"/>
                  <a:pt x="1" y="7"/>
                </a:cubicBezTo>
                <a:lnTo>
                  <a:pt x="0" y="4061"/>
                </a:lnTo>
                <a:close/>
              </a:path>
            </a:pathLst>
          </a:custGeom>
          <a:solidFill>
            <a:schemeClr val="folHlink">
              <a:alpha val="7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-3175" y="0"/>
            <a:ext cx="247650" cy="3270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50" y="0"/>
              </a:cxn>
              <a:cxn ang="0">
                <a:pos x="144" y="149"/>
              </a:cxn>
              <a:cxn ang="0">
                <a:pos x="87" y="197"/>
              </a:cxn>
              <a:cxn ang="0">
                <a:pos x="0" y="197"/>
              </a:cxn>
              <a:cxn ang="0">
                <a:pos x="2" y="0"/>
              </a:cxn>
            </a:cxnLst>
            <a:rect l="0" t="0" r="r" b="b"/>
            <a:pathLst>
              <a:path w="156" h="206">
                <a:moveTo>
                  <a:pt x="2" y="0"/>
                </a:moveTo>
                <a:lnTo>
                  <a:pt x="150" y="0"/>
                </a:lnTo>
                <a:cubicBezTo>
                  <a:pt x="156" y="71"/>
                  <a:pt x="144" y="149"/>
                  <a:pt x="144" y="149"/>
                </a:cubicBezTo>
                <a:cubicBezTo>
                  <a:pt x="133" y="181"/>
                  <a:pt x="111" y="189"/>
                  <a:pt x="87" y="197"/>
                </a:cubicBezTo>
                <a:cubicBezTo>
                  <a:pt x="44" y="206"/>
                  <a:pt x="0" y="197"/>
                  <a:pt x="0" y="197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1044" name="Freeform 20"/>
          <p:cNvSpPr>
            <a:spLocks/>
          </p:cNvSpPr>
          <p:nvPr/>
        </p:nvSpPr>
        <p:spPr bwMode="gray">
          <a:xfrm>
            <a:off x="6132513" y="457200"/>
            <a:ext cx="917575" cy="635000"/>
          </a:xfrm>
          <a:custGeom>
            <a:avLst/>
            <a:gdLst/>
            <a:ahLst/>
            <a:cxnLst>
              <a:cxn ang="0">
                <a:pos x="32" y="70"/>
              </a:cxn>
              <a:cxn ang="0">
                <a:pos x="138" y="20"/>
              </a:cxn>
              <a:cxn ang="0">
                <a:pos x="412" y="32"/>
              </a:cxn>
              <a:cxn ang="0">
                <a:pos x="682" y="11"/>
              </a:cxn>
              <a:cxn ang="0">
                <a:pos x="1010" y="17"/>
              </a:cxn>
              <a:cxn ang="0">
                <a:pos x="1276" y="30"/>
              </a:cxn>
              <a:cxn ang="0">
                <a:pos x="1462" y="11"/>
              </a:cxn>
              <a:cxn ang="0">
                <a:pos x="1618" y="18"/>
              </a:cxn>
              <a:cxn ang="0">
                <a:pos x="1704" y="120"/>
              </a:cxn>
              <a:cxn ang="0">
                <a:pos x="1700" y="338"/>
              </a:cxn>
              <a:cxn ang="0">
                <a:pos x="1708" y="665"/>
              </a:cxn>
              <a:cxn ang="0">
                <a:pos x="1698" y="857"/>
              </a:cxn>
              <a:cxn ang="0">
                <a:pos x="1710" y="1043"/>
              </a:cxn>
              <a:cxn ang="0">
                <a:pos x="1656" y="1120"/>
              </a:cxn>
              <a:cxn ang="0">
                <a:pos x="1480" y="1122"/>
              </a:cxn>
              <a:cxn ang="0">
                <a:pos x="1254" y="1111"/>
              </a:cxn>
              <a:cxn ang="0">
                <a:pos x="920" y="1126"/>
              </a:cxn>
              <a:cxn ang="0">
                <a:pos x="584" y="1109"/>
              </a:cxn>
              <a:cxn ang="0">
                <a:pos x="322" y="1123"/>
              </a:cxn>
              <a:cxn ang="0">
                <a:pos x="88" y="1116"/>
              </a:cxn>
              <a:cxn ang="0">
                <a:pos x="14" y="1029"/>
              </a:cxn>
              <a:cxn ang="0">
                <a:pos x="23" y="847"/>
              </a:cxn>
              <a:cxn ang="0">
                <a:pos x="20" y="657"/>
              </a:cxn>
              <a:cxn ang="0">
                <a:pos x="4" y="405"/>
              </a:cxn>
              <a:cxn ang="0">
                <a:pos x="20" y="222"/>
              </a:cxn>
              <a:cxn ang="0">
                <a:pos x="32" y="70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8085138" y="457200"/>
            <a:ext cx="917575" cy="636588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7113588" y="457200"/>
            <a:ext cx="917575" cy="636588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6132513" y="457200"/>
            <a:ext cx="917575" cy="635000"/>
          </a:xfrm>
          <a:custGeom>
            <a:avLst/>
            <a:gdLst/>
            <a:ahLst/>
            <a:cxnLst>
              <a:cxn ang="0">
                <a:pos x="32" y="70"/>
              </a:cxn>
              <a:cxn ang="0">
                <a:pos x="138" y="20"/>
              </a:cxn>
              <a:cxn ang="0">
                <a:pos x="412" y="32"/>
              </a:cxn>
              <a:cxn ang="0">
                <a:pos x="682" y="11"/>
              </a:cxn>
              <a:cxn ang="0">
                <a:pos x="1010" y="17"/>
              </a:cxn>
              <a:cxn ang="0">
                <a:pos x="1276" y="30"/>
              </a:cxn>
              <a:cxn ang="0">
                <a:pos x="1462" y="11"/>
              </a:cxn>
              <a:cxn ang="0">
                <a:pos x="1618" y="18"/>
              </a:cxn>
              <a:cxn ang="0">
                <a:pos x="1704" y="120"/>
              </a:cxn>
              <a:cxn ang="0">
                <a:pos x="1700" y="338"/>
              </a:cxn>
              <a:cxn ang="0">
                <a:pos x="1708" y="665"/>
              </a:cxn>
              <a:cxn ang="0">
                <a:pos x="1698" y="857"/>
              </a:cxn>
              <a:cxn ang="0">
                <a:pos x="1710" y="1043"/>
              </a:cxn>
              <a:cxn ang="0">
                <a:pos x="1656" y="1120"/>
              </a:cxn>
              <a:cxn ang="0">
                <a:pos x="1480" y="1122"/>
              </a:cxn>
              <a:cxn ang="0">
                <a:pos x="1254" y="1111"/>
              </a:cxn>
              <a:cxn ang="0">
                <a:pos x="920" y="1126"/>
              </a:cxn>
              <a:cxn ang="0">
                <a:pos x="584" y="1109"/>
              </a:cxn>
              <a:cxn ang="0">
                <a:pos x="322" y="1123"/>
              </a:cxn>
              <a:cxn ang="0">
                <a:pos x="88" y="1116"/>
              </a:cxn>
              <a:cxn ang="0">
                <a:pos x="14" y="1029"/>
              </a:cxn>
              <a:cxn ang="0">
                <a:pos x="23" y="847"/>
              </a:cxn>
              <a:cxn ang="0">
                <a:pos x="20" y="657"/>
              </a:cxn>
              <a:cxn ang="0">
                <a:pos x="4" y="405"/>
              </a:cxn>
              <a:cxn ang="0">
                <a:pos x="20" y="222"/>
              </a:cxn>
              <a:cxn ang="0">
                <a:pos x="32" y="70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7107238" y="452438"/>
            <a:ext cx="930275" cy="644525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8085138" y="457200"/>
            <a:ext cx="917575" cy="636588"/>
          </a:xfrm>
          <a:custGeom>
            <a:avLst/>
            <a:gdLst/>
            <a:ahLst/>
            <a:cxnLst>
              <a:cxn ang="0">
                <a:pos x="20" y="62"/>
              </a:cxn>
              <a:cxn ang="0">
                <a:pos x="132" y="20"/>
              </a:cxn>
              <a:cxn ang="0">
                <a:pos x="406" y="32"/>
              </a:cxn>
              <a:cxn ang="0">
                <a:pos x="746" y="8"/>
              </a:cxn>
              <a:cxn ang="0">
                <a:pos x="1054" y="26"/>
              </a:cxn>
              <a:cxn ang="0">
                <a:pos x="1270" y="30"/>
              </a:cxn>
              <a:cxn ang="0">
                <a:pos x="1474" y="6"/>
              </a:cxn>
              <a:cxn ang="0">
                <a:pos x="1612" y="18"/>
              </a:cxn>
              <a:cxn ang="0">
                <a:pos x="1698" y="120"/>
              </a:cxn>
              <a:cxn ang="0">
                <a:pos x="1694" y="338"/>
              </a:cxn>
              <a:cxn ang="0">
                <a:pos x="1704" y="750"/>
              </a:cxn>
              <a:cxn ang="0">
                <a:pos x="1694" y="902"/>
              </a:cxn>
              <a:cxn ang="0">
                <a:pos x="1696" y="1038"/>
              </a:cxn>
              <a:cxn ang="0">
                <a:pos x="1650" y="1120"/>
              </a:cxn>
              <a:cxn ang="0">
                <a:pos x="1474" y="1122"/>
              </a:cxn>
              <a:cxn ang="0">
                <a:pos x="1250" y="1102"/>
              </a:cxn>
              <a:cxn ang="0">
                <a:pos x="914" y="1126"/>
              </a:cxn>
              <a:cxn ang="0">
                <a:pos x="580" y="1100"/>
              </a:cxn>
              <a:cxn ang="0">
                <a:pos x="344" y="1116"/>
              </a:cxn>
              <a:cxn ang="0">
                <a:pos x="64" y="1116"/>
              </a:cxn>
              <a:cxn ang="0">
                <a:pos x="8" y="1020"/>
              </a:cxn>
              <a:cxn ang="0">
                <a:pos x="16" y="860"/>
              </a:cxn>
              <a:cxn ang="0">
                <a:pos x="16" y="550"/>
              </a:cxn>
              <a:cxn ang="0">
                <a:pos x="2" y="384"/>
              </a:cxn>
              <a:cxn ang="0">
                <a:pos x="14" y="222"/>
              </a:cxn>
              <a:cxn ang="0">
                <a:pos x="20" y="62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50" name="Picture 26" descr="OPENAS_318748"/>
          <p:cNvPicPr>
            <a:picLocks noChangeAspect="1" noChangeArrowheads="1"/>
          </p:cNvPicPr>
          <p:nvPr/>
        </p:nvPicPr>
        <p:blipFill>
          <a:blip r:embed="rId17"/>
          <a:srcRect t="9825" b="10228"/>
          <a:stretch>
            <a:fillRect/>
          </a:stretch>
        </p:blipFill>
        <p:spPr bwMode="auto">
          <a:xfrm>
            <a:off x="6553200" y="0"/>
            <a:ext cx="2590800" cy="13668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28625" y="284163"/>
            <a:ext cx="58197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B42107-3D1A-4329-A192-41B38900E4D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F459C2-4094-4D45-851B-2788A681159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4286257"/>
            <a:ext cx="5857916" cy="1365244"/>
          </a:xfrm>
        </p:spPr>
        <p:txBody>
          <a:bodyPr/>
          <a:lstStyle/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Формы и методы работы классного руководителя по формированию у учащихся ответственного отношения к учебе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857892"/>
            <a:ext cx="3186138" cy="7048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/7-8 классы/</a:t>
            </a:r>
          </a:p>
          <a:p>
            <a:pPr algn="ctr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Марина Елена Витальевна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714488"/>
            <a:ext cx="128588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4000528" cy="59293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1814"/>
                <a:gridCol w="1028714"/>
              </a:tblGrid>
              <a:tr h="74560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выполняет (не качественно выполняет) домашнее задание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smtClean="0"/>
                        <a:t>Бублик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smtClean="0"/>
                        <a:t>Журавель Алина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Карнаух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Квитко</a:t>
                      </a:r>
                      <a:r>
                        <a:rPr lang="ru-RU" dirty="0" smtClean="0"/>
                        <a:t> Денис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Коротков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Кошкарев</a:t>
                      </a:r>
                      <a:r>
                        <a:rPr lang="ru-RU" dirty="0" smtClean="0"/>
                        <a:t>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Кулинич</a:t>
                      </a:r>
                      <a:r>
                        <a:rPr lang="ru-RU" dirty="0" smtClean="0"/>
                        <a:t> Елена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Мацнев</a:t>
                      </a:r>
                      <a:r>
                        <a:rPr lang="ru-RU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Валентина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Яценко</a:t>
                      </a:r>
                      <a:r>
                        <a:rPr lang="ru-RU" dirty="0" smtClean="0"/>
                        <a:t> Юлия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1979">
                <a:tc>
                  <a:txBody>
                    <a:bodyPr/>
                    <a:lstStyle/>
                    <a:p>
                      <a:r>
                        <a:rPr lang="ru-RU" dirty="0" smtClean="0"/>
                        <a:t>Фирсов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43438" y="500042"/>
          <a:ext cx="3833818" cy="49954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785818"/>
              </a:tblGrid>
              <a:tr h="7353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имеет на уроке учебных принадлежностей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smtClean="0"/>
                        <a:t>Бублик</a:t>
                      </a:r>
                      <a:r>
                        <a:rPr lang="ru-RU" baseline="0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4Ф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Карнаух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smtClean="0"/>
                        <a:t>Журавель Алина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Коротков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Кулинич</a:t>
                      </a:r>
                      <a:r>
                        <a:rPr lang="ru-RU" dirty="0" smtClean="0"/>
                        <a:t> Елена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Мацнев</a:t>
                      </a:r>
                      <a:r>
                        <a:rPr lang="ru-RU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Валентина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1Ф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Яценко</a:t>
                      </a:r>
                      <a:r>
                        <a:rPr lang="ru-RU" dirty="0" smtClean="0"/>
                        <a:t> Юлия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26012">
                <a:tc>
                  <a:txBody>
                    <a:bodyPr/>
                    <a:lstStyle/>
                    <a:p>
                      <a:r>
                        <a:rPr lang="ru-RU" dirty="0" smtClean="0"/>
                        <a:t>Фирсов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1Ф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28604"/>
          <a:ext cx="385765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80965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сдают работы на проверку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Карнаух</a:t>
                      </a:r>
                      <a:r>
                        <a:rPr lang="ru-RU" baseline="0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Кулинич</a:t>
                      </a:r>
                      <a:r>
                        <a:rPr lang="ru-RU" dirty="0" smtClean="0"/>
                        <a:t> Елена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Мацнев</a:t>
                      </a:r>
                      <a:r>
                        <a:rPr lang="ru-RU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Яценко</a:t>
                      </a:r>
                      <a:r>
                        <a:rPr lang="ru-RU" dirty="0" smtClean="0"/>
                        <a:t> Юлия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Фирсов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429124" y="428604"/>
          <a:ext cx="3833818" cy="556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7858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Низкая учебная мотивация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Бублик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Журавель Алина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Карнаух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Квитко</a:t>
                      </a:r>
                      <a:r>
                        <a:rPr lang="ru-RU" dirty="0" smtClean="0"/>
                        <a:t> Денис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Коротков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Кошкарев</a:t>
                      </a:r>
                      <a:r>
                        <a:rPr lang="ru-RU" dirty="0" smtClean="0"/>
                        <a:t>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</a:t>
                      </a:r>
                      <a:r>
                        <a:rPr lang="ru-RU" baseline="0" dirty="0" smtClean="0"/>
                        <a:t> Валерий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Кулинич</a:t>
                      </a:r>
                      <a:r>
                        <a:rPr lang="ru-RU" dirty="0" smtClean="0"/>
                        <a:t> Елена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Мацнев</a:t>
                      </a:r>
                      <a:r>
                        <a:rPr lang="ru-RU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Валентина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Шихахмедова</a:t>
                      </a:r>
                      <a:r>
                        <a:rPr lang="ru-RU" dirty="0" smtClean="0"/>
                        <a:t> Луиза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Яценко</a:t>
                      </a:r>
                      <a:r>
                        <a:rPr lang="ru-RU" dirty="0" smtClean="0"/>
                        <a:t> Юлия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Фирсов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5"/>
          <a:ext cx="8286808" cy="571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63500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Какие предметы для вас наиболее</a:t>
                      </a:r>
                      <a:r>
                        <a:rPr lang="ru-RU" baseline="0" dirty="0" smtClean="0"/>
                        <a:t> трудные?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Геометрия, алгебра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Иностранный язык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Русский язык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 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ИЗО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История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Обществознание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Физика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Музыка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14422"/>
          <a:ext cx="8572560" cy="23574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6280"/>
                <a:gridCol w="4286280"/>
              </a:tblGrid>
              <a:tr h="6165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Какая помощь в учебе</a:t>
                      </a:r>
                      <a:r>
                        <a:rPr lang="ru-RU" sz="2800" baseline="0" dirty="0" smtClean="0"/>
                        <a:t> вам нужна?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432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Дополнительные занятия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  <a:tr h="616565">
                <a:tc>
                  <a:txBody>
                    <a:bodyPr/>
                    <a:lstStyle/>
                    <a:p>
                      <a:r>
                        <a:rPr lang="ru-RU" sz="2800" baseline="0" dirty="0" smtClean="0"/>
                        <a:t> -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3976694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48000"/>
                <a:gridCol w="9286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Всегда готовы к уроку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Калинин Павел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Карабак</a:t>
                      </a:r>
                      <a:r>
                        <a:rPr lang="ru-RU" dirty="0" smtClean="0"/>
                        <a:t> Владимир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Кирячек</a:t>
                      </a:r>
                      <a:r>
                        <a:rPr lang="ru-RU" dirty="0" smtClean="0"/>
                        <a:t> Артем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Клюшник</a:t>
                      </a:r>
                      <a:r>
                        <a:rPr lang="ru-RU" dirty="0" smtClean="0"/>
                        <a:t> Марина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 Валерий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Попова Ольга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Турчак</a:t>
                      </a:r>
                      <a:r>
                        <a:rPr lang="ru-RU" dirty="0" smtClean="0"/>
                        <a:t> Владислав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Валентина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Черняк Михаил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Шихахмедова</a:t>
                      </a:r>
                      <a:r>
                        <a:rPr lang="ru-RU" baseline="0" dirty="0" smtClean="0"/>
                        <a:t> Луиза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00562" y="214290"/>
          <a:ext cx="3976694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48000"/>
                <a:gridCol w="9286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Всегда имеет все принадлежности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Калинин Павел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Карабак</a:t>
                      </a:r>
                      <a:r>
                        <a:rPr lang="ru-RU" dirty="0" smtClean="0"/>
                        <a:t> Владимир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Кирячек</a:t>
                      </a:r>
                      <a:r>
                        <a:rPr lang="ru-RU" dirty="0" smtClean="0"/>
                        <a:t> Артем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Клюшник</a:t>
                      </a:r>
                      <a:r>
                        <a:rPr lang="ru-RU" dirty="0" smtClean="0"/>
                        <a:t> Марина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Кошкарев</a:t>
                      </a:r>
                      <a:r>
                        <a:rPr lang="ru-RU" dirty="0" smtClean="0"/>
                        <a:t>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Попова Ольга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Турчак</a:t>
                      </a:r>
                      <a:r>
                        <a:rPr lang="ru-RU" dirty="0" smtClean="0"/>
                        <a:t> Владислав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Валентина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Черняк Михаил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Шихахмедова</a:t>
                      </a:r>
                      <a:r>
                        <a:rPr lang="ru-RU" baseline="0" dirty="0" smtClean="0"/>
                        <a:t> Луиза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929198"/>
          <a:ext cx="850112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366883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Положительные отзывы от учителя физики:</a:t>
                      </a:r>
                      <a:endParaRPr lang="ru-RU" dirty="0"/>
                    </a:p>
                  </a:txBody>
                  <a:tcPr/>
                </a:tc>
              </a:tr>
              <a:tr h="633249">
                <a:tc>
                  <a:txBody>
                    <a:bodyPr/>
                    <a:lstStyle/>
                    <a:p>
                      <a:r>
                        <a:rPr lang="ru-RU" dirty="0" smtClean="0"/>
                        <a:t>Глянь С., Калинин П., </a:t>
                      </a:r>
                      <a:r>
                        <a:rPr lang="ru-RU" dirty="0" err="1" smtClean="0"/>
                        <a:t>Карабак</a:t>
                      </a:r>
                      <a:r>
                        <a:rPr lang="ru-RU" dirty="0" smtClean="0"/>
                        <a:t> В., </a:t>
                      </a:r>
                      <a:r>
                        <a:rPr lang="ru-RU" dirty="0" err="1" smtClean="0"/>
                        <a:t>Клюшник</a:t>
                      </a:r>
                      <a:r>
                        <a:rPr lang="ru-RU" dirty="0" smtClean="0"/>
                        <a:t> М., Попова О., </a:t>
                      </a:r>
                      <a:r>
                        <a:rPr lang="ru-RU" dirty="0" err="1" smtClean="0"/>
                        <a:t>Турчак</a:t>
                      </a:r>
                      <a:r>
                        <a:rPr lang="ru-RU" dirty="0" smtClean="0"/>
                        <a:t> В., </a:t>
                      </a:r>
                      <a:r>
                        <a:rPr lang="ru-RU" dirty="0" err="1" smtClean="0"/>
                        <a:t>Часнык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7158" y="1214422"/>
            <a:ext cx="3071834" cy="5357850"/>
            <a:chOff x="960" y="1104"/>
            <a:chExt cx="1104" cy="2688"/>
          </a:xfrm>
        </p:grpSpPr>
        <p:sp>
          <p:nvSpPr>
            <p:cNvPr id="388126" name="AutoShape 30"/>
            <p:cNvSpPr>
              <a:spLocks noChangeArrowheads="1"/>
            </p:cNvSpPr>
            <p:nvPr/>
          </p:nvSpPr>
          <p:spPr bwMode="gray">
            <a:xfrm>
              <a:off x="1008" y="1813"/>
              <a:ext cx="1008" cy="1979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8C7AF8">
                    <a:gamma/>
                    <a:shade val="57647"/>
                    <a:invGamma/>
                  </a:srgbClr>
                </a:gs>
                <a:gs pos="100000">
                  <a:srgbClr val="8C7A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27" name="Text Box 31"/>
            <p:cNvSpPr txBox="1">
              <a:spLocks noChangeArrowheads="1"/>
            </p:cNvSpPr>
            <p:nvPr/>
          </p:nvSpPr>
          <p:spPr bwMode="gray">
            <a:xfrm>
              <a:off x="1050" y="2075"/>
              <a:ext cx="925" cy="14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Диагностика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Рабочая атмосфера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Обстановка классной комнаты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Сотрудничество с учителями-предметниками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Внеклассная деятельность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8128" name="AutoShape 32"/>
            <p:cNvSpPr>
              <a:spLocks noChangeArrowheads="1"/>
            </p:cNvSpPr>
            <p:nvPr/>
          </p:nvSpPr>
          <p:spPr bwMode="gray">
            <a:xfrm>
              <a:off x="960" y="1104"/>
              <a:ext cx="1104" cy="672"/>
            </a:xfrm>
            <a:prstGeom prst="roundRect">
              <a:avLst>
                <a:gd name="adj" fmla="val 17509"/>
              </a:avLst>
            </a:prstGeom>
            <a:solidFill>
              <a:srgbClr val="8C7A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29" name="AutoShape 33"/>
            <p:cNvSpPr>
              <a:spLocks noChangeArrowheads="1"/>
            </p:cNvSpPr>
            <p:nvPr/>
          </p:nvSpPr>
          <p:spPr bwMode="gray">
            <a:xfrm>
              <a:off x="986" y="1813"/>
              <a:ext cx="1056" cy="1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8C7AF8">
                    <a:alpha val="0"/>
                  </a:srgbClr>
                </a:gs>
                <a:gs pos="100000">
                  <a:srgbClr val="8C7AF8">
                    <a:gamma/>
                    <a:tint val="4862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30" name="AutoShape 34"/>
            <p:cNvSpPr>
              <a:spLocks noChangeArrowheads="1"/>
            </p:cNvSpPr>
            <p:nvPr/>
          </p:nvSpPr>
          <p:spPr bwMode="gray">
            <a:xfrm>
              <a:off x="986" y="1118"/>
              <a:ext cx="1056" cy="3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8C7AF8">
                    <a:gamma/>
                    <a:tint val="21176"/>
                    <a:invGamma/>
                  </a:srgbClr>
                </a:gs>
                <a:gs pos="100000">
                  <a:srgbClr val="8C7A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31" name="Text Box 35"/>
            <p:cNvSpPr txBox="1">
              <a:spLocks noChangeArrowheads="1"/>
            </p:cNvSpPr>
            <p:nvPr/>
          </p:nvSpPr>
          <p:spPr bwMode="gray">
            <a:xfrm>
              <a:off x="1109" y="1328"/>
              <a:ext cx="845" cy="2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Успешность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8132" name="AutoShape 36"/>
            <p:cNvSpPr>
              <a:spLocks noChangeArrowheads="1"/>
            </p:cNvSpPr>
            <p:nvPr/>
          </p:nvSpPr>
          <p:spPr bwMode="gray">
            <a:xfrm flipV="1">
              <a:off x="1077" y="3582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7AF8">
                    <a:gamma/>
                    <a:tint val="45490"/>
                    <a:invGamma/>
                  </a:srgbClr>
                </a:gs>
                <a:gs pos="100000">
                  <a:srgbClr val="8C7AF8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357950" y="2143116"/>
            <a:ext cx="2786050" cy="4429156"/>
            <a:chOff x="3817" y="1536"/>
            <a:chExt cx="1079" cy="2256"/>
          </a:xfrm>
        </p:grpSpPr>
        <p:sp>
          <p:nvSpPr>
            <p:cNvPr id="388134" name="AutoShape 38"/>
            <p:cNvSpPr>
              <a:spLocks noChangeArrowheads="1"/>
            </p:cNvSpPr>
            <p:nvPr/>
          </p:nvSpPr>
          <p:spPr bwMode="gray">
            <a:xfrm>
              <a:off x="3856" y="2186"/>
              <a:ext cx="1008" cy="1606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F08010">
                    <a:gamma/>
                    <a:shade val="46275"/>
                    <a:invGamma/>
                  </a:srgbClr>
                </a:gs>
                <a:gs pos="100000">
                  <a:srgbClr val="F0801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1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35" name="Text Box 39"/>
            <p:cNvSpPr txBox="1">
              <a:spLocks noChangeArrowheads="1"/>
            </p:cNvSpPr>
            <p:nvPr/>
          </p:nvSpPr>
          <p:spPr bwMode="gray">
            <a:xfrm>
              <a:off x="3904" y="2492"/>
              <a:ext cx="933" cy="10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Ответственное выполнение домашнего задания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Ведение дневника, тетрадей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Взаимопомощь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8137" name="AutoShape 41"/>
            <p:cNvSpPr>
              <a:spLocks noChangeArrowheads="1"/>
            </p:cNvSpPr>
            <p:nvPr/>
          </p:nvSpPr>
          <p:spPr bwMode="gray">
            <a:xfrm>
              <a:off x="3817" y="1536"/>
              <a:ext cx="1079" cy="650"/>
            </a:xfrm>
            <a:prstGeom prst="roundRect">
              <a:avLst>
                <a:gd name="adj" fmla="val 17509"/>
              </a:avLst>
            </a:prstGeom>
            <a:solidFill>
              <a:srgbClr val="FA822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38" name="AutoShape 42"/>
            <p:cNvSpPr>
              <a:spLocks noChangeArrowheads="1"/>
            </p:cNvSpPr>
            <p:nvPr/>
          </p:nvSpPr>
          <p:spPr bwMode="gray">
            <a:xfrm>
              <a:off x="3846" y="2224"/>
              <a:ext cx="1033" cy="20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8228">
                    <a:alpha val="0"/>
                  </a:srgbClr>
                </a:gs>
                <a:gs pos="100000">
                  <a:srgbClr val="FA8228">
                    <a:gamma/>
                    <a:tint val="4862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39" name="AutoShape 43"/>
            <p:cNvSpPr>
              <a:spLocks noChangeArrowheads="1"/>
            </p:cNvSpPr>
            <p:nvPr/>
          </p:nvSpPr>
          <p:spPr bwMode="gray">
            <a:xfrm>
              <a:off x="3842" y="1549"/>
              <a:ext cx="1033" cy="2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8228">
                    <a:gamma/>
                    <a:tint val="15294"/>
                    <a:invGamma/>
                  </a:srgbClr>
                </a:gs>
                <a:gs pos="100000">
                  <a:srgbClr val="FA822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40" name="Text Box 44"/>
            <p:cNvSpPr txBox="1">
              <a:spLocks noChangeArrowheads="1"/>
            </p:cNvSpPr>
            <p:nvPr/>
          </p:nvSpPr>
          <p:spPr bwMode="gray">
            <a:xfrm>
              <a:off x="3879" y="1804"/>
              <a:ext cx="987" cy="2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Самоконтроль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8141" name="AutoShape 45"/>
            <p:cNvSpPr>
              <a:spLocks noChangeArrowheads="1"/>
            </p:cNvSpPr>
            <p:nvPr/>
          </p:nvSpPr>
          <p:spPr bwMode="gray">
            <a:xfrm flipV="1">
              <a:off x="3936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A8228">
                    <a:gamma/>
                    <a:tint val="39216"/>
                    <a:invGamma/>
                  </a:srgbClr>
                </a:gs>
                <a:gs pos="100000">
                  <a:srgbClr val="FA8228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500430" y="1643050"/>
            <a:ext cx="2786082" cy="4929222"/>
            <a:chOff x="2416" y="1296"/>
            <a:chExt cx="1088" cy="2496"/>
          </a:xfrm>
        </p:grpSpPr>
        <p:sp>
          <p:nvSpPr>
            <p:cNvPr id="388143" name="AutoShape 47"/>
            <p:cNvSpPr>
              <a:spLocks noChangeArrowheads="1"/>
            </p:cNvSpPr>
            <p:nvPr/>
          </p:nvSpPr>
          <p:spPr bwMode="gray">
            <a:xfrm>
              <a:off x="2464" y="2004"/>
              <a:ext cx="1008" cy="1788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0BB4C1">
                    <a:gamma/>
                    <a:shade val="60784"/>
                    <a:invGamma/>
                  </a:srgbClr>
                </a:gs>
                <a:gs pos="100000">
                  <a:srgbClr val="0BB4C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45" name="AutoShape 49"/>
            <p:cNvSpPr>
              <a:spLocks noChangeArrowheads="1"/>
            </p:cNvSpPr>
            <p:nvPr/>
          </p:nvSpPr>
          <p:spPr bwMode="gray">
            <a:xfrm>
              <a:off x="2416" y="1296"/>
              <a:ext cx="1088" cy="671"/>
            </a:xfrm>
            <a:prstGeom prst="roundRect">
              <a:avLst>
                <a:gd name="adj" fmla="val 17509"/>
              </a:avLst>
            </a:prstGeom>
            <a:solidFill>
              <a:srgbClr val="0BB4C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46" name="AutoShape 50"/>
            <p:cNvSpPr>
              <a:spLocks noChangeArrowheads="1"/>
            </p:cNvSpPr>
            <p:nvPr/>
          </p:nvSpPr>
          <p:spPr bwMode="gray">
            <a:xfrm>
              <a:off x="2446" y="2004"/>
              <a:ext cx="1040" cy="1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BB4C1"/>
                </a:gs>
                <a:gs pos="100000">
                  <a:srgbClr val="0BB4C1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47" name="AutoShape 51"/>
            <p:cNvSpPr>
              <a:spLocks noChangeArrowheads="1"/>
            </p:cNvSpPr>
            <p:nvPr/>
          </p:nvSpPr>
          <p:spPr bwMode="gray">
            <a:xfrm>
              <a:off x="2442" y="1311"/>
              <a:ext cx="1040" cy="30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BB4C1">
                    <a:gamma/>
                    <a:tint val="18039"/>
                    <a:invGamma/>
                  </a:srgbClr>
                </a:gs>
                <a:gs pos="100000">
                  <a:srgbClr val="0BB4C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48" name="Text Box 52"/>
            <p:cNvSpPr txBox="1">
              <a:spLocks noChangeArrowheads="1"/>
            </p:cNvSpPr>
            <p:nvPr/>
          </p:nvSpPr>
          <p:spPr bwMode="gray">
            <a:xfrm>
              <a:off x="2507" y="2265"/>
              <a:ext cx="937" cy="14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Посещаемость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Успеваемость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Выполнение домашней работы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Ведение дневника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Электронный дневник</a:t>
              </a:r>
            </a:p>
            <a:p>
              <a:pPr>
                <a:buFont typeface="Wingdings" pitchFamily="2" charset="2"/>
                <a:buChar char="q"/>
              </a:pPr>
              <a:r>
                <a:rPr lang="ru-RU" dirty="0" smtClean="0">
                  <a:solidFill>
                    <a:srgbClr val="FFFFFF"/>
                  </a:solidFill>
                </a:rPr>
                <a:t>Работа с родителями</a:t>
              </a:r>
              <a:endParaRPr lang="en-US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88149" name="Text Box 53"/>
            <p:cNvSpPr txBox="1">
              <a:spLocks noChangeArrowheads="1"/>
            </p:cNvSpPr>
            <p:nvPr/>
          </p:nvSpPr>
          <p:spPr bwMode="gray">
            <a:xfrm>
              <a:off x="2537" y="1520"/>
              <a:ext cx="876" cy="2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Контроль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8150" name="AutoShape 54"/>
            <p:cNvSpPr>
              <a:spLocks noChangeArrowheads="1"/>
            </p:cNvSpPr>
            <p:nvPr/>
          </p:nvSpPr>
          <p:spPr bwMode="gray">
            <a:xfrm flipV="1">
              <a:off x="2544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BB4C1">
                    <a:gamma/>
                    <a:tint val="30196"/>
                    <a:invGamma/>
                  </a:srgbClr>
                </a:gs>
                <a:gs pos="100000">
                  <a:srgbClr val="0BB4C1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принципы: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4163"/>
            <a:ext cx="6143639" cy="930259"/>
          </a:xfrm>
        </p:spPr>
        <p:txBody>
          <a:bodyPr/>
          <a:lstStyle/>
          <a:p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Родительское собрание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</a:rPr>
              <a:t>Время </a:t>
            </a:r>
            <a:r>
              <a:rPr lang="ru-RU" b="1" dirty="0" smtClean="0">
                <a:solidFill>
                  <a:srgbClr val="0070C0"/>
                </a:solidFill>
              </a:rPr>
              <a:t>проведения: </a:t>
            </a:r>
            <a:r>
              <a:rPr lang="ru-RU" b="1" i="1" dirty="0" smtClean="0">
                <a:solidFill>
                  <a:srgbClr val="0070C0"/>
                </a:solidFill>
                <a:latin typeface="Italic" pitchFamily="2" charset="0"/>
                <a:cs typeface="Italic" pitchFamily="2" charset="0"/>
              </a:rPr>
              <a:t>первая половина 2 четверти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</a:rPr>
              <a:t>Участники собрания: </a:t>
            </a:r>
            <a:r>
              <a:rPr lang="ru-RU" b="1" i="1" dirty="0" smtClean="0">
                <a:solidFill>
                  <a:srgbClr val="0070C0"/>
                </a:solidFill>
                <a:latin typeface="Italic" pitchFamily="2" charset="0"/>
                <a:cs typeface="Italic" pitchFamily="2" charset="0"/>
              </a:rPr>
              <a:t>ученики класса, родители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</a:rPr>
              <a:t>Основная цель: </a:t>
            </a:r>
            <a:r>
              <a:rPr lang="ru-RU" b="1" i="1" dirty="0" smtClean="0">
                <a:solidFill>
                  <a:srgbClr val="0070C0"/>
                </a:solidFill>
                <a:latin typeface="Italic" pitchFamily="2" charset="0"/>
                <a:cs typeface="Italic" pitchFamily="2" charset="0"/>
              </a:rPr>
              <a:t>формирование ответственного отношения к учебе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</a:rPr>
              <a:t>Основная проблема: </a:t>
            </a:r>
            <a:r>
              <a:rPr lang="ru-RU" b="1" i="1" dirty="0" smtClean="0">
                <a:solidFill>
                  <a:srgbClr val="0070C0"/>
                </a:solidFill>
                <a:latin typeface="Italic" pitchFamily="2" charset="0"/>
                <a:cs typeface="Italic" pitchFamily="2" charset="0"/>
              </a:rPr>
              <a:t>снижение успеваемости класса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Предварительная подготовка: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Анкетирование учителей-предметников, работающих в 7 «Б» классе</a:t>
            </a:r>
          </a:p>
          <a:p>
            <a:r>
              <a:rPr lang="ru-RU" dirty="0" smtClean="0"/>
              <a:t>Анкетирование учащихся</a:t>
            </a:r>
          </a:p>
          <a:p>
            <a:r>
              <a:rPr lang="ru-RU" dirty="0" smtClean="0"/>
              <a:t>Составление плана и материалов для проведения собрания</a:t>
            </a:r>
          </a:p>
          <a:p>
            <a:r>
              <a:rPr lang="ru-RU" dirty="0" smtClean="0"/>
              <a:t>Обеспечение 100% явки учеников 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4162"/>
            <a:ext cx="5857887" cy="1216011"/>
          </a:xfrm>
        </p:spPr>
        <p:txBody>
          <a:bodyPr/>
          <a:lstStyle/>
          <a:p>
            <a:pPr algn="ctr"/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ДЕЛАТЬ?</a:t>
            </a:r>
            <a:endParaRPr lang="ru-RU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46434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429124" y="0"/>
          <a:ext cx="450059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715436" cy="637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67030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Кто из одноклассников своим поведением мешает вести урок и вам лично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Бублик Максим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Черняк Михаил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Квитко</a:t>
                      </a:r>
                      <a:r>
                        <a:rPr lang="ru-RU" sz="2800" dirty="0" smtClean="0"/>
                        <a:t> Денис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Мацнев</a:t>
                      </a:r>
                      <a:r>
                        <a:rPr lang="ru-RU" sz="2800" dirty="0" smtClean="0"/>
                        <a:t> Максим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Коротков Андрей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Мурсалова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Ляман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Круглый Валерий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Клюшник</a:t>
                      </a:r>
                      <a:r>
                        <a:rPr lang="ru-RU" sz="2800" dirty="0" smtClean="0"/>
                        <a:t> Марина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Фирсов Александр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Карнаух</a:t>
                      </a:r>
                      <a:r>
                        <a:rPr lang="ru-RU" sz="2800" dirty="0" smtClean="0"/>
                        <a:t> Валерия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</a:p>
                  </a:txBody>
                  <a:tcPr/>
                </a:tc>
              </a:tr>
              <a:tr h="388349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Кошкарев</a:t>
                      </a:r>
                      <a:r>
                        <a:rPr lang="ru-RU" sz="2800" dirty="0" smtClean="0"/>
                        <a:t> Александр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0"/>
          <a:ext cx="3857652" cy="509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520"/>
                <a:gridCol w="100013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Часто</a:t>
                      </a:r>
                      <a:r>
                        <a:rPr lang="ru-RU" baseline="0" dirty="0" smtClean="0"/>
                        <a:t> нарушают дисциплину на уроке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Бублик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Карнаух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Квитко</a:t>
                      </a:r>
                      <a:r>
                        <a:rPr lang="ru-RU" dirty="0" smtClean="0"/>
                        <a:t> Денис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Клюшник</a:t>
                      </a:r>
                      <a:r>
                        <a:rPr lang="ru-RU" dirty="0" smtClean="0"/>
                        <a:t> Марина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Коротков</a:t>
                      </a:r>
                      <a:r>
                        <a:rPr lang="ru-RU" baseline="0" dirty="0" smtClean="0"/>
                        <a:t>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Кошкарев</a:t>
                      </a:r>
                      <a:r>
                        <a:rPr lang="ru-RU" baseline="0" dirty="0" smtClean="0"/>
                        <a:t> Александр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 Валерий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Кулинич</a:t>
                      </a:r>
                      <a:r>
                        <a:rPr lang="ru-RU" dirty="0" smtClean="0"/>
                        <a:t> Елена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Мацнев</a:t>
                      </a:r>
                      <a:r>
                        <a:rPr lang="ru-RU" dirty="0" smtClean="0"/>
                        <a:t> Максим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Мурсалова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Ляман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Черняк Михаил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Яценко</a:t>
                      </a:r>
                      <a:r>
                        <a:rPr lang="ru-RU" dirty="0" smtClean="0"/>
                        <a:t> Юлия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01122" cy="250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95351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Сколько раз в неделю вы можете прийти не подготовленными</a:t>
                      </a:r>
                      <a:r>
                        <a:rPr lang="ru-RU" baseline="0" dirty="0" smtClean="0"/>
                        <a:t> к уроку </a:t>
                      </a:r>
                    </a:p>
                    <a:p>
                      <a:pPr algn="ctr"/>
                      <a:r>
                        <a:rPr lang="ru-RU" baseline="0" dirty="0" smtClean="0"/>
                        <a:t>(без домашнего задания, не выучив тему)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86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86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86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143248"/>
          <a:ext cx="8429684" cy="178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9531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Сколько раз в неделю</a:t>
                      </a:r>
                      <a:r>
                        <a:rPr lang="ru-RU" baseline="0" dirty="0" smtClean="0"/>
                        <a:t> вы можете прийти на урок без учебника, тетради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Тема17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160AD"/>
        </a:dk2>
        <a:lt2>
          <a:srgbClr val="808080"/>
        </a:lt2>
        <a:accent1>
          <a:srgbClr val="FF9900"/>
        </a:accent1>
        <a:accent2>
          <a:srgbClr val="8CD32D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7EBF28"/>
        </a:accent6>
        <a:hlink>
          <a:srgbClr val="F45E5E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990033"/>
        </a:dk2>
        <a:lt2>
          <a:srgbClr val="808080"/>
        </a:lt2>
        <a:accent1>
          <a:srgbClr val="E466B7"/>
        </a:accent1>
        <a:accent2>
          <a:srgbClr val="699EF3"/>
        </a:accent2>
        <a:accent3>
          <a:srgbClr val="FFFFFF"/>
        </a:accent3>
        <a:accent4>
          <a:srgbClr val="000000"/>
        </a:accent4>
        <a:accent5>
          <a:srgbClr val="EFB8D8"/>
        </a:accent5>
        <a:accent6>
          <a:srgbClr val="5E8FDC"/>
        </a:accent6>
        <a:hlink>
          <a:srgbClr val="FEB93C"/>
        </a:hlink>
        <a:folHlink>
          <a:srgbClr val="6ED8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34920"/>
        </a:dk2>
        <a:lt2>
          <a:srgbClr val="808080"/>
        </a:lt2>
        <a:accent1>
          <a:srgbClr val="3FA2E5"/>
        </a:accent1>
        <a:accent2>
          <a:srgbClr val="BB75D1"/>
        </a:accent2>
        <a:accent3>
          <a:srgbClr val="FFFFFF"/>
        </a:accent3>
        <a:accent4>
          <a:srgbClr val="000000"/>
        </a:accent4>
        <a:accent5>
          <a:srgbClr val="AFCEF0"/>
        </a:accent5>
        <a:accent6>
          <a:srgbClr val="A969BD"/>
        </a:accent6>
        <a:hlink>
          <a:srgbClr val="77D379"/>
        </a:hlink>
        <a:folHlink>
          <a:srgbClr val="EF9F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Нач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34</TotalTime>
  <Words>556</Words>
  <Application>Microsoft Office PowerPoint</Application>
  <PresentationFormat>Экран (4:3)</PresentationFormat>
  <Paragraphs>254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Тема17</vt:lpstr>
      <vt:lpstr>Начальная</vt:lpstr>
      <vt:lpstr>Формы и методы работы классного руководителя по формированию у учащихся ответственного отношения к учебе</vt:lpstr>
      <vt:lpstr>Основные принципы:</vt:lpstr>
      <vt:lpstr>Родительское собрание</vt:lpstr>
      <vt:lpstr>Предварительная подготовка:</vt:lpstr>
      <vt:lpstr>ЧТО ДЕЛАТЬ?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работы классного руководителя по формированию у учащихся ответственного отношения к учебе</dc:title>
  <dc:creator>Андрей</dc:creator>
  <cp:lastModifiedBy>Андрей</cp:lastModifiedBy>
  <cp:revision>4</cp:revision>
  <dcterms:created xsi:type="dcterms:W3CDTF">2012-12-17T18:40:05Z</dcterms:created>
  <dcterms:modified xsi:type="dcterms:W3CDTF">2012-12-17T19:14:53Z</dcterms:modified>
</cp:coreProperties>
</file>