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notesMasterIdLst>
    <p:notesMasterId r:id="rId22"/>
  </p:notesMasterIdLst>
  <p:sldIdLst>
    <p:sldId id="283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3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372C3-6777-4FC7-B601-2176E45D4B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528242-E561-4E1C-A539-C8E69408F6D9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4400" dirty="0" smtClean="0"/>
            <a:t>Работаем над проектом «Натюрморт»</a:t>
          </a:r>
          <a:endParaRPr lang="ru-RU" sz="4400" dirty="0"/>
        </a:p>
      </dgm:t>
    </dgm:pt>
    <dgm:pt modelId="{C4EC2FE6-BCE8-4E14-B337-8E2559F04662}" type="parTrans" cxnId="{A7FD999F-B7D6-4750-B655-678BDD894D44}">
      <dgm:prSet/>
      <dgm:spPr/>
      <dgm:t>
        <a:bodyPr/>
        <a:lstStyle/>
        <a:p>
          <a:endParaRPr lang="ru-RU"/>
        </a:p>
      </dgm:t>
    </dgm:pt>
    <dgm:pt modelId="{58C322D3-EC34-4A5A-A63E-FCE2DF7C552D}" type="sibTrans" cxnId="{A7FD999F-B7D6-4750-B655-678BDD894D44}">
      <dgm:prSet/>
      <dgm:spPr/>
      <dgm:t>
        <a:bodyPr/>
        <a:lstStyle/>
        <a:p>
          <a:endParaRPr lang="ru-RU"/>
        </a:p>
      </dgm:t>
    </dgm:pt>
    <dgm:pt modelId="{B539E77E-A0C7-48C8-BB5F-B685EE1C1A24}">
      <dgm:prSet phldrT="[Текст]" phldr="1"/>
      <dgm:spPr/>
      <dgm:t>
        <a:bodyPr/>
        <a:lstStyle/>
        <a:p>
          <a:endParaRPr lang="ru-RU" dirty="0"/>
        </a:p>
      </dgm:t>
    </dgm:pt>
    <dgm:pt modelId="{1DF6A5E3-6898-464E-884A-07E9CDC07C7A}" type="parTrans" cxnId="{5EC6A754-8DEB-429D-BA10-6CD56ADB5673}">
      <dgm:prSet/>
      <dgm:spPr/>
      <dgm:t>
        <a:bodyPr/>
        <a:lstStyle/>
        <a:p>
          <a:endParaRPr lang="ru-RU"/>
        </a:p>
      </dgm:t>
    </dgm:pt>
    <dgm:pt modelId="{53D4F357-2254-416C-9CE3-058749BB7503}" type="sibTrans" cxnId="{5EC6A754-8DEB-429D-BA10-6CD56ADB5673}">
      <dgm:prSet/>
      <dgm:spPr/>
      <dgm:t>
        <a:bodyPr/>
        <a:lstStyle/>
        <a:p>
          <a:endParaRPr lang="ru-RU"/>
        </a:p>
      </dgm:t>
    </dgm:pt>
    <dgm:pt modelId="{81BD000E-0C2F-4250-9BC3-EE79E8ADAF91}" type="pres">
      <dgm:prSet presAssocID="{C35372C3-6777-4FC7-B601-2176E45D4B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64B815-FD68-45B1-8B92-0926AC0A7B3B}" type="pres">
      <dgm:prSet presAssocID="{E0528242-E561-4E1C-A539-C8E69408F6D9}" presName="parentText" presStyleLbl="node1" presStyleIdx="0" presStyleCnt="1" custScaleY="430085" custLinFactY="-58701" custLinFactNeighborX="-88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75EFC-F339-4AB0-ABA6-A6A341C76AFE}" type="pres">
      <dgm:prSet presAssocID="{E0528242-E561-4E1C-A539-C8E69408F6D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FD999F-B7D6-4750-B655-678BDD894D44}" srcId="{C35372C3-6777-4FC7-B601-2176E45D4BAB}" destId="{E0528242-E561-4E1C-A539-C8E69408F6D9}" srcOrd="0" destOrd="0" parTransId="{C4EC2FE6-BCE8-4E14-B337-8E2559F04662}" sibTransId="{58C322D3-EC34-4A5A-A63E-FCE2DF7C552D}"/>
    <dgm:cxn modelId="{224C72E4-7648-4916-9F6D-C78035FEAB49}" type="presOf" srcId="{B539E77E-A0C7-48C8-BB5F-B685EE1C1A24}" destId="{52775EFC-F339-4AB0-ABA6-A6A341C76AFE}" srcOrd="0" destOrd="0" presId="urn:microsoft.com/office/officeart/2005/8/layout/vList2"/>
    <dgm:cxn modelId="{5EC6A754-8DEB-429D-BA10-6CD56ADB5673}" srcId="{E0528242-E561-4E1C-A539-C8E69408F6D9}" destId="{B539E77E-A0C7-48C8-BB5F-B685EE1C1A24}" srcOrd="0" destOrd="0" parTransId="{1DF6A5E3-6898-464E-884A-07E9CDC07C7A}" sibTransId="{53D4F357-2254-416C-9CE3-058749BB7503}"/>
    <dgm:cxn modelId="{3E196A22-3048-45B5-B4CF-B39C83B17062}" type="presOf" srcId="{E0528242-E561-4E1C-A539-C8E69408F6D9}" destId="{FC64B815-FD68-45B1-8B92-0926AC0A7B3B}" srcOrd="0" destOrd="0" presId="urn:microsoft.com/office/officeart/2005/8/layout/vList2"/>
    <dgm:cxn modelId="{526EC593-A9DC-4301-A0E2-4E9914CA0006}" type="presOf" srcId="{C35372C3-6777-4FC7-B601-2176E45D4BAB}" destId="{81BD000E-0C2F-4250-9BC3-EE79E8ADAF91}" srcOrd="0" destOrd="0" presId="urn:microsoft.com/office/officeart/2005/8/layout/vList2"/>
    <dgm:cxn modelId="{2BD22AF4-4878-4054-90DE-54F03119E042}" type="presParOf" srcId="{81BD000E-0C2F-4250-9BC3-EE79E8ADAF91}" destId="{FC64B815-FD68-45B1-8B92-0926AC0A7B3B}" srcOrd="0" destOrd="0" presId="urn:microsoft.com/office/officeart/2005/8/layout/vList2"/>
    <dgm:cxn modelId="{E16D22C5-0AAD-420C-B867-C8A1E3A82927}" type="presParOf" srcId="{81BD000E-0C2F-4250-9BC3-EE79E8ADAF91}" destId="{52775EFC-F339-4AB0-ABA6-A6A341C76AF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27F35-192C-4B35-BD47-CD0D20C9B1E6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7CB08-D2D8-4FFA-B409-F697AF9D4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6FCBB-BE4C-428E-8EF1-1BD230019EBB}" type="slidenum">
              <a:rPr lang="ru-RU" smtClean="0">
                <a:latin typeface="Arial" charset="0"/>
                <a:cs typeface="Arial" charset="0"/>
              </a:rPr>
              <a:pPr/>
              <a:t>4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B0AD6-9D53-4443-B82C-FF228396C26F}" type="slidenum">
              <a:rPr lang="ru-RU" smtClean="0">
                <a:latin typeface="Arial" charset="0"/>
                <a:cs typeface="Arial" charset="0"/>
              </a:rPr>
              <a:pPr/>
              <a:t>5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258C7-0448-4F81-8F58-E7F20DE04450}" type="slidenum">
              <a:rPr lang="ru-RU" smtClean="0">
                <a:latin typeface="Arial" charset="0"/>
                <a:cs typeface="Arial" charset="0"/>
              </a:rPr>
              <a:pPr/>
              <a:t>7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7F4BE-CD0B-489D-A529-3F6DB3C32F22}" type="slidenum">
              <a:rPr lang="ru-RU" smtClean="0">
                <a:latin typeface="Arial" charset="0"/>
                <a:cs typeface="Arial" charset="0"/>
              </a:rPr>
              <a:pPr/>
              <a:t>10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C2253-725F-4372-9D0E-F0AC3C3E3872}" type="slidenum">
              <a:rPr lang="ru-RU" smtClean="0">
                <a:latin typeface="Arial" charset="0"/>
                <a:cs typeface="Arial" charset="0"/>
              </a:rPr>
              <a:pPr/>
              <a:t>11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EB004-98A5-4E4C-8888-683CA6FE18F7}" type="slidenum">
              <a:rPr lang="ru-RU" smtClean="0">
                <a:latin typeface="Arial" charset="0"/>
                <a:cs typeface="Arial" charset="0"/>
              </a:rPr>
              <a:pPr/>
              <a:t>16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90268-6CD9-448A-8D99-DBF77BA750E3}" type="slidenum">
              <a:rPr lang="ru-RU" smtClean="0">
                <a:latin typeface="Arial" charset="0"/>
                <a:cs typeface="Arial" charset="0"/>
              </a:rPr>
              <a:pPr/>
              <a:t>17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BEC-8D91-45E7-AD44-00A965EAD82F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BE34-7293-452F-B129-3F31CFA88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BEC-8D91-45E7-AD44-00A965EAD82F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BE34-7293-452F-B129-3F31CFA88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BEC-8D91-45E7-AD44-00A965EAD82F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BE34-7293-452F-B129-3F31CFA88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EF97C-4826-429D-A384-FD6AC0FF53E3}" type="datetime1">
              <a:rPr lang="ru-RU" smtClean="0"/>
              <a:pPr>
                <a:defRPr/>
              </a:pPr>
              <a:t>23.09.2012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A4015-8981-43A9-90A0-53CDB5DF5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BEC-8D91-45E7-AD44-00A965EAD82F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BE34-7293-452F-B129-3F31CFA88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BEC-8D91-45E7-AD44-00A965EAD82F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BE34-7293-452F-B129-3F31CFA88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BEC-8D91-45E7-AD44-00A965EAD82F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BE34-7293-452F-B129-3F31CFA88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BEC-8D91-45E7-AD44-00A965EAD82F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BE34-7293-452F-B129-3F31CFA88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BEC-8D91-45E7-AD44-00A965EAD82F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BE34-7293-452F-B129-3F31CFA88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BEC-8D91-45E7-AD44-00A965EAD82F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BE34-7293-452F-B129-3F31CFA88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BEC-8D91-45E7-AD44-00A965EAD82F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BE34-7293-452F-B129-3F31CFA88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EBEC-8D91-45E7-AD44-00A965EAD82F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13BE34-7293-452F-B129-3F31CFA884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E0EBEC-8D91-45E7-AD44-00A965EAD82F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13BE34-7293-452F-B129-3F31CFA884B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t.ioso.ru/wiki/images/Natyurmort-obmanka_1664_(1)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i="1" dirty="0" smtClean="0"/>
              <a:t>Натюрморт</a:t>
            </a:r>
            <a:endParaRPr lang="ru-RU" sz="8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Arial" charset="0"/>
              </a:rPr>
              <a:t>      </a:t>
            </a:r>
            <a:r>
              <a:rPr lang="ru-RU" sz="2000" b="1" dirty="0" smtClean="0">
                <a:solidFill>
                  <a:srgbClr val="FFFF00"/>
                </a:solidFill>
                <a:latin typeface="Arial" charset="0"/>
              </a:rPr>
              <a:t>Изображение 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мира вещей увлекало очень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многих </a:t>
            </a:r>
            <a:r>
              <a:rPr lang="ru-RU" sz="2000" b="1" dirty="0" smtClean="0">
                <a:solidFill>
                  <a:srgbClr val="FFFF00"/>
                </a:solidFill>
                <a:latin typeface="Arial" charset="0"/>
              </a:rPr>
              <a:t> русских художников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. 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  <a:latin typeface="Arial" charset="0"/>
              </a:rPr>
              <a:t>П. </a:t>
            </a:r>
            <a:r>
              <a:rPr lang="ru-RU" sz="2000" b="1" i="1" dirty="0" err="1">
                <a:solidFill>
                  <a:srgbClr val="FFFF00"/>
                </a:solidFill>
                <a:latin typeface="Arial" charset="0"/>
              </a:rPr>
              <a:t>Кончаловский</a:t>
            </a:r>
            <a:r>
              <a:rPr lang="ru-RU" sz="2000" b="1" i="1" dirty="0" smtClean="0">
                <a:solidFill>
                  <a:srgbClr val="FFFF00"/>
                </a:solidFill>
                <a:latin typeface="Arial" charset="0"/>
              </a:rPr>
              <a:t>, И</a:t>
            </a:r>
            <a:r>
              <a:rPr lang="ru-RU" sz="2000" b="1" i="1" dirty="0">
                <a:solidFill>
                  <a:srgbClr val="FFFF00"/>
                </a:solidFill>
                <a:latin typeface="Arial" charset="0"/>
              </a:rPr>
              <a:t>. Машков, К. Петров – Водкин …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700463" y="5876925"/>
            <a:ext cx="23103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charset="0"/>
              </a:rPr>
              <a:t>К. Петров – Водкин.</a:t>
            </a:r>
          </a:p>
          <a:p>
            <a:pPr algn="ctr"/>
            <a:r>
              <a:rPr lang="ru-RU" dirty="0" smtClean="0">
                <a:latin typeface="Arial" charset="0"/>
              </a:rPr>
              <a:t>Селёдка</a:t>
            </a:r>
            <a:endParaRPr lang="ru-RU" dirty="0">
              <a:latin typeface="Arial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4572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2143117"/>
            <a:ext cx="3508447" cy="2714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0F5E-2DA3-4588-868F-45C7C2EB7A6E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7158" y="1428736"/>
            <a:ext cx="3071834" cy="3500462"/>
            <a:chOff x="3592" y="1301"/>
            <a:chExt cx="2699" cy="3104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592" y="1301"/>
              <a:ext cx="2700" cy="31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592" y="1301"/>
              <a:ext cx="2700" cy="31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85720" y="600076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charset="0"/>
              </a:rPr>
              <a:t>К. Петров – Водкин.</a:t>
            </a:r>
          </a:p>
          <a:p>
            <a:pPr algn="ctr"/>
            <a:r>
              <a:rPr lang="ru-RU" dirty="0" smtClean="0">
                <a:latin typeface="Arial" charset="0"/>
              </a:rPr>
              <a:t>Завтрак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2400" y="838200"/>
            <a:ext cx="48244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Arial" charset="0"/>
              </a:rPr>
              <a:t>      </a:t>
            </a:r>
            <a:r>
              <a:rPr lang="ru-RU" sz="2000" dirty="0">
                <a:latin typeface="Arial" charset="0"/>
              </a:rPr>
              <a:t>В </a:t>
            </a:r>
            <a:r>
              <a:rPr lang="en-US" sz="2000" dirty="0">
                <a:latin typeface="Arial" charset="0"/>
              </a:rPr>
              <a:t>XIX</a:t>
            </a:r>
            <a:r>
              <a:rPr lang="ru-RU" sz="2000" dirty="0">
                <a:latin typeface="Arial" charset="0"/>
              </a:rPr>
              <a:t> в. многие ведущие мастера живописи писали натюрморты, особенно художники 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Arial" charset="0"/>
              </a:rPr>
              <a:t>импрессионизма</a:t>
            </a:r>
            <a:r>
              <a:rPr lang="ru-RU" sz="2000" dirty="0" smtClean="0">
                <a:latin typeface="Arial" charset="0"/>
              </a:rPr>
              <a:t> и </a:t>
            </a:r>
            <a:r>
              <a:rPr lang="ru-RU" sz="2000" b="1" dirty="0" smtClean="0">
                <a:solidFill>
                  <a:srgbClr val="FFFF00"/>
                </a:solidFill>
                <a:latin typeface="Arial" charset="0"/>
              </a:rPr>
              <a:t>постимпрессионизма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,</a:t>
            </a:r>
            <a:r>
              <a:rPr lang="ru-RU" sz="2000" dirty="0">
                <a:latin typeface="Arial" charset="0"/>
              </a:rPr>
              <a:t> </a:t>
            </a:r>
          </a:p>
          <a:p>
            <a:r>
              <a:rPr lang="ru-RU" sz="2000" dirty="0">
                <a:latin typeface="Arial" charset="0"/>
              </a:rPr>
              <a:t>для которых мир вещей был одной из основных тем</a:t>
            </a:r>
            <a:r>
              <a:rPr lang="ru-RU" sz="2000" dirty="0" smtClean="0">
                <a:latin typeface="Arial" charset="0"/>
              </a:rPr>
              <a:t>.</a:t>
            </a:r>
            <a:endParaRPr lang="ru-RU" sz="2000" dirty="0">
              <a:latin typeface="Arial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508625" y="5949950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В. Ван Гог. Подсолнух.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179388" y="3789363"/>
            <a:ext cx="4321175" cy="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28600" y="3276600"/>
            <a:ext cx="48244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latin typeface="Arial" charset="0"/>
              </a:rPr>
              <a:t>Художники </a:t>
            </a:r>
            <a:r>
              <a:rPr lang="ru-RU" sz="2000" dirty="0">
                <a:latin typeface="Arial" charset="0"/>
              </a:rPr>
              <a:t>этого направления не </a:t>
            </a:r>
          </a:p>
          <a:p>
            <a:r>
              <a:rPr lang="ru-RU" sz="2000" dirty="0">
                <a:latin typeface="Arial" charset="0"/>
              </a:rPr>
              <a:t>придерживались только зрительных</a:t>
            </a:r>
          </a:p>
          <a:p>
            <a:r>
              <a:rPr lang="ru-RU" sz="2000" dirty="0">
                <a:latin typeface="Arial" charset="0"/>
              </a:rPr>
              <a:t>впечатлений, а </a:t>
            </a:r>
            <a:r>
              <a:rPr lang="ru-RU" sz="2000" dirty="0">
                <a:solidFill>
                  <a:srgbClr val="FFFF00"/>
                </a:solidFill>
                <a:latin typeface="Arial" charset="0"/>
              </a:rPr>
              <a:t>стремились свободно</a:t>
            </a:r>
          </a:p>
          <a:p>
            <a:r>
              <a:rPr lang="ru-RU" sz="2000" dirty="0">
                <a:solidFill>
                  <a:srgbClr val="FFFF00"/>
                </a:solidFill>
                <a:latin typeface="Arial" charset="0"/>
              </a:rPr>
              <a:t>и обобщенно передать мир</a:t>
            </a:r>
            <a:r>
              <a:rPr lang="ru-RU" sz="2000" dirty="0">
                <a:latin typeface="Arial" charset="0"/>
              </a:rPr>
              <a:t>, прибегали к декоративной стилизации.  </a:t>
            </a:r>
          </a:p>
        </p:txBody>
      </p:sp>
      <p:pic>
        <p:nvPicPr>
          <p:cNvPr id="22534" name="Picture 6" descr="5слайд1слева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05400" y="609600"/>
            <a:ext cx="3161983" cy="4248160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3A4015-8981-43A9-90A0-53CDB5DF578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1988" grpId="0" animBg="1"/>
      <p:bldP spid="419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0F5E-2DA3-4588-868F-45C7C2EB7A6E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43313" y="260350"/>
            <a:ext cx="5500687" cy="1539875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500" dirty="0" smtClean="0"/>
              <a:t>X</a:t>
            </a:r>
            <a:r>
              <a:rPr lang="ru-RU" sz="3500" dirty="0" smtClean="0"/>
              <a:t>Х век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500" dirty="0" smtClean="0"/>
              <a:t> натюрморт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500" dirty="0" smtClean="0"/>
              <a:t>в авангардной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500" dirty="0" smtClean="0"/>
              <a:t> живописи</a:t>
            </a:r>
          </a:p>
        </p:txBody>
      </p:sp>
      <p:pic>
        <p:nvPicPr>
          <p:cNvPr id="28677" name="Picture 5" descr="Изображение 0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857232"/>
            <a:ext cx="26779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operkor.files.wordpress.com/2010/09/3-d0bad0b0d180d182d0b8d0bdd0b0-d180d0bed181d181d0b8d0b9d181d0bad0bed0b9-d0b0d0b2d0b0d0bdd0b3d0b0d180d0b4d0b8d181d182d0bad0b8-d0bdd0b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071811"/>
            <a:ext cx="3221420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228600" cy="563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667000"/>
            <a:ext cx="8229600" cy="3306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    Составление натюрморта – акт творческий, в нем проявляются вкусы  и склонности художника.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FF9900"/>
                </a:solidFill>
                <a:effectLst/>
              </a:rPr>
              <a:t>Размещение предметов  должно быть подчинено единому замыслу.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/>
              </a:rPr>
              <a:t>Интересно смотрятся натюрморты, в которых </a:t>
            </a:r>
            <a:r>
              <a:rPr lang="ru-RU" sz="2400" b="1" dirty="0" smtClean="0">
                <a:solidFill>
                  <a:srgbClr val="FFFF00"/>
                </a:solidFill>
                <a:effectLst/>
              </a:rPr>
              <a:t>предметы тематически подобраны</a:t>
            </a:r>
            <a:r>
              <a:rPr lang="ru-RU" sz="2400" dirty="0" smtClean="0">
                <a:effectLst/>
              </a:rPr>
              <a:t> и родственные по своему практическому значению.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434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Правила</a:t>
            </a:r>
          </a:p>
        </p:txBody>
      </p:sp>
      <p:sp>
        <p:nvSpPr>
          <p:cNvPr id="24581" name="WordArt 6"/>
          <p:cNvSpPr>
            <a:spLocks noChangeArrowheads="1" noChangeShapeType="1" noTextEdit="1"/>
          </p:cNvSpPr>
          <p:nvPr/>
        </p:nvSpPr>
        <p:spPr bwMode="auto">
          <a:xfrm>
            <a:off x="762000" y="1143000"/>
            <a:ext cx="7543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ыполнения 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натюрморта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24580" grpId="0"/>
      <p:bldP spid="245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51948"/>
            <a:ext cx="4043362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/>
              <a:t>Композицию </a:t>
            </a:r>
            <a:br>
              <a:rPr lang="ru-RU" sz="2400" dirty="0" smtClean="0"/>
            </a:br>
            <a:r>
              <a:rPr lang="ru-RU" sz="2400" dirty="0" smtClean="0"/>
              <a:t>можно развернуть </a:t>
            </a:r>
            <a:br>
              <a:rPr lang="ru-RU" sz="2400" dirty="0" smtClean="0"/>
            </a:br>
            <a:r>
              <a:rPr lang="ru-RU" sz="2400" dirty="0" smtClean="0"/>
              <a:t>по горизонтали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285729"/>
            <a:ext cx="4041775" cy="642942"/>
          </a:xfrm>
        </p:spPr>
        <p:txBody>
          <a:bodyPr/>
          <a:lstStyle/>
          <a:p>
            <a:r>
              <a:rPr lang="ru-RU" dirty="0" smtClean="0"/>
              <a:t>   И        по вертикали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357562"/>
            <a:ext cx="3887746" cy="283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2000240"/>
            <a:ext cx="3004858" cy="42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8215338" cy="909622"/>
          </a:xfrm>
        </p:spPr>
        <p:txBody>
          <a:bodyPr>
            <a:noAutofit/>
          </a:bodyPr>
          <a:lstStyle/>
          <a:p>
            <a:pPr algn="ctr"/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>Последовательность выполнения натюрморта</a:t>
            </a:r>
            <a:endParaRPr lang="ru-RU" sz="44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4750332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Композиционное решение</a:t>
            </a:r>
          </a:p>
          <a:p>
            <a:r>
              <a:rPr lang="ru-RU" sz="2800" dirty="0" smtClean="0"/>
              <a:t>Начинают с наброска всей группы – ее нужно </a:t>
            </a:r>
            <a:r>
              <a:rPr lang="ru-RU" sz="2800" dirty="0" err="1" smtClean="0"/>
              <a:t>закомпоновать</a:t>
            </a:r>
            <a:r>
              <a:rPr lang="ru-RU" sz="2800" dirty="0" smtClean="0"/>
              <a:t> в листе легкими беглыми линиями, очертить весь натюрморт, устанавливая на листе места, где располагаются предметы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071678"/>
            <a:ext cx="295196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57158" y="5715016"/>
            <a:ext cx="40036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FFFF00"/>
              </a:solidFill>
              <a:latin typeface="Arial" charset="0"/>
            </a:endParaRPr>
          </a:p>
          <a:p>
            <a:r>
              <a:rPr lang="ru-RU" sz="2000" dirty="0">
                <a:latin typeface="Arial" charset="0"/>
              </a:rPr>
              <a:t>Выполнение основного рисунка.</a:t>
            </a:r>
          </a:p>
          <a:p>
            <a:r>
              <a:rPr lang="ru-RU" sz="2000" dirty="0">
                <a:latin typeface="Arial" charset="0"/>
              </a:rPr>
              <a:t>Используем: карандаш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953000" y="5562600"/>
            <a:ext cx="4044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Arial" charset="0"/>
              </a:rPr>
              <a:t>Удаление ненужных элементов </a:t>
            </a:r>
          </a:p>
          <a:p>
            <a:r>
              <a:rPr lang="ru-RU" sz="2000" dirty="0">
                <a:latin typeface="Arial" charset="0"/>
              </a:rPr>
              <a:t>рисунка и 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уточнение деталей</a:t>
            </a:r>
            <a:r>
              <a:rPr lang="ru-RU" sz="2000" dirty="0">
                <a:latin typeface="Arial" charset="0"/>
              </a:rPr>
              <a:t>.</a:t>
            </a:r>
          </a:p>
          <a:p>
            <a:r>
              <a:rPr lang="ru-RU" sz="2000" dirty="0">
                <a:latin typeface="Arial" charset="0"/>
              </a:rPr>
              <a:t>Используем: карандаш, резинку.</a:t>
            </a:r>
          </a:p>
        </p:txBody>
      </p:sp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8396318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46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Последовательность выполнения работы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2000240"/>
            <a:ext cx="2786082" cy="317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2143116"/>
            <a:ext cx="26023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8" grpId="0"/>
      <p:bldP spid="327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28600" y="2590800"/>
            <a:ext cx="2771271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Arial" charset="0"/>
              </a:rPr>
              <a:t>    </a:t>
            </a:r>
            <a:endParaRPr lang="ru-RU" sz="3200" dirty="0">
              <a:latin typeface="Arial" charset="0"/>
            </a:endParaRPr>
          </a:p>
          <a:p>
            <a:r>
              <a:rPr lang="ru-RU" sz="3200" dirty="0">
                <a:solidFill>
                  <a:srgbClr val="FFFF00"/>
                </a:solidFill>
                <a:latin typeface="Arial" charset="0"/>
              </a:rPr>
              <a:t>Светотень.</a:t>
            </a:r>
          </a:p>
          <a:p>
            <a:r>
              <a:rPr lang="ru-RU" sz="3200" dirty="0">
                <a:solidFill>
                  <a:srgbClr val="FFFF00"/>
                </a:solidFill>
                <a:latin typeface="Arial" charset="0"/>
              </a:rPr>
              <a:t>Детализация.</a:t>
            </a:r>
            <a:endParaRPr lang="ru-RU" sz="2800" dirty="0">
              <a:latin typeface="Arial" charset="0"/>
            </a:endParaRPr>
          </a:p>
          <a:p>
            <a:endParaRPr lang="ru-RU" sz="2400" dirty="0">
              <a:latin typeface="Arial" charset="0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1500166" y="142852"/>
            <a:ext cx="5257800" cy="800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67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Законченная </a:t>
            </a:r>
            <a:r>
              <a:rPr lang="ru-RU" sz="24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работа.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3543300" y="1744980"/>
            <a:ext cx="2057400" cy="291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8229600" cy="2928957"/>
          </a:xfrm>
          <a:solidFill>
            <a:schemeClr val="accent1">
              <a:lumMod val="75000"/>
            </a:schemeClr>
          </a:solidFill>
          <a:ln w="7620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600" dirty="0" smtClean="0"/>
              <a:t>Практическая работа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3857628"/>
          <a:ext cx="7286676" cy="267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05800" cy="642942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en-US" sz="2800" b="1" dirty="0" smtClean="0"/>
              <a:t>I.</a:t>
            </a:r>
            <a:r>
              <a:rPr lang="ru-RU" sz="2800" b="1" dirty="0" smtClean="0"/>
              <a:t>Предварительный этап (анализ)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200" b="1" dirty="0" smtClean="0"/>
              <a:t>Подумайте и решите</a:t>
            </a:r>
            <a:br>
              <a:rPr lang="ru-RU" sz="2200" b="1" dirty="0" smtClean="0"/>
            </a:br>
            <a:r>
              <a:rPr lang="ru-RU" sz="2200" b="1" dirty="0" smtClean="0"/>
              <a:t>		*какой тип натюрморта вы будете создавать: </a:t>
            </a:r>
            <a:br>
              <a:rPr lang="ru-RU" sz="2200" b="1" dirty="0" smtClean="0"/>
            </a:br>
            <a:r>
              <a:rPr lang="ru-RU" sz="2200" b="1" dirty="0" smtClean="0"/>
              <a:t>			- «завтрак»</a:t>
            </a:r>
            <a:br>
              <a:rPr lang="ru-RU" sz="2200" b="1" dirty="0" smtClean="0"/>
            </a:br>
            <a:r>
              <a:rPr lang="ru-RU" sz="2200" b="1" dirty="0" smtClean="0"/>
              <a:t>			-бытовой</a:t>
            </a:r>
            <a:br>
              <a:rPr lang="ru-RU" sz="2200" b="1" dirty="0" smtClean="0"/>
            </a:br>
            <a:r>
              <a:rPr lang="ru-RU" sz="2200" b="1" dirty="0" smtClean="0"/>
              <a:t>			-ботанический</a:t>
            </a:r>
            <a:br>
              <a:rPr lang="ru-RU" sz="2200" b="1" dirty="0" smtClean="0"/>
            </a:br>
            <a:r>
              <a:rPr lang="ru-RU" sz="2200" b="1" dirty="0" smtClean="0"/>
              <a:t>		*какие предметы  вы соедините в композицию</a:t>
            </a:r>
            <a:br>
              <a:rPr lang="ru-RU" sz="2200" b="1" dirty="0" smtClean="0"/>
            </a:br>
            <a:r>
              <a:rPr lang="ru-RU" sz="2200" b="1" dirty="0" smtClean="0"/>
              <a:t>		*как вы развернете композицию</a:t>
            </a:r>
            <a:br>
              <a:rPr lang="ru-RU" sz="2200" b="1" dirty="0" smtClean="0"/>
            </a:br>
            <a:r>
              <a:rPr lang="ru-RU" sz="2200" b="1" dirty="0" smtClean="0"/>
              <a:t>			-по вертикали</a:t>
            </a:r>
            <a:br>
              <a:rPr lang="ru-RU" sz="2200" b="1" dirty="0" smtClean="0"/>
            </a:br>
            <a:r>
              <a:rPr lang="ru-RU" sz="2200" b="1" dirty="0" smtClean="0"/>
              <a:t>			-по горизонтали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3100" b="1" dirty="0" smtClean="0">
                <a:solidFill>
                  <a:srgbClr val="FFC000"/>
                </a:solidFill>
              </a:rPr>
              <a:t>II.</a:t>
            </a:r>
            <a:r>
              <a:rPr lang="ru-RU" sz="2800" b="1" dirty="0" smtClean="0">
                <a:solidFill>
                  <a:srgbClr val="FFC000"/>
                </a:solidFill>
              </a:rPr>
              <a:t>Этап практической работы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	</a:t>
            </a:r>
            <a:r>
              <a:rPr lang="ru-RU" sz="2200" b="1" dirty="0" smtClean="0">
                <a:solidFill>
                  <a:srgbClr val="FFC000"/>
                </a:solidFill>
              </a:rPr>
              <a:t>*выполните  общий набросок</a:t>
            </a:r>
            <a:br>
              <a:rPr lang="ru-RU" sz="2200" b="1" dirty="0" smtClean="0">
                <a:solidFill>
                  <a:srgbClr val="FFC000"/>
                </a:solidFill>
              </a:rPr>
            </a:br>
            <a:r>
              <a:rPr lang="ru-RU" sz="2200" b="1" dirty="0" smtClean="0">
                <a:solidFill>
                  <a:srgbClr val="FFC000"/>
                </a:solidFill>
              </a:rPr>
              <a:t>		*распределите работу в группе</a:t>
            </a:r>
            <a:br>
              <a:rPr lang="ru-RU" sz="2200" b="1" dirty="0" smtClean="0">
                <a:solidFill>
                  <a:srgbClr val="FFC000"/>
                </a:solidFill>
              </a:rPr>
            </a:br>
            <a:r>
              <a:rPr lang="ru-RU" sz="2200" b="1" dirty="0" smtClean="0">
                <a:solidFill>
                  <a:srgbClr val="FFC000"/>
                </a:solidFill>
              </a:rPr>
              <a:t>		*работайте каждый над своим заданием</a:t>
            </a:r>
            <a:br>
              <a:rPr lang="ru-RU" sz="2200" b="1" dirty="0" smtClean="0">
                <a:solidFill>
                  <a:srgbClr val="FFC000"/>
                </a:solidFill>
              </a:rPr>
            </a:br>
            <a:r>
              <a:rPr lang="ru-RU" sz="2200" b="1" dirty="0" smtClean="0">
                <a:solidFill>
                  <a:srgbClr val="FFC000"/>
                </a:solidFill>
              </a:rPr>
              <a:t>		*соедините элементы , приклейте их на фон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700" b="1" dirty="0" smtClean="0">
                <a:solidFill>
                  <a:srgbClr val="FFCC00"/>
                </a:solidFill>
              </a:rPr>
              <a:t>III.</a:t>
            </a:r>
            <a:r>
              <a:rPr lang="ru-RU" sz="2800" b="1" dirty="0" smtClean="0">
                <a:solidFill>
                  <a:srgbClr val="FFCC00"/>
                </a:solidFill>
              </a:rPr>
              <a:t>Защита проекта</a:t>
            </a:r>
            <a:r>
              <a:rPr lang="ru-RU" sz="2000" dirty="0" smtClean="0">
                <a:solidFill>
                  <a:srgbClr val="FFCC00"/>
                </a:solidFill>
              </a:rPr>
              <a:t/>
            </a:r>
            <a:br>
              <a:rPr lang="ru-RU" sz="2000" dirty="0" smtClean="0">
                <a:solidFill>
                  <a:srgbClr val="FFCC00"/>
                </a:solidFill>
              </a:rPr>
            </a:br>
            <a:r>
              <a:rPr lang="ru-RU" sz="2000" dirty="0" smtClean="0">
                <a:solidFill>
                  <a:srgbClr val="FFCC00"/>
                </a:solidFill>
              </a:rPr>
              <a:t>		</a:t>
            </a:r>
            <a:br>
              <a:rPr lang="ru-RU" sz="2000" dirty="0" smtClean="0">
                <a:solidFill>
                  <a:srgbClr val="FFCC00"/>
                </a:solidFill>
              </a:rPr>
            </a:br>
            <a:r>
              <a:rPr lang="ru-RU" sz="2000" dirty="0" smtClean="0">
                <a:solidFill>
                  <a:srgbClr val="FFCC00"/>
                </a:solidFill>
              </a:rPr>
              <a:t>		</a:t>
            </a:r>
            <a:r>
              <a:rPr lang="ru-RU" sz="2200" b="1" dirty="0" smtClean="0">
                <a:solidFill>
                  <a:srgbClr val="FFCC00"/>
                </a:solidFill>
              </a:rPr>
              <a:t>*короткий рассказ о работе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0F5E-2DA3-4588-868F-45C7C2EB7A6E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642910" y="1714488"/>
            <a:ext cx="500066" cy="500066"/>
          </a:xfrm>
          <a:prstGeom prst="star4">
            <a:avLst>
              <a:gd name="adj" fmla="val 6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714348" y="4357694"/>
            <a:ext cx="571504" cy="571504"/>
          </a:xfrm>
          <a:prstGeom prst="star4">
            <a:avLst>
              <a:gd name="adj" fmla="val 9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785786" y="5786454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Иван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Иванович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Шишкин "Рожь"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1571612"/>
            <a:ext cx="5736471" cy="392909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0F5E-2DA3-4588-868F-45C7C2EB7A6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752600" y="685800"/>
            <a:ext cx="6477000" cy="182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Начинаем </a:t>
            </a:r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работу!</a:t>
            </a:r>
          </a:p>
        </p:txBody>
      </p:sp>
      <p:pic>
        <p:nvPicPr>
          <p:cNvPr id="1031" name="Picture 7" descr="C:\Users\PimAL\AppData\Local\Microsoft\Windows\Temporary Internet Files\Content.IE5\O011PE3I\MM900356601[1]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8992" y="3071810"/>
            <a:ext cx="1399739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6000" dirty="0" smtClean="0">
                <a:solidFill>
                  <a:schemeClr val="tx1"/>
                </a:solidFill>
              </a:rPr>
              <a:t>Натюрморт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565400"/>
            <a:ext cx="8464579" cy="25495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«Мертвая натура»  (франц.)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«Тихая, недвижная жизнь» (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голланд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.)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«Безмолвная натура» (англ.)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0F5E-2DA3-4588-868F-45C7C2EB7A6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124075" y="595313"/>
            <a:ext cx="69093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– это картины, </a:t>
            </a:r>
            <a:r>
              <a:rPr lang="ru-RU" sz="2000" dirty="0" smtClean="0">
                <a:latin typeface="Arial" charset="0"/>
              </a:rPr>
              <a:t> «героями» </a:t>
            </a:r>
            <a:r>
              <a:rPr lang="ru-RU" sz="2000" dirty="0">
                <a:latin typeface="Arial" charset="0"/>
              </a:rPr>
              <a:t>которых являются различные</a:t>
            </a:r>
          </a:p>
          <a:p>
            <a:r>
              <a:rPr lang="ru-RU" sz="2000" dirty="0">
                <a:latin typeface="Arial" charset="0"/>
              </a:rPr>
              <a:t>    предметы обихода, фрукты, цветы или снедь.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11188" y="6092825"/>
            <a:ext cx="2674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Arial" charset="0"/>
              </a:rPr>
              <a:t>С. Павлов. Натюрморт.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211638" y="5876925"/>
            <a:ext cx="4175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Arial" charset="0"/>
              </a:rPr>
              <a:t>К. Моне.</a:t>
            </a:r>
          </a:p>
          <a:p>
            <a:pPr algn="ctr"/>
            <a:r>
              <a:rPr lang="ru-RU">
                <a:latin typeface="Arial" charset="0"/>
              </a:rPr>
              <a:t>Натюрморт с яблоками и виноградом</a:t>
            </a: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1519222" cy="6762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76"/>
              </a:avLst>
            </a:prstTxWarp>
          </a:bodyPr>
          <a:lstStyle/>
          <a:p>
            <a:pPr algn="ctr"/>
            <a:r>
              <a:rPr lang="ru-RU" sz="2000" kern="1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Натюрморт</a:t>
            </a:r>
            <a:endParaRPr lang="ru-RU" sz="20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pic>
        <p:nvPicPr>
          <p:cNvPr id="19462" name="Picture 6" descr="2 слайд1слева"/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28662" y="2285992"/>
            <a:ext cx="2357451" cy="3144725"/>
          </a:xfrm>
        </p:spPr>
      </p:pic>
      <p:pic>
        <p:nvPicPr>
          <p:cNvPr id="19463" name="Picture 7" descr="2слайд2слева"/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5414772" y="3113691"/>
            <a:ext cx="2505456" cy="2048256"/>
          </a:xfr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0F5E-2DA3-4588-868F-45C7C2EB7A6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  <p:bldP spid="358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85719" y="1"/>
            <a:ext cx="8858281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charset="0"/>
              </a:rPr>
              <a:t>   </a:t>
            </a:r>
            <a:r>
              <a:rPr lang="ru-RU" sz="2400" dirty="0">
                <a:latin typeface="Arial" charset="0"/>
              </a:rPr>
              <a:t>  </a:t>
            </a:r>
            <a:endParaRPr lang="ru-RU" sz="2400" dirty="0" smtClean="0">
              <a:latin typeface="Arial" charset="0"/>
            </a:endParaRPr>
          </a:p>
          <a:p>
            <a:pPr algn="ctr"/>
            <a:r>
              <a:rPr lang="ru-RU" sz="2400" dirty="0" smtClean="0">
                <a:latin typeface="Arial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Впервые натюрморт появился в Голландии в начале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XVII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века.</a:t>
            </a:r>
          </a:p>
          <a:p>
            <a:pPr algn="ctr"/>
            <a:r>
              <a:rPr lang="ru-RU" sz="2400" dirty="0">
                <a:latin typeface="Arial" charset="0"/>
              </a:rPr>
              <a:t>Это было время расцвета голландского искусства и особенно </a:t>
            </a:r>
            <a:r>
              <a:rPr lang="ru-RU" sz="2400" dirty="0" smtClean="0">
                <a:latin typeface="Arial" charset="0"/>
              </a:rPr>
              <a:t>натюрморта. Очень </a:t>
            </a:r>
            <a:r>
              <a:rPr lang="ru-RU" sz="2400" dirty="0">
                <a:latin typeface="Arial" charset="0"/>
              </a:rPr>
              <a:t>часто натюрморты называли </a:t>
            </a:r>
            <a:r>
              <a:rPr lang="ru-RU" sz="2400" dirty="0" smtClean="0">
                <a:latin typeface="Arial" charset="0"/>
              </a:rPr>
              <a:t>«завтраками».</a:t>
            </a:r>
            <a:endParaRPr lang="ru-RU" sz="2400" dirty="0">
              <a:latin typeface="Arial" charset="0"/>
            </a:endParaRPr>
          </a:p>
          <a:p>
            <a:pPr algn="ctr"/>
            <a:r>
              <a:rPr lang="ru-RU" sz="2000" dirty="0">
                <a:latin typeface="Arial" charset="0"/>
              </a:rPr>
              <a:t>    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102350" y="4703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b="1">
              <a:latin typeface="Arial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827089" y="3214686"/>
            <a:ext cx="30305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charset="0"/>
              </a:rPr>
              <a:t>Натюрморт с ветчиной</a:t>
            </a:r>
            <a:endParaRPr lang="ru-RU" dirty="0">
              <a:latin typeface="Arial" charset="0"/>
            </a:endParaRPr>
          </a:p>
          <a:p>
            <a:r>
              <a:rPr lang="ru-RU" b="1" i="1" dirty="0" err="1">
                <a:latin typeface="Arial" charset="0"/>
              </a:rPr>
              <a:t>Клас</a:t>
            </a:r>
            <a:r>
              <a:rPr lang="ru-RU" b="1" i="1" dirty="0">
                <a:latin typeface="Arial" charset="0"/>
              </a:rPr>
              <a:t> П.</a:t>
            </a:r>
            <a:r>
              <a:rPr lang="ru-RU" i="1" dirty="0">
                <a:latin typeface="Arial" charset="0"/>
              </a:rPr>
              <a:t> </a:t>
            </a:r>
            <a:r>
              <a:rPr lang="ru-RU" b="1" i="1" dirty="0">
                <a:latin typeface="Arial" charset="0"/>
              </a:rPr>
              <a:t>Нидерланды</a:t>
            </a:r>
            <a:endParaRPr lang="ru-RU" i="1" dirty="0">
              <a:latin typeface="Arial" charset="0"/>
            </a:endParaRPr>
          </a:p>
        </p:txBody>
      </p:sp>
      <p:pic>
        <p:nvPicPr>
          <p:cNvPr id="8" name="Picture 7" descr="ак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2428868"/>
            <a:ext cx="3214710" cy="329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0F5E-2DA3-4588-868F-45C7C2EB7A6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0F5E-2DA3-4588-868F-45C7C2EB7A6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08050"/>
            <a:ext cx="8893175" cy="1584325"/>
          </a:xfrm>
        </p:spPr>
        <p:txBody>
          <a:bodyPr/>
          <a:lstStyle/>
          <a:p>
            <a:pPr lvl="1" algn="ctr" eaLnBrk="1" hangingPunct="1">
              <a:buFont typeface="Wingdings" pitchFamily="2" charset="2"/>
              <a:buNone/>
              <a:defRPr/>
            </a:pPr>
            <a:r>
              <a:rPr lang="ru-RU" b="1" smtClean="0"/>
              <a:t>В истории искусства сложились</a:t>
            </a:r>
          </a:p>
          <a:p>
            <a:pPr lvl="1" algn="ctr" eaLnBrk="1" hangingPunct="1">
              <a:buFont typeface="Wingdings" pitchFamily="2" charset="2"/>
              <a:buNone/>
              <a:defRPr/>
            </a:pPr>
            <a:r>
              <a:rPr lang="ru-RU" b="1" smtClean="0"/>
              <a:t> два основных типа натюрморта. </a:t>
            </a:r>
          </a:p>
        </p:txBody>
      </p:sp>
      <p:pic>
        <p:nvPicPr>
          <p:cNvPr id="27652" name="Picture 4" descr="Хай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2500306"/>
            <a:ext cx="279178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2786058"/>
            <a:ext cx="30292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9538" y="304800"/>
            <a:ext cx="90344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Arial" charset="0"/>
              </a:rPr>
              <a:t>  </a:t>
            </a:r>
            <a:r>
              <a:rPr lang="ru-RU" sz="2000" dirty="0">
                <a:solidFill>
                  <a:srgbClr val="FFFF00"/>
                </a:solidFill>
                <a:latin typeface="Arial" charset="0"/>
              </a:rPr>
              <a:t>Художники изображали самые обычные вещи, но показывали их красоту </a:t>
            </a:r>
          </a:p>
          <a:p>
            <a:r>
              <a:rPr lang="ru-RU" sz="2000" dirty="0">
                <a:solidFill>
                  <a:srgbClr val="FFFF00"/>
                </a:solidFill>
                <a:latin typeface="Arial" charset="0"/>
              </a:rPr>
              <a:t>и поэтичность. </a:t>
            </a:r>
            <a:r>
              <a:rPr lang="ru-RU" sz="2000" dirty="0">
                <a:latin typeface="Arial" charset="0"/>
              </a:rPr>
              <a:t>Одни любили натюрморты скромные, с небольшим </a:t>
            </a:r>
          </a:p>
          <a:p>
            <a:r>
              <a:rPr lang="ru-RU" sz="2000" dirty="0">
                <a:latin typeface="Arial" charset="0"/>
              </a:rPr>
              <a:t>количеством предметов, а другие писали на огромных холстах много</a:t>
            </a:r>
          </a:p>
          <a:p>
            <a:r>
              <a:rPr lang="ru-RU" sz="2000" dirty="0">
                <a:latin typeface="Arial" charset="0"/>
              </a:rPr>
              <a:t>дичи, рыбы, цветов.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000495" y="5967664"/>
            <a:ext cx="28035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1400" b="1" dirty="0">
              <a:latin typeface="Arial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708400" y="494188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Arial" charset="0"/>
            </a:endParaRPr>
          </a:p>
        </p:txBody>
      </p:sp>
      <p:pic>
        <p:nvPicPr>
          <p:cNvPr id="8" name="Рисунок 7" descr="28241161_1214943473_Villem_Kalf_Natyurmort_s_kuvshinom_i_fruktami_okolo_1650_Amsterdam_Gosudarstvennuyy_muzey.jpg"/>
          <p:cNvPicPr preferRelativeResize="0"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57158" y="2000240"/>
            <a:ext cx="2806493" cy="2357454"/>
          </a:xfrm>
          <a:prstGeom prst="round2DiagRect">
            <a:avLst>
              <a:gd name="adj1" fmla="val 11403"/>
              <a:gd name="adj2" fmla="val 0"/>
            </a:avLst>
          </a:prstGeom>
        </p:spPr>
      </p:pic>
      <p:pic>
        <p:nvPicPr>
          <p:cNvPr id="7" name="Picture 5" descr="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2643182"/>
            <a:ext cx="31872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0F5E-2DA3-4588-868F-45C7C2EB7A6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rt.ioso.ru/wiki/images/%D0%9E%D0%B1%D0%BC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2357430"/>
            <a:ext cx="2928958" cy="3643338"/>
          </a:xfrm>
          <a:prstGeom prst="rect">
            <a:avLst/>
          </a:prstGeom>
          <a:noFill/>
        </p:spPr>
      </p:pic>
      <p:pic>
        <p:nvPicPr>
          <p:cNvPr id="3076" name="Picture 4" descr="Изображение:Natyurmort-obmanka 1664 (1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2643183"/>
            <a:ext cx="3521752" cy="278608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7470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Большой популярностью в XVII столетии пользовался жанр натюрморта-“обманки”. </a:t>
            </a:r>
            <a:br>
              <a:rPr lang="ru-RU" sz="2400" b="1" dirty="0" smtClean="0"/>
            </a:br>
            <a:r>
              <a:rPr lang="ru-RU" sz="2400" b="1" dirty="0" smtClean="0"/>
              <a:t>Натюрморты-“обманки” делались для того, чтобы ввести в заблуждение зрителя, заставить его принять изображаемое за реальность.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0F5E-2DA3-4588-868F-45C7C2EB7A6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0F5E-2DA3-4588-868F-45C7C2EB7A6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9538" y="260350"/>
            <a:ext cx="7764462" cy="1081088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В начале </a:t>
            </a:r>
            <a:r>
              <a:rPr lang="en-US" sz="2800" b="1" dirty="0" smtClean="0"/>
              <a:t>XIX </a:t>
            </a:r>
            <a:r>
              <a:rPr lang="ru-RU" sz="2800" b="1" dirty="0" smtClean="0"/>
              <a:t>века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 в русском натюрморте появилась мода на </a:t>
            </a:r>
            <a:endParaRPr lang="en-US" sz="28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«ботанический натюрморт»</a:t>
            </a:r>
          </a:p>
        </p:txBody>
      </p:sp>
      <p:pic>
        <p:nvPicPr>
          <p:cNvPr id="52233" name="Picture 9" descr="Зражевски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8992" y="2357430"/>
            <a:ext cx="28011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427</Words>
  <Application>Microsoft Office PowerPoint</Application>
  <PresentationFormat>Экран (4:3)</PresentationFormat>
  <Paragraphs>93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Натюрморт</vt:lpstr>
      <vt:lpstr>Иван Иванович Шишкин "Рожь"</vt:lpstr>
      <vt:lpstr>Натюрморт</vt:lpstr>
      <vt:lpstr>Слайд 4</vt:lpstr>
      <vt:lpstr>Слайд 5</vt:lpstr>
      <vt:lpstr>Слайд 6</vt:lpstr>
      <vt:lpstr>Слайд 7</vt:lpstr>
      <vt:lpstr>Большой популярностью в XVII столетии пользовался жанр натюрморта-“обманки”.  Натюрморты-“обманки” делались для того, чтобы ввести в заблуждение зрителя, заставить его принять изображаемое за реальность.</vt:lpstr>
      <vt:lpstr>Слайд 9</vt:lpstr>
      <vt:lpstr>Слайд 10</vt:lpstr>
      <vt:lpstr>Слайд 11</vt:lpstr>
      <vt:lpstr>Слайд 12</vt:lpstr>
      <vt:lpstr>Слайд 13</vt:lpstr>
      <vt:lpstr> </vt:lpstr>
      <vt:lpstr>Последовательность выполнения натюрморта</vt:lpstr>
      <vt:lpstr>Слайд 16</vt:lpstr>
      <vt:lpstr>Слайд 17</vt:lpstr>
      <vt:lpstr>Практическая работа</vt:lpstr>
      <vt:lpstr>                       I.Предварительный этап (анализ)  Подумайте и решите   *какой тип натюрморта вы будете создавать:     - «завтрак»    -бытовой    -ботанический   *какие предметы  вы соедините в композицию   *как вы развернете композицию    -по вертикали    -по горизонтали II.Этап практической работы   *выполните  общий набросок   *распределите работу в группе   *работайте каждый над своим заданием   *соедините элементы , приклейте их на фон III.Защита проекта      *короткий рассказ о работе  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PimAL</dc:creator>
  <cp:lastModifiedBy>PimAL</cp:lastModifiedBy>
  <cp:revision>18</cp:revision>
  <dcterms:created xsi:type="dcterms:W3CDTF">2012-09-23T16:51:30Z</dcterms:created>
  <dcterms:modified xsi:type="dcterms:W3CDTF">2012-09-23T18:14:37Z</dcterms:modified>
</cp:coreProperties>
</file>