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86" r:id="rId9"/>
    <p:sldId id="287" r:id="rId10"/>
    <p:sldId id="277" r:id="rId11"/>
    <p:sldId id="284" r:id="rId12"/>
    <p:sldId id="285" r:id="rId13"/>
    <p:sldId id="278" r:id="rId14"/>
    <p:sldId id="279" r:id="rId15"/>
    <p:sldId id="282" r:id="rId16"/>
    <p:sldId id="28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2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38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461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2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1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28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64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269E-3B21-4CFC-A90E-D1855DF5F986}" type="datetimeFigureOut">
              <a:rPr lang="ru-RU" smtClean="0"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8B9B-0C41-4A09-A56F-4D6CB81D2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3528" y="116632"/>
            <a:ext cx="8640959" cy="345693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Волшебная</a:t>
            </a:r>
          </a:p>
        </p:txBody>
      </p:sp>
      <p:sp>
        <p:nvSpPr>
          <p:cNvPr id="6" name="WordArt 6" descr="Белый мрамор"/>
          <p:cNvSpPr>
            <a:spLocks noChangeArrowheads="1" noChangeShapeType="1" noTextEdit="1"/>
          </p:cNvSpPr>
          <p:nvPr/>
        </p:nvSpPr>
        <p:spPr bwMode="auto">
          <a:xfrm>
            <a:off x="1691680" y="3793097"/>
            <a:ext cx="5256584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линия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051720" y="6216650"/>
            <a:ext cx="597626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>
                <a:solidFill>
                  <a:srgbClr val="996633"/>
                </a:solidFill>
              </a:rPr>
              <a:t>            </a:t>
            </a:r>
            <a:r>
              <a:rPr lang="ru-RU" b="1" dirty="0">
                <a:solidFill>
                  <a:srgbClr val="996633"/>
                </a:solidFill>
              </a:rPr>
              <a:t>Крапивина Людмила Павловна, </a:t>
            </a:r>
          </a:p>
          <a:p>
            <a:pPr eaLnBrk="1" hangingPunct="1"/>
            <a:r>
              <a:rPr lang="ru-RU" b="1" dirty="0">
                <a:solidFill>
                  <a:srgbClr val="996633"/>
                </a:solidFill>
              </a:rPr>
              <a:t>преподаватель </a:t>
            </a:r>
            <a:r>
              <a:rPr lang="ru-RU" b="1" dirty="0" err="1">
                <a:solidFill>
                  <a:srgbClr val="996633"/>
                </a:solidFill>
              </a:rPr>
              <a:t>Ачитской</a:t>
            </a:r>
            <a:r>
              <a:rPr lang="ru-RU" b="1" dirty="0">
                <a:solidFill>
                  <a:srgbClr val="996633"/>
                </a:solidFill>
              </a:rPr>
              <a:t> детской школы искусств</a:t>
            </a:r>
          </a:p>
        </p:txBody>
      </p:sp>
    </p:spTree>
    <p:extLst>
      <p:ext uri="{BB962C8B-B14F-4D97-AF65-F5344CB8AC3E}">
        <p14:creationId xmlns:p14="http://schemas.microsoft.com/office/powerpoint/2010/main" val="9299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4098" name="Picture 2" descr="http://s47.radikal.ru/i117/1004/92/d8d811f753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9382"/>
            <a:ext cx="310217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49.radikal.ru/i126/1004/4c/4943ed2ff7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9382"/>
            <a:ext cx="2863111" cy="38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2806" y="908720"/>
            <a:ext cx="5255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Давайте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рассмотрим еще одну сторону выразительных возможностей линии, а именно - ее способность украшать рисунок.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3. Рембрандт. Портрет матери. 1628. Оф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847"/>
            <a:ext cx="4200431" cy="4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5"/>
          <p:cNvSpPr>
            <a:spLocks noChangeArrowheads="1"/>
          </p:cNvSpPr>
          <p:nvPr/>
        </p:nvSpPr>
        <p:spPr bwMode="auto">
          <a:xfrm>
            <a:off x="1475656" y="5013176"/>
            <a:ext cx="199400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«Портрет матери»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Рембрандт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5076056" y="581094"/>
            <a:ext cx="3456384" cy="48013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 каким разнообразием великий художник использует линию (штрих). Самые различные штрихи: то широкие и темные, то легкие и прозрачные, а то и вовсе еле уловимые, как тончайшая паутина; короткие и дробные, длинные и упругие, четкие и сглаженные; штрихи параллельные, пересекающиеся, сложно сплетающиеся друг с другом, или просто точки - все это позволяет Рембрандту решать линией самые разнообразные задачи. Портрет матери, согретый сердечным теплом, мягок и лиричен.</a:t>
            </a:r>
          </a:p>
        </p:txBody>
      </p:sp>
    </p:spTree>
    <p:extLst>
      <p:ext uri="{BB962C8B-B14F-4D97-AF65-F5344CB8AC3E}">
        <p14:creationId xmlns:p14="http://schemas.microsoft.com/office/powerpoint/2010/main" val="72717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0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6" name="Picture 6" descr="сканирование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14" y="836712"/>
            <a:ext cx="3842894" cy="482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53162" y="5670070"/>
            <a:ext cx="3036216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«Девушка с</a:t>
            </a:r>
          </a:p>
          <a:p>
            <a:pPr algn="ctr" eaLnBrk="1" hangingPunct="1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распущенными волосами»</a:t>
            </a:r>
          </a:p>
          <a:p>
            <a:pPr algn="ctr" eaLnBrk="1" hangingPunct="1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АНРИ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МАТИСС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1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3073" name="Picture 1" descr="C:\Users\Юзер\Pictures\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49" y="3140968"/>
            <a:ext cx="3768233" cy="28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Юзер\Pictures\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484784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6" name="Picture 2" descr="D:\Школа искусств\детские работы\работы по графике\SDC11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95054"/>
            <a:ext cx="676875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3399" y="116632"/>
            <a:ext cx="24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«Подводное царство»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6" name="Picture 9" descr="D:\Школа искусств\детские работы\работы по графике\P1174106.JP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5" r="6267" b="21887"/>
          <a:stretch/>
        </p:blipFill>
        <p:spPr bwMode="auto">
          <a:xfrm>
            <a:off x="1678371" y="1041399"/>
            <a:ext cx="6250979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7639" y="566277"/>
            <a:ext cx="3784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используемых источников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37959" y="1268760"/>
            <a:ext cx="2229986" cy="1008112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http://yandex.ru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7958" y="1691777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http://subscribe.ru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71698" y="981742"/>
            <a:ext cx="5847581" cy="4278094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r>
              <a:rPr lang="ru-RU" sz="4800" b="1" i="1" dirty="0">
                <a:solidFill>
                  <a:srgbClr val="990000"/>
                </a:solidFill>
                <a:latin typeface="Monotype Corsiva" pitchFamily="66" charset="0"/>
              </a:rPr>
              <a:t>                 Линия.</a:t>
            </a:r>
          </a:p>
          <a:p>
            <a:pPr algn="ctr"/>
            <a:r>
              <a:rPr lang="ru-RU" sz="2800" b="1" i="1" dirty="0">
                <a:solidFill>
                  <a:srgbClr val="990000"/>
                </a:solidFill>
              </a:rPr>
              <a:t>Она - фантазия моя.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Она - полет.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Она из проволок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Орнаменты плетет.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Из буквы свяжет зверя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И зверя свяжет буквой.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Движенье и покой,</a:t>
            </a:r>
            <a:br>
              <a:rPr lang="ru-RU" sz="2800" b="1" i="1" dirty="0">
                <a:solidFill>
                  <a:srgbClr val="990000"/>
                </a:solidFill>
              </a:rPr>
            </a:br>
            <a:r>
              <a:rPr lang="ru-RU" sz="2800" b="1" i="1" dirty="0">
                <a:solidFill>
                  <a:srgbClr val="990000"/>
                </a:solidFill>
              </a:rPr>
              <a:t>Веди её рукой, глаза закрой.</a:t>
            </a:r>
          </a:p>
        </p:txBody>
      </p:sp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76375" y="1268413"/>
            <a:ext cx="6048375" cy="3744912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48103" y="1340376"/>
            <a:ext cx="54133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b="1" dirty="0">
              <a:solidFill>
                <a:srgbClr val="800000"/>
              </a:solidFill>
            </a:endParaRPr>
          </a:p>
          <a:p>
            <a:pPr algn="just" eaLnBrk="1" hangingPunct="1"/>
            <a:endParaRPr lang="ru-RU" b="1" dirty="0">
              <a:solidFill>
                <a:srgbClr val="800000"/>
              </a:solidFill>
            </a:endParaRPr>
          </a:p>
          <a:p>
            <a:pPr algn="ctr" eaLnBrk="1" hangingPunct="1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Линии на рисунке могут быть разными: лёгкими, весёлыми, колючими, нежными. </a:t>
            </a:r>
          </a:p>
          <a:p>
            <a:pPr algn="ctr" eaLnBrk="1" hangingPunct="1"/>
            <a:r>
              <a:rPr lang="ru-RU" sz="3200" b="1" dirty="0">
                <a:solidFill>
                  <a:srgbClr val="800000"/>
                </a:solidFill>
                <a:latin typeface="Monotype Corsiva" pitchFamily="66" charset="0"/>
              </a:rPr>
              <a:t>И это значит, что с их помощью можно передать различные настроения. </a:t>
            </a:r>
          </a:p>
        </p:txBody>
      </p:sp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-34416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475656" y="476671"/>
            <a:ext cx="6739086" cy="508860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auto">
          <a:xfrm>
            <a:off x="1762262" y="714375"/>
            <a:ext cx="6165874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Горизонтальные линии создают ощущение покоя или отдыха. Объекты, которые расположены параллельно земле, покоятся относительно линии силы притяжения. Следовательно композиции, где доминируют горизонтальные линии, несут в себе заряд спокойствия.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64" y="2083369"/>
            <a:ext cx="5261956" cy="33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0" y="14266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331640" y="548681"/>
            <a:ext cx="7163072" cy="5328592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59632" y="772351"/>
            <a:ext cx="71437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Вертикальные линии создают ощущение высоты, полета и воздушности. Вытянутые перпендикулярные линии подразумевают подавляющее богатство, пышность, непостижимое простым человеческим сознанием.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4846204" cy="353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0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75656" y="476250"/>
            <a:ext cx="6767537" cy="5184998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03" y="502205"/>
            <a:ext cx="669724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812759" y="20511"/>
            <a:ext cx="1776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Прямые линии</a:t>
            </a:r>
          </a:p>
        </p:txBody>
      </p:sp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0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99979"/>
            <a:ext cx="7129289" cy="534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2685343" y="109537"/>
            <a:ext cx="20651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Волнистые линии</a:t>
            </a:r>
          </a:p>
        </p:txBody>
      </p:sp>
    </p:spTree>
    <p:extLst>
      <p:ext uri="{BB962C8B-B14F-4D97-AF65-F5344CB8AC3E}">
        <p14:creationId xmlns:p14="http://schemas.microsoft.com/office/powerpoint/2010/main" val="41333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0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91090" y="5661248"/>
            <a:ext cx="64255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Разнообразие заполнения листа с помощью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линии, штриха.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зер\Desktop\п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2" t="26596"/>
          <a:stretch/>
        </p:blipFill>
        <p:spPr bwMode="auto">
          <a:xfrm rot="16200000">
            <a:off x="2795914" y="776007"/>
            <a:ext cx="4239503" cy="5295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j5nk2x1t36eqggdtoyi0ggso5bezxlw_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 bwMode="auto">
          <a:xfrm>
            <a:off x="0" y="-5071"/>
            <a:ext cx="9178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1775" y="587268"/>
            <a:ext cx="7344172" cy="5544467"/>
          </a:xfrm>
          <a:prstGeom prst="rect">
            <a:avLst/>
          </a:prstGeom>
          <a:solidFill>
            <a:srgbClr val="FFFFFF"/>
          </a:solidFill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591090" y="5661248"/>
            <a:ext cx="64506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Линии бывают с различным начертательным характером.</a:t>
            </a:r>
            <a:endParaRPr lang="ru-RU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зер\Desktop\Фотошоп\л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1" t="28121" r="8001" b="6215"/>
          <a:stretch/>
        </p:blipFill>
        <p:spPr bwMode="auto">
          <a:xfrm>
            <a:off x="1996293" y="773697"/>
            <a:ext cx="5615136" cy="488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3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254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Юзер</dc:creator>
  <cp:lastModifiedBy>Юзер</cp:lastModifiedBy>
  <cp:revision>10</cp:revision>
  <dcterms:created xsi:type="dcterms:W3CDTF">2012-12-18T16:42:25Z</dcterms:created>
  <dcterms:modified xsi:type="dcterms:W3CDTF">2012-12-19T10:30:48Z</dcterms:modified>
</cp:coreProperties>
</file>