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5" r:id="rId2"/>
  </p:sldMasterIdLst>
  <p:notesMasterIdLst>
    <p:notesMasterId r:id="rId19"/>
  </p:notesMasterIdLst>
  <p:handoutMasterIdLst>
    <p:handoutMasterId r:id="rId20"/>
  </p:handoutMasterIdLst>
  <p:sldIdLst>
    <p:sldId id="256" r:id="rId3"/>
    <p:sldId id="257" r:id="rId4"/>
    <p:sldId id="258" r:id="rId5"/>
    <p:sldId id="267" r:id="rId6"/>
    <p:sldId id="259" r:id="rId7"/>
    <p:sldId id="263" r:id="rId8"/>
    <p:sldId id="264" r:id="rId9"/>
    <p:sldId id="260" r:id="rId10"/>
    <p:sldId id="265" r:id="rId11"/>
    <p:sldId id="268" r:id="rId12"/>
    <p:sldId id="269" r:id="rId13"/>
    <p:sldId id="270" r:id="rId14"/>
    <p:sldId id="271" r:id="rId15"/>
    <p:sldId id="261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F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7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3A179D-B036-4757-932D-3C5776E7B0EE}" type="doc">
      <dgm:prSet loTypeId="urn:microsoft.com/office/officeart/2005/8/layout/cycle7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AC92E0-EF7B-4674-9BCA-6795122FCC8D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100" b="1" dirty="0" smtClean="0"/>
        </a:p>
        <a:p>
          <a:endParaRPr lang="ru-RU" sz="1100" b="1" dirty="0" smtClean="0"/>
        </a:p>
        <a:p>
          <a:endParaRPr lang="ru-RU" sz="1100" b="1" dirty="0" smtClean="0"/>
        </a:p>
        <a:p>
          <a:endParaRPr lang="ru-RU" sz="1100" b="1" dirty="0" smtClean="0"/>
        </a:p>
        <a:p>
          <a:r>
            <a:rPr lang="ru-RU" sz="1600" b="1" dirty="0" smtClean="0"/>
            <a:t>Красный фосфор</a:t>
          </a:r>
          <a:endParaRPr lang="ru-RU" sz="1600" b="1" dirty="0"/>
        </a:p>
      </dgm:t>
    </dgm:pt>
    <dgm:pt modelId="{E7699EEE-74B9-42AD-94C0-8B63383A8AC2}" type="sibTrans" cxnId="{6B0D1F1A-6F92-4E9C-817A-AC1E343419D0}">
      <dgm:prSet/>
      <dgm:spPr/>
      <dgm:t>
        <a:bodyPr/>
        <a:lstStyle/>
        <a:p>
          <a:endParaRPr lang="ru-RU"/>
        </a:p>
      </dgm:t>
    </dgm:pt>
    <dgm:pt modelId="{E7F53A1D-4D2E-45ED-B779-8468077CFA11}" type="parTrans" cxnId="{6B0D1F1A-6F92-4E9C-817A-AC1E343419D0}">
      <dgm:prSet/>
      <dgm:spPr/>
      <dgm:t>
        <a:bodyPr/>
        <a:lstStyle/>
        <a:p>
          <a:endParaRPr lang="ru-RU"/>
        </a:p>
      </dgm:t>
    </dgm:pt>
    <dgm:pt modelId="{DE9EB8C3-3B3B-4ABD-A02D-7E0671E78E3C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sz="1600" b="1" smtClean="0"/>
        </a:p>
        <a:p>
          <a:endParaRPr lang="ru-RU" sz="1600" b="1" smtClean="0"/>
        </a:p>
        <a:p>
          <a:endParaRPr lang="ru-RU" sz="1600" b="1" smtClean="0"/>
        </a:p>
        <a:p>
          <a:r>
            <a:rPr lang="ru-RU" sz="1600" b="1" smtClean="0"/>
            <a:t>Белый фосфор</a:t>
          </a:r>
          <a:endParaRPr lang="ru-RU" sz="1600" b="1" dirty="0"/>
        </a:p>
      </dgm:t>
    </dgm:pt>
    <dgm:pt modelId="{4BA822F7-6AF4-4CA7-957E-E1CCD8FBE4F8}" type="sibTrans" cxnId="{52BE3CB7-51C2-4EFB-960B-0AE4A6174D8A}">
      <dgm:prSet custT="1"/>
      <dgm:spPr/>
      <dgm:t>
        <a:bodyPr/>
        <a:lstStyle/>
        <a:p>
          <a:endParaRPr lang="ru-RU" sz="1400" dirty="0">
            <a:solidFill>
              <a:schemeClr val="tx1"/>
            </a:solidFill>
          </a:endParaRPr>
        </a:p>
      </dgm:t>
    </dgm:pt>
    <dgm:pt modelId="{36412884-F302-4552-A22C-7B7B29AB09BC}" type="parTrans" cxnId="{52BE3CB7-51C2-4EFB-960B-0AE4A6174D8A}">
      <dgm:prSet/>
      <dgm:spPr/>
      <dgm:t>
        <a:bodyPr/>
        <a:lstStyle/>
        <a:p>
          <a:endParaRPr lang="ru-RU"/>
        </a:p>
      </dgm:t>
    </dgm:pt>
    <dgm:pt modelId="{0C0FFF0E-1A40-4B99-8A39-B88537D149C2}">
      <dgm:prSet phldrT="[Текст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sz="1600" b="1" dirty="0" smtClean="0"/>
        </a:p>
        <a:p>
          <a:endParaRPr lang="ru-RU" sz="1600" b="1" dirty="0" smtClean="0"/>
        </a:p>
        <a:p>
          <a:endParaRPr lang="ru-RU" sz="1600" b="1" dirty="0" smtClean="0"/>
        </a:p>
        <a:p>
          <a:r>
            <a:rPr lang="ru-RU" sz="1600" b="1" dirty="0" smtClean="0"/>
            <a:t>Черный фосфор</a:t>
          </a:r>
          <a:endParaRPr lang="ru-RU" sz="1600" b="1" dirty="0"/>
        </a:p>
      </dgm:t>
    </dgm:pt>
    <dgm:pt modelId="{3AAE3D49-AEFF-47C6-903A-BA9BF41B7C50}" type="sibTrans" cxnId="{0C578FB5-C5BF-4127-B2BB-3B03640A70BB}">
      <dgm:prSet/>
      <dgm:spPr/>
      <dgm:t>
        <a:bodyPr/>
        <a:lstStyle/>
        <a:p>
          <a:endParaRPr lang="ru-RU"/>
        </a:p>
      </dgm:t>
    </dgm:pt>
    <dgm:pt modelId="{398FA46B-0E05-4319-AFBC-E1E9FAD1C31A}" type="parTrans" cxnId="{0C578FB5-C5BF-4127-B2BB-3B03640A70BB}">
      <dgm:prSet/>
      <dgm:spPr/>
      <dgm:t>
        <a:bodyPr/>
        <a:lstStyle/>
        <a:p>
          <a:endParaRPr lang="ru-RU"/>
        </a:p>
      </dgm:t>
    </dgm:pt>
    <dgm:pt modelId="{D337838F-D5B1-45CC-8ABE-165AEFBE9F5F}" type="pres">
      <dgm:prSet presAssocID="{A53A179D-B036-4757-932D-3C5776E7B0E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4FC6C0-1897-4685-AFD1-090A66671B4E}" type="pres">
      <dgm:prSet presAssocID="{DE9EB8C3-3B3B-4ABD-A02D-7E0671E78E3C}" presName="node" presStyleLbl="node1" presStyleIdx="0" presStyleCnt="3" custScaleX="109261" custScaleY="140929" custRadScaleRad="93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61B4D8-D27C-4A76-802C-2C16F131E804}" type="pres">
      <dgm:prSet presAssocID="{4BA822F7-6AF4-4CA7-957E-E1CCD8FBE4F8}" presName="sibTrans" presStyleLbl="sibTrans2D1" presStyleIdx="0" presStyleCnt="3" custScaleX="163102" custLinFactNeighborX="58603" custLinFactNeighborY="-79954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E5F711D0-7785-4817-8BB5-E5488CB17737}" type="pres">
      <dgm:prSet presAssocID="{4BA822F7-6AF4-4CA7-957E-E1CCD8FBE4F8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6D4C2ED-807B-4D5C-8517-3CF3B7172493}" type="pres">
      <dgm:prSet presAssocID="{0C0FFF0E-1A40-4B99-8A39-B88537D149C2}" presName="node" presStyleLbl="node1" presStyleIdx="1" presStyleCnt="3" custScaleX="102961" custScaleY="135214" custRadScaleRad="128677" custRadScaleInc="-21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8EA69-7D4D-4629-8A66-D52720796845}" type="pres">
      <dgm:prSet presAssocID="{3AAE3D49-AEFF-47C6-903A-BA9BF41B7C50}" presName="sibTrans" presStyleLbl="sibTrans2D1" presStyleIdx="1" presStyleCnt="3" custAng="10804211" custScaleX="179353" custScaleY="93478" custLinFactNeighborX="-77" custLinFactNeighborY="16963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AF6F780D-3435-4F10-872E-534B9B251A4E}" type="pres">
      <dgm:prSet presAssocID="{3AAE3D49-AEFF-47C6-903A-BA9BF41B7C5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BE72D00-D0CA-40D4-9BD0-1EA412E45643}" type="pres">
      <dgm:prSet presAssocID="{14AC92E0-EF7B-4674-9BCA-6795122FCC8D}" presName="node" presStyleLbl="node1" presStyleIdx="2" presStyleCnt="3" custScaleX="102713" custScaleY="132417" custRadScaleRad="123432" custRadScaleInc="2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3F6DC-D34E-4E07-B8FD-973C7A5A1F34}" type="pres">
      <dgm:prSet presAssocID="{E7699EEE-74B9-42AD-94C0-8B63383A8AC2}" presName="sibTrans" presStyleLbl="sibTrans2D1" presStyleIdx="2" presStyleCnt="3" custScaleX="147046" custScaleY="121964" custLinFactNeighborX="-68069" custLinFactNeighborY="-49079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5B5D5E9D-1D34-4929-A51E-DE3A301D3A01}" type="pres">
      <dgm:prSet presAssocID="{E7699EEE-74B9-42AD-94C0-8B63383A8AC2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02ADF31-D4C6-4B1A-9114-2CD0F360A08C}" type="presOf" srcId="{4BA822F7-6AF4-4CA7-957E-E1CCD8FBE4F8}" destId="{1061B4D8-D27C-4A76-802C-2C16F131E804}" srcOrd="0" destOrd="0" presId="urn:microsoft.com/office/officeart/2005/8/layout/cycle7"/>
    <dgm:cxn modelId="{4A6322A2-067A-442A-9174-DC6C16BC4CD8}" type="presOf" srcId="{DE9EB8C3-3B3B-4ABD-A02D-7E0671E78E3C}" destId="{474FC6C0-1897-4685-AFD1-090A66671B4E}" srcOrd="0" destOrd="0" presId="urn:microsoft.com/office/officeart/2005/8/layout/cycle7"/>
    <dgm:cxn modelId="{C29F1340-6D65-48C1-8547-1FCFDE47E7F3}" type="presOf" srcId="{0C0FFF0E-1A40-4B99-8A39-B88537D149C2}" destId="{F6D4C2ED-807B-4D5C-8517-3CF3B7172493}" srcOrd="0" destOrd="0" presId="urn:microsoft.com/office/officeart/2005/8/layout/cycle7"/>
    <dgm:cxn modelId="{C0779BE8-A846-4212-858D-DF2371457CD1}" type="presOf" srcId="{4BA822F7-6AF4-4CA7-957E-E1CCD8FBE4F8}" destId="{E5F711D0-7785-4817-8BB5-E5488CB17737}" srcOrd="1" destOrd="0" presId="urn:microsoft.com/office/officeart/2005/8/layout/cycle7"/>
    <dgm:cxn modelId="{0080D076-C07F-4D8D-BABF-6255811718FF}" type="presOf" srcId="{3AAE3D49-AEFF-47C6-903A-BA9BF41B7C50}" destId="{A908EA69-7D4D-4629-8A66-D52720796845}" srcOrd="0" destOrd="0" presId="urn:microsoft.com/office/officeart/2005/8/layout/cycle7"/>
    <dgm:cxn modelId="{52BE3CB7-51C2-4EFB-960B-0AE4A6174D8A}" srcId="{A53A179D-B036-4757-932D-3C5776E7B0EE}" destId="{DE9EB8C3-3B3B-4ABD-A02D-7E0671E78E3C}" srcOrd="0" destOrd="0" parTransId="{36412884-F302-4552-A22C-7B7B29AB09BC}" sibTransId="{4BA822F7-6AF4-4CA7-957E-E1CCD8FBE4F8}"/>
    <dgm:cxn modelId="{0C578FB5-C5BF-4127-B2BB-3B03640A70BB}" srcId="{A53A179D-B036-4757-932D-3C5776E7B0EE}" destId="{0C0FFF0E-1A40-4B99-8A39-B88537D149C2}" srcOrd="1" destOrd="0" parTransId="{398FA46B-0E05-4319-AFBC-E1E9FAD1C31A}" sibTransId="{3AAE3D49-AEFF-47C6-903A-BA9BF41B7C50}"/>
    <dgm:cxn modelId="{17528A0E-510C-4F45-B6E0-939419CCB7F4}" type="presOf" srcId="{3AAE3D49-AEFF-47C6-903A-BA9BF41B7C50}" destId="{AF6F780D-3435-4F10-872E-534B9B251A4E}" srcOrd="1" destOrd="0" presId="urn:microsoft.com/office/officeart/2005/8/layout/cycle7"/>
    <dgm:cxn modelId="{574D96FA-61E3-45D9-B982-5960C17479ED}" type="presOf" srcId="{E7699EEE-74B9-42AD-94C0-8B63383A8AC2}" destId="{5B5D5E9D-1D34-4929-A51E-DE3A301D3A01}" srcOrd="1" destOrd="0" presId="urn:microsoft.com/office/officeart/2005/8/layout/cycle7"/>
    <dgm:cxn modelId="{BBC681CE-1EA6-4EF0-960A-C4A8CB22433E}" type="presOf" srcId="{14AC92E0-EF7B-4674-9BCA-6795122FCC8D}" destId="{3BE72D00-D0CA-40D4-9BD0-1EA412E45643}" srcOrd="0" destOrd="0" presId="urn:microsoft.com/office/officeart/2005/8/layout/cycle7"/>
    <dgm:cxn modelId="{309DB497-FAF9-4816-883D-ED4B263A09E8}" type="presOf" srcId="{E7699EEE-74B9-42AD-94C0-8B63383A8AC2}" destId="{F263F6DC-D34E-4E07-B8FD-973C7A5A1F34}" srcOrd="0" destOrd="0" presId="urn:microsoft.com/office/officeart/2005/8/layout/cycle7"/>
    <dgm:cxn modelId="{0C61F290-6010-46B8-A611-B351ADE7C675}" type="presOf" srcId="{A53A179D-B036-4757-932D-3C5776E7B0EE}" destId="{D337838F-D5B1-45CC-8ABE-165AEFBE9F5F}" srcOrd="0" destOrd="0" presId="urn:microsoft.com/office/officeart/2005/8/layout/cycle7"/>
    <dgm:cxn modelId="{6B0D1F1A-6F92-4E9C-817A-AC1E343419D0}" srcId="{A53A179D-B036-4757-932D-3C5776E7B0EE}" destId="{14AC92E0-EF7B-4674-9BCA-6795122FCC8D}" srcOrd="2" destOrd="0" parTransId="{E7F53A1D-4D2E-45ED-B779-8468077CFA11}" sibTransId="{E7699EEE-74B9-42AD-94C0-8B63383A8AC2}"/>
    <dgm:cxn modelId="{315EF422-5F6F-4473-B5E7-C75947C57514}" type="presParOf" srcId="{D337838F-D5B1-45CC-8ABE-165AEFBE9F5F}" destId="{474FC6C0-1897-4685-AFD1-090A66671B4E}" srcOrd="0" destOrd="0" presId="urn:microsoft.com/office/officeart/2005/8/layout/cycle7"/>
    <dgm:cxn modelId="{45933D27-A010-47B1-B6CF-4AAAECB6133E}" type="presParOf" srcId="{D337838F-D5B1-45CC-8ABE-165AEFBE9F5F}" destId="{1061B4D8-D27C-4A76-802C-2C16F131E804}" srcOrd="1" destOrd="0" presId="urn:microsoft.com/office/officeart/2005/8/layout/cycle7"/>
    <dgm:cxn modelId="{A76B0477-FF29-45C9-AF93-4684ABFC82A2}" type="presParOf" srcId="{1061B4D8-D27C-4A76-802C-2C16F131E804}" destId="{E5F711D0-7785-4817-8BB5-E5488CB17737}" srcOrd="0" destOrd="0" presId="urn:microsoft.com/office/officeart/2005/8/layout/cycle7"/>
    <dgm:cxn modelId="{A56ADEAD-7688-4109-9643-C7AADFD71FEA}" type="presParOf" srcId="{D337838F-D5B1-45CC-8ABE-165AEFBE9F5F}" destId="{F6D4C2ED-807B-4D5C-8517-3CF3B7172493}" srcOrd="2" destOrd="0" presId="urn:microsoft.com/office/officeart/2005/8/layout/cycle7"/>
    <dgm:cxn modelId="{E010C1D8-0CDC-4501-9067-0A0B7F3F102E}" type="presParOf" srcId="{D337838F-D5B1-45CC-8ABE-165AEFBE9F5F}" destId="{A908EA69-7D4D-4629-8A66-D52720796845}" srcOrd="3" destOrd="0" presId="urn:microsoft.com/office/officeart/2005/8/layout/cycle7"/>
    <dgm:cxn modelId="{E851EFD9-AF31-4C23-9DC1-07B590215D7D}" type="presParOf" srcId="{A908EA69-7D4D-4629-8A66-D52720796845}" destId="{AF6F780D-3435-4F10-872E-534B9B251A4E}" srcOrd="0" destOrd="0" presId="urn:microsoft.com/office/officeart/2005/8/layout/cycle7"/>
    <dgm:cxn modelId="{7C7FE872-EBD3-483F-AE63-B56411098FF6}" type="presParOf" srcId="{D337838F-D5B1-45CC-8ABE-165AEFBE9F5F}" destId="{3BE72D00-D0CA-40D4-9BD0-1EA412E45643}" srcOrd="4" destOrd="0" presId="urn:microsoft.com/office/officeart/2005/8/layout/cycle7"/>
    <dgm:cxn modelId="{CC46DDBC-4777-491A-BDB7-C3EECB320C25}" type="presParOf" srcId="{D337838F-D5B1-45CC-8ABE-165AEFBE9F5F}" destId="{F263F6DC-D34E-4E07-B8FD-973C7A5A1F34}" srcOrd="5" destOrd="0" presId="urn:microsoft.com/office/officeart/2005/8/layout/cycle7"/>
    <dgm:cxn modelId="{6CC4607D-AFF8-4084-B9EC-746CE119370A}" type="presParOf" srcId="{F263F6DC-D34E-4E07-B8FD-973C7A5A1F34}" destId="{5B5D5E9D-1D34-4929-A51E-DE3A301D3A01}" srcOrd="0" destOrd="0" presId="urn:microsoft.com/office/officeart/2005/8/layout/cycle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D1BB06-544F-424C-98F4-487509A0B9E2}" type="datetimeFigureOut">
              <a:rPr lang="ru-RU" smtClean="0"/>
              <a:t>03.03.2010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2CBB6-BC6B-4CB1-BCE9-68F98FCE46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A49EE-254B-4271-A166-02739563291B}" type="datetimeFigureOut">
              <a:rPr lang="ru-RU" smtClean="0"/>
              <a:pPr/>
              <a:t>03.03.2010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5938F-6094-402F-A232-128EC499A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5938F-6094-402F-A232-128EC499ABC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5938F-6094-402F-A232-128EC499ABC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0" y="6286520"/>
            <a:ext cx="9144000" cy="5714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328718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B560E0FB-3D54-4414-B447-464B0310264E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2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43240" y="6356350"/>
            <a:ext cx="2876560" cy="501650"/>
          </a:xfrm>
          <a:prstGeom prst="rect">
            <a:avLst/>
          </a:prstGeom>
        </p:spPr>
        <p:txBody>
          <a:bodyPr/>
          <a:lstStyle>
            <a:lvl1pPr algn="ctr">
              <a:defRPr sz="1600" b="1" i="1" cap="all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Бортникова Г.В.</a:t>
            </a:r>
            <a:endParaRPr lang="ru-RU" dirty="0"/>
          </a:p>
        </p:txBody>
      </p:sp>
      <p:sp>
        <p:nvSpPr>
          <p:cNvPr id="21" name="Номер слайда 5"/>
          <p:cNvSpPr>
            <a:spLocks noGrp="1"/>
          </p:cNvSpPr>
          <p:nvPr>
            <p:ph type="sldNum" sz="quarter" idx="4"/>
          </p:nvPr>
        </p:nvSpPr>
        <p:spPr>
          <a:xfrm flipH="1">
            <a:off x="2000232" y="6357958"/>
            <a:ext cx="571504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chemeClr val="tx1"/>
                </a:solidFill>
              </a:defRPr>
            </a:lvl1pPr>
          </a:lstStyle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Скругленный прямоугольник 21">
            <a:hlinkClick r:id="" action="ppaction://hlinkshowjump?jump=previousslide" tooltip="назад"/>
          </p:cNvPr>
          <p:cNvSpPr/>
          <p:nvPr userDrawn="1"/>
        </p:nvSpPr>
        <p:spPr>
          <a:xfrm>
            <a:off x="714376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>
            <a:hlinkClick r:id="rId2" action="ppaction://hlinksldjump" tooltip="содержание"/>
          </p:cNvPr>
          <p:cNvSpPr/>
          <p:nvPr userDrawn="1"/>
        </p:nvSpPr>
        <p:spPr>
          <a:xfrm>
            <a:off x="785814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>
            <a:hlinkClick r:id="" action="ppaction://hlinkshowjump?jump=nextslide" tooltip="вперед"/>
          </p:cNvPr>
          <p:cNvSpPr/>
          <p:nvPr userDrawn="1"/>
        </p:nvSpPr>
        <p:spPr>
          <a:xfrm>
            <a:off x="8501090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 userDrawn="1"/>
        </p:nvSpPr>
        <p:spPr>
          <a:xfrm>
            <a:off x="214282" y="4857760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</a:t>
            </a:r>
          </a:p>
          <a:p>
            <a:r>
              <a:rPr lang="ru-RU" b="1" dirty="0" smtClean="0"/>
              <a:t>учитель химии</a:t>
            </a:r>
          </a:p>
          <a:p>
            <a:r>
              <a:rPr lang="ru-RU" b="1" dirty="0" smtClean="0"/>
              <a:t>высшей квалификационной</a:t>
            </a:r>
            <a:r>
              <a:rPr lang="ru-RU" b="1" baseline="0" dirty="0" smtClean="0"/>
              <a:t> категории</a:t>
            </a:r>
          </a:p>
          <a:p>
            <a:r>
              <a:rPr lang="ru-RU" b="1" baseline="0" dirty="0" smtClean="0"/>
              <a:t>Бортникова Галина Васильевна</a:t>
            </a:r>
            <a:endParaRPr lang="ru-RU" b="1" dirty="0"/>
          </a:p>
        </p:txBody>
      </p:sp>
      <p:sp>
        <p:nvSpPr>
          <p:cNvPr id="28" name="TextBox 27"/>
          <p:cNvSpPr txBox="1"/>
          <p:nvPr userDrawn="1"/>
        </p:nvSpPr>
        <p:spPr>
          <a:xfrm>
            <a:off x="285720" y="2598003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Химический элемент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2000" b="1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dirty="0" smtClean="0"/>
              <a:t>Муниципальное общеобразовательное учреждение</a:t>
            </a:r>
            <a:br>
              <a:rPr lang="ru-RU" dirty="0" smtClean="0"/>
            </a:br>
            <a:r>
              <a:rPr lang="ru-RU" dirty="0" smtClean="0"/>
              <a:t>«Средняя общеобразовательная школа №4</a:t>
            </a:r>
            <a:br>
              <a:rPr lang="ru-RU" dirty="0" smtClean="0"/>
            </a:br>
            <a:r>
              <a:rPr lang="ru-RU" dirty="0" smtClean="0"/>
              <a:t>п. Чернянка Белгородской области»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зические свойст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388-B2DE-48D6-9F7C-F7877F896008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/>
          </p:nvPr>
        </p:nvSpPr>
        <p:spPr>
          <a:xfrm>
            <a:off x="214313" y="1785927"/>
            <a:ext cx="3643308" cy="3571900"/>
          </a:xfrm>
          <a:noFill/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214282" y="5357826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Название рисунка</a:t>
            </a:r>
            <a:endParaRPr lang="ru-RU" dirty="0"/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214282" y="5786454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Источник рисунка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57620" y="1785938"/>
            <a:ext cx="5072098" cy="442912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2pPr marL="285750" indent="-285750">
              <a:buFont typeface="Arial" pitchFamily="34" charset="0"/>
              <a:buChar char="•"/>
              <a:defRPr/>
            </a:lvl2pPr>
          </a:lstStyle>
          <a:p>
            <a:pPr lvl="1"/>
            <a:r>
              <a:rPr lang="ru-RU" dirty="0" smtClean="0"/>
              <a:t>Описание свойств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Химические свойст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E807-29F8-41AF-BBE3-BEB7A41FE01A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Текст 12"/>
          <p:cNvSpPr>
            <a:spLocks noGrp="1"/>
          </p:cNvSpPr>
          <p:nvPr>
            <p:ph type="body" sz="quarter" idx="16"/>
          </p:nvPr>
        </p:nvSpPr>
        <p:spPr>
          <a:xfrm>
            <a:off x="214282" y="1785927"/>
            <a:ext cx="8643998" cy="400052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2pPr marL="285750" indent="-285750">
              <a:buFont typeface="Arial" pitchFamily="34" charset="0"/>
              <a:buChar char="•"/>
              <a:defRPr/>
            </a:lvl2pPr>
          </a:lstStyle>
          <a:p>
            <a:pPr lvl="1"/>
            <a:endParaRPr lang="ru-RU" dirty="0" smtClean="0"/>
          </a:p>
        </p:txBody>
      </p:sp>
      <p:sp>
        <p:nvSpPr>
          <p:cNvPr id="26" name="Заголовок 2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иродные соедин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471AE-E147-42ED-BEFE-FFC442560D60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214313" y="1785927"/>
            <a:ext cx="3643308" cy="3571900"/>
          </a:xfrm>
          <a:noFill/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 smtClean="0"/>
              <a:t>Вставка фото минерала</a:t>
            </a:r>
            <a:endParaRPr lang="ru-RU" dirty="0"/>
          </a:p>
        </p:txBody>
      </p:sp>
      <p:sp>
        <p:nvSpPr>
          <p:cNvPr id="9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214282" y="5357826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Название минерала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214282" y="5786454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Источник фото</a:t>
            </a:r>
            <a:endParaRPr lang="ru-RU" dirty="0"/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57620" y="1785938"/>
            <a:ext cx="5072098" cy="442912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2pPr marL="285750" indent="-285750">
              <a:buFont typeface="Arial" pitchFamily="34" charset="0"/>
              <a:buChar char="•"/>
              <a:defRPr/>
            </a:lvl2pPr>
          </a:lstStyle>
          <a:p>
            <a:pPr lvl="1"/>
            <a:r>
              <a:rPr lang="ru-RU" dirty="0" smtClean="0"/>
              <a:t>Описание свойств минерала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BC844-B6EB-4477-BA3F-E88F5F7EC06D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42844" y="1071546"/>
            <a:ext cx="39291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Содержание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000100" y="2000240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1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14480" y="2000240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0" name="Нашивка 9"/>
          <p:cNvSpPr/>
          <p:nvPr userDrawn="1"/>
        </p:nvSpPr>
        <p:spPr>
          <a:xfrm>
            <a:off x="8143900" y="2000240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1000100" y="278605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2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714480" y="278605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Нашивка 12"/>
          <p:cNvSpPr/>
          <p:nvPr userDrawn="1"/>
        </p:nvSpPr>
        <p:spPr>
          <a:xfrm>
            <a:off x="8143900" y="278605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000100" y="350043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3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1714480" y="350043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6" name="Нашивка 15"/>
          <p:cNvSpPr/>
          <p:nvPr userDrawn="1"/>
        </p:nvSpPr>
        <p:spPr>
          <a:xfrm>
            <a:off x="8143900" y="350043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 userDrawn="1"/>
        </p:nvSpPr>
        <p:spPr>
          <a:xfrm>
            <a:off x="1000100" y="421481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4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1714480" y="421481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9" name="Нашивка 18"/>
          <p:cNvSpPr/>
          <p:nvPr userDrawn="1"/>
        </p:nvSpPr>
        <p:spPr>
          <a:xfrm>
            <a:off x="8143900" y="421481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 userDrawn="1"/>
        </p:nvSpPr>
        <p:spPr>
          <a:xfrm>
            <a:off x="1000100" y="492919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5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1714480" y="492919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2" name="Нашивка 21"/>
          <p:cNvSpPr/>
          <p:nvPr userDrawn="1"/>
        </p:nvSpPr>
        <p:spPr>
          <a:xfrm>
            <a:off x="8143900" y="492919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 hasCustomPrompt="1"/>
          </p:nvPr>
        </p:nvSpPr>
        <p:spPr>
          <a:xfrm>
            <a:off x="32" y="0"/>
            <a:ext cx="91440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1334B-7A34-43F3-B8DA-8AF12F848140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42844" y="1071546"/>
            <a:ext cx="39291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Содержание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000100" y="2000240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1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14480" y="2000240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0" name="Нашивка 9"/>
          <p:cNvSpPr/>
          <p:nvPr userDrawn="1"/>
        </p:nvSpPr>
        <p:spPr>
          <a:xfrm>
            <a:off x="8143900" y="2000240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1000100" y="278605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2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714480" y="278605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Нашивка 12"/>
          <p:cNvSpPr/>
          <p:nvPr userDrawn="1"/>
        </p:nvSpPr>
        <p:spPr>
          <a:xfrm>
            <a:off x="8143900" y="278605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000100" y="350043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3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1714480" y="350043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6" name="Нашивка 15"/>
          <p:cNvSpPr/>
          <p:nvPr userDrawn="1"/>
        </p:nvSpPr>
        <p:spPr>
          <a:xfrm>
            <a:off x="8143900" y="350043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 userDrawn="1"/>
        </p:nvSpPr>
        <p:spPr>
          <a:xfrm>
            <a:off x="1000100" y="421481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4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1714480" y="421481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9" name="Нашивка 18"/>
          <p:cNvSpPr/>
          <p:nvPr userDrawn="1"/>
        </p:nvSpPr>
        <p:spPr>
          <a:xfrm>
            <a:off x="8143900" y="421481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 userDrawn="1"/>
        </p:nvSpPr>
        <p:spPr>
          <a:xfrm>
            <a:off x="1000100" y="492919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5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1714480" y="492919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Название пункта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2" name="Нашивка 21"/>
          <p:cNvSpPr/>
          <p:nvPr userDrawn="1"/>
        </p:nvSpPr>
        <p:spPr>
          <a:xfrm>
            <a:off x="8143900" y="492919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 hasCustomPrompt="1"/>
          </p:nvPr>
        </p:nvSpPr>
        <p:spPr>
          <a:xfrm>
            <a:off x="32" y="0"/>
            <a:ext cx="91440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Электронное стро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142844" y="1071546"/>
            <a:ext cx="70723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Электронное строение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Дуга 7"/>
          <p:cNvSpPr/>
          <p:nvPr userDrawn="1"/>
        </p:nvSpPr>
        <p:spPr>
          <a:xfrm>
            <a:off x="2214546" y="2038641"/>
            <a:ext cx="642942" cy="1357322"/>
          </a:xfrm>
          <a:prstGeom prst="arc">
            <a:avLst>
              <a:gd name="adj1" fmla="val 16698665"/>
              <a:gd name="adj2" fmla="val 4918567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 userDrawn="1"/>
        </p:nvSpPr>
        <p:spPr>
          <a:xfrm>
            <a:off x="2571736" y="2038641"/>
            <a:ext cx="642942" cy="1357322"/>
          </a:xfrm>
          <a:prstGeom prst="arc">
            <a:avLst>
              <a:gd name="adj1" fmla="val 16698665"/>
              <a:gd name="adj2" fmla="val 4851249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 userDrawn="1"/>
        </p:nvSpPr>
        <p:spPr>
          <a:xfrm>
            <a:off x="3781399" y="1928802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</a:t>
            </a:r>
            <a:r>
              <a:rPr lang="ru-RU" sz="2400" baseline="30000" dirty="0" smtClean="0"/>
              <a:t>+</a:t>
            </a:r>
            <a:r>
              <a:rPr lang="en-US" sz="2400" dirty="0" smtClean="0"/>
              <a:t> =</a:t>
            </a:r>
            <a:endParaRPr lang="ru-RU" sz="2400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5286380" y="192880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ē =</a:t>
            </a:r>
            <a:endParaRPr lang="ru-RU" sz="2400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6715140" y="1928802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</a:t>
            </a:r>
            <a:r>
              <a:rPr lang="ru-RU" sz="2400" baseline="30000" dirty="0" smtClean="0"/>
              <a:t>0</a:t>
            </a:r>
            <a:r>
              <a:rPr lang="en-US" sz="2400" dirty="0" smtClean="0"/>
              <a:t> =</a:t>
            </a:r>
            <a:endParaRPr lang="ru-RU" sz="2400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858148" y="328612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2214546" y="4429132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1714480" y="4786322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714612" y="4429132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3214678" y="4429132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7358082" y="328612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6858016" y="328612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6357950" y="328612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5857884" y="328612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4321967" y="357187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3821901" y="392906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4822033" y="357187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5322099" y="357187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1142976" y="535782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 userDrawn="1"/>
        </p:nvSpPr>
        <p:spPr>
          <a:xfrm>
            <a:off x="2643174" y="521495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Валентные возможности:</a:t>
            </a:r>
            <a:endParaRPr lang="ru-RU" b="1" dirty="0"/>
          </a:p>
        </p:txBody>
      </p:sp>
      <p:sp>
        <p:nvSpPr>
          <p:cNvPr id="50" name="TextBox 49"/>
          <p:cNvSpPr txBox="1"/>
          <p:nvPr userDrawn="1"/>
        </p:nvSpPr>
        <p:spPr>
          <a:xfrm>
            <a:off x="2143108" y="571501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Краткая электронная запись: 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1214414" y="1859340"/>
            <a:ext cx="10695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9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Дата 8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B9F6-A61C-48E7-B6BC-BE8EDB505FD9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85" name="Номер слайда 8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6" name="Нижний колонтитул 8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88" name="Текст 87"/>
          <p:cNvSpPr>
            <a:spLocks noGrp="1"/>
          </p:cNvSpPr>
          <p:nvPr>
            <p:ph type="body" sz="quarter" idx="13" hasCustomPrompt="1"/>
          </p:nvPr>
        </p:nvSpPr>
        <p:spPr>
          <a:xfrm>
            <a:off x="500034" y="2000240"/>
            <a:ext cx="642942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---</a:t>
            </a:r>
            <a:endParaRPr lang="ru-RU" dirty="0"/>
          </a:p>
        </p:txBody>
      </p:sp>
      <p:sp>
        <p:nvSpPr>
          <p:cNvPr id="93" name="Текст 87"/>
          <p:cNvSpPr>
            <a:spLocks noGrp="1"/>
          </p:cNvSpPr>
          <p:nvPr>
            <p:ph type="body" sz="quarter" idx="14" hasCustomPrompt="1"/>
          </p:nvPr>
        </p:nvSpPr>
        <p:spPr>
          <a:xfrm>
            <a:off x="500034" y="2714620"/>
            <a:ext cx="642942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+--</a:t>
            </a:r>
            <a:endParaRPr lang="ru-RU" dirty="0"/>
          </a:p>
        </p:txBody>
      </p:sp>
      <p:sp>
        <p:nvSpPr>
          <p:cNvPr id="94" name="Текст 87"/>
          <p:cNvSpPr>
            <a:spLocks noGrp="1"/>
          </p:cNvSpPr>
          <p:nvPr>
            <p:ph type="body" sz="quarter" idx="15" hasCustomPrompt="1"/>
          </p:nvPr>
        </p:nvSpPr>
        <p:spPr>
          <a:xfrm>
            <a:off x="2143108" y="2000240"/>
            <a:ext cx="500066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</a:t>
            </a:r>
            <a:endParaRPr lang="ru-RU" dirty="0"/>
          </a:p>
        </p:txBody>
      </p:sp>
      <p:sp>
        <p:nvSpPr>
          <p:cNvPr id="97" name="Текст 87"/>
          <p:cNvSpPr>
            <a:spLocks noGrp="1"/>
          </p:cNvSpPr>
          <p:nvPr>
            <p:ph type="body" sz="quarter" idx="16" hasCustomPrompt="1"/>
          </p:nvPr>
        </p:nvSpPr>
        <p:spPr>
          <a:xfrm>
            <a:off x="2357422" y="3429000"/>
            <a:ext cx="357190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98" name="Текст 87"/>
          <p:cNvSpPr>
            <a:spLocks noGrp="1"/>
          </p:cNvSpPr>
          <p:nvPr>
            <p:ph type="body" sz="quarter" idx="17" hasCustomPrompt="1"/>
          </p:nvPr>
        </p:nvSpPr>
        <p:spPr>
          <a:xfrm>
            <a:off x="3857620" y="3500436"/>
            <a:ext cx="428628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99" name="Текст 87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0" y="2000240"/>
            <a:ext cx="500066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</a:t>
            </a:r>
            <a:endParaRPr lang="ru-RU" dirty="0"/>
          </a:p>
        </p:txBody>
      </p:sp>
      <p:sp>
        <p:nvSpPr>
          <p:cNvPr id="100" name="Текст 87"/>
          <p:cNvSpPr>
            <a:spLocks noGrp="1"/>
          </p:cNvSpPr>
          <p:nvPr>
            <p:ph type="body" sz="quarter" idx="19" hasCustomPrompt="1"/>
          </p:nvPr>
        </p:nvSpPr>
        <p:spPr>
          <a:xfrm>
            <a:off x="5929322" y="2000240"/>
            <a:ext cx="500066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</a:t>
            </a:r>
            <a:endParaRPr lang="ru-RU" dirty="0"/>
          </a:p>
        </p:txBody>
      </p:sp>
      <p:sp>
        <p:nvSpPr>
          <p:cNvPr id="101" name="Текст 87"/>
          <p:cNvSpPr>
            <a:spLocks noGrp="1"/>
          </p:cNvSpPr>
          <p:nvPr>
            <p:ph type="body" sz="quarter" idx="20" hasCustomPrompt="1"/>
          </p:nvPr>
        </p:nvSpPr>
        <p:spPr>
          <a:xfrm>
            <a:off x="7500958" y="2000240"/>
            <a:ext cx="500066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</a:t>
            </a:r>
            <a:endParaRPr lang="ru-RU" dirty="0"/>
          </a:p>
        </p:txBody>
      </p:sp>
      <p:sp>
        <p:nvSpPr>
          <p:cNvPr id="102" name="Текст 87"/>
          <p:cNvSpPr>
            <a:spLocks noGrp="1"/>
          </p:cNvSpPr>
          <p:nvPr>
            <p:ph type="body" sz="quarter" idx="21" hasCustomPrompt="1"/>
          </p:nvPr>
        </p:nvSpPr>
        <p:spPr>
          <a:xfrm>
            <a:off x="2285984" y="4000504"/>
            <a:ext cx="1428760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3" name="Текст 87"/>
          <p:cNvSpPr>
            <a:spLocks noGrp="1"/>
          </p:cNvSpPr>
          <p:nvPr>
            <p:ph type="body" sz="quarter" idx="22" hasCustomPrompt="1"/>
          </p:nvPr>
        </p:nvSpPr>
        <p:spPr>
          <a:xfrm>
            <a:off x="4393404" y="3143246"/>
            <a:ext cx="1393041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4" name="Текст 87"/>
          <p:cNvSpPr>
            <a:spLocks noGrp="1"/>
          </p:cNvSpPr>
          <p:nvPr>
            <p:ph type="body" sz="quarter" idx="23" hasCustomPrompt="1"/>
          </p:nvPr>
        </p:nvSpPr>
        <p:spPr>
          <a:xfrm>
            <a:off x="5929321" y="2857496"/>
            <a:ext cx="2366539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5" name="Текст 87"/>
          <p:cNvSpPr>
            <a:spLocks noGrp="1"/>
          </p:cNvSpPr>
          <p:nvPr>
            <p:ph type="body" sz="quarter" idx="24" hasCustomPrompt="1"/>
          </p:nvPr>
        </p:nvSpPr>
        <p:spPr>
          <a:xfrm>
            <a:off x="1714480" y="4357694"/>
            <a:ext cx="428628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6" name="Текст 87"/>
          <p:cNvSpPr>
            <a:spLocks noGrp="1"/>
          </p:cNvSpPr>
          <p:nvPr>
            <p:ph type="body" sz="quarter" idx="25" hasCustomPrompt="1"/>
          </p:nvPr>
        </p:nvSpPr>
        <p:spPr>
          <a:xfrm>
            <a:off x="1142976" y="4929198"/>
            <a:ext cx="428628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7" name="Текст 87"/>
          <p:cNvSpPr>
            <a:spLocks noGrp="1"/>
          </p:cNvSpPr>
          <p:nvPr>
            <p:ph type="body" sz="quarter" idx="26" hasCustomPrompt="1"/>
          </p:nvPr>
        </p:nvSpPr>
        <p:spPr>
          <a:xfrm>
            <a:off x="2786050" y="3429000"/>
            <a:ext cx="357190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8" name="Текст 87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60" y="5214950"/>
            <a:ext cx="2000264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-----</a:t>
            </a:r>
            <a:endParaRPr lang="ru-RU" dirty="0"/>
          </a:p>
        </p:txBody>
      </p:sp>
      <p:sp>
        <p:nvSpPr>
          <p:cNvPr id="109" name="Текст 87"/>
          <p:cNvSpPr>
            <a:spLocks noGrp="1"/>
          </p:cNvSpPr>
          <p:nvPr>
            <p:ph type="body" sz="quarter" idx="28" hasCustomPrompt="1"/>
          </p:nvPr>
        </p:nvSpPr>
        <p:spPr>
          <a:xfrm>
            <a:off x="6000760" y="5715016"/>
            <a:ext cx="2000264" cy="357192"/>
          </a:xfrm>
        </p:spPr>
        <p:txBody>
          <a:bodyPr>
            <a:noAutofit/>
          </a:bodyPr>
          <a:lstStyle>
            <a:lvl1pPr>
              <a:buNone/>
              <a:defRPr/>
            </a:lvl1pPr>
            <a:lvl5pPr marL="0" indent="0" algn="ctr">
              <a:buNone/>
              <a:defRPr sz="2400"/>
            </a:lvl5pPr>
          </a:lstStyle>
          <a:p>
            <a:pPr lvl="4"/>
            <a:r>
              <a:rPr lang="ru-RU" dirty="0" smtClean="0"/>
              <a:t>-----</a:t>
            </a:r>
            <a:endParaRPr lang="ru-RU" dirty="0"/>
          </a:p>
        </p:txBody>
      </p:sp>
      <p:sp>
        <p:nvSpPr>
          <p:cNvPr id="44" name="Заголовок 4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зические свойст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366C-F0B3-4CE0-A607-493A02DC01D7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42844" y="1071546"/>
            <a:ext cx="66437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Физические свойства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/>
          </p:nvPr>
        </p:nvSpPr>
        <p:spPr>
          <a:xfrm>
            <a:off x="214313" y="1785927"/>
            <a:ext cx="3643308" cy="3571900"/>
          </a:xfrm>
          <a:noFill/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214282" y="5357826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Название рисунка</a:t>
            </a:r>
            <a:endParaRPr lang="ru-RU" dirty="0"/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214282" y="5786454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Источник рисунка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57620" y="1785938"/>
            <a:ext cx="5072098" cy="442912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2pPr marL="285750" indent="-285750">
              <a:buFont typeface="Arial" pitchFamily="34" charset="0"/>
              <a:buChar char="•"/>
              <a:defRPr/>
            </a:lvl2pPr>
          </a:lstStyle>
          <a:p>
            <a:pPr lvl="1"/>
            <a:r>
              <a:rPr lang="ru-RU" dirty="0" smtClean="0"/>
              <a:t>Описание свойств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Химические свойст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76F84-711C-47B8-9BFF-76D24714AF4B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42844" y="1071546"/>
            <a:ext cx="66437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Восстановительные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214282" y="1785927"/>
            <a:ext cx="3714776" cy="400052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2pPr marL="285750" indent="-285750">
              <a:buFont typeface="Arial" pitchFamily="34" charset="0"/>
              <a:buChar char="•"/>
              <a:defRPr/>
            </a:lvl2pPr>
          </a:lstStyle>
          <a:p>
            <a:pPr lvl="1"/>
            <a:r>
              <a:rPr lang="ru-RU" dirty="0" smtClean="0"/>
              <a:t>Описание опыта</a:t>
            </a:r>
          </a:p>
        </p:txBody>
      </p:sp>
      <p:sp>
        <p:nvSpPr>
          <p:cNvPr id="26" name="Заголовок 2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родные соедин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A5B-B3E7-46F4-97BB-26BC932371DA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42844" y="1071546"/>
            <a:ext cx="72866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Природные соединения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214313" y="1785927"/>
            <a:ext cx="3643308" cy="3571900"/>
          </a:xfrm>
          <a:noFill/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 smtClean="0"/>
              <a:t>Вставка фото минерала</a:t>
            </a:r>
            <a:endParaRPr lang="ru-RU" dirty="0"/>
          </a:p>
        </p:txBody>
      </p:sp>
      <p:sp>
        <p:nvSpPr>
          <p:cNvPr id="9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214282" y="5357826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Название минерала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214282" y="5786454"/>
            <a:ext cx="3643338" cy="42864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 algn="ctr">
              <a:buNone/>
              <a:defRPr/>
            </a:lvl5pPr>
          </a:lstStyle>
          <a:p>
            <a:pPr lvl="4"/>
            <a:r>
              <a:rPr lang="ru-RU" dirty="0" smtClean="0"/>
              <a:t>Источник фото</a:t>
            </a:r>
            <a:endParaRPr lang="ru-RU" dirty="0"/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57620" y="1785938"/>
            <a:ext cx="5072098" cy="442912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2pPr marL="285750" indent="-285750">
              <a:buFont typeface="Arial" pitchFamily="34" charset="0"/>
              <a:buChar char="•"/>
              <a:defRPr/>
            </a:lvl2pPr>
          </a:lstStyle>
          <a:p>
            <a:pPr lvl="1"/>
            <a:r>
              <a:rPr lang="ru-RU" dirty="0" smtClean="0"/>
              <a:t>Описание свойств минерала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6286520"/>
            <a:ext cx="9144000" cy="5714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328718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CC1F40-5D77-4EDB-8D3D-9447C2C8A897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2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43240" y="6356350"/>
            <a:ext cx="2876560" cy="501650"/>
          </a:xfrm>
          <a:prstGeom prst="rect">
            <a:avLst/>
          </a:prstGeom>
        </p:spPr>
        <p:txBody>
          <a:bodyPr/>
          <a:lstStyle>
            <a:lvl1pPr algn="ctr">
              <a:defRPr sz="1600" b="1" i="1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21" name="Номер слайда 5"/>
          <p:cNvSpPr>
            <a:spLocks noGrp="1"/>
          </p:cNvSpPr>
          <p:nvPr>
            <p:ph type="sldNum" sz="quarter" idx="4"/>
          </p:nvPr>
        </p:nvSpPr>
        <p:spPr>
          <a:xfrm flipH="1">
            <a:off x="2000232" y="6357958"/>
            <a:ext cx="571504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chemeClr val="tx1"/>
                </a:solidFill>
              </a:defRPr>
            </a:lvl1pPr>
          </a:lstStyle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Скругленный прямоугольник 21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>
            <a:hlinkClick r:id="rId2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14282" y="4857760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</a:t>
            </a:r>
          </a:p>
          <a:p>
            <a:r>
              <a:rPr lang="ru-RU" b="1" dirty="0" smtClean="0"/>
              <a:t>учитель химии</a:t>
            </a:r>
          </a:p>
          <a:p>
            <a:r>
              <a:rPr lang="ru-RU" b="1" dirty="0" smtClean="0"/>
              <a:t>высшей квалификационной</a:t>
            </a:r>
            <a:r>
              <a:rPr lang="ru-RU" b="1" baseline="0" dirty="0" smtClean="0"/>
              <a:t> категории</a:t>
            </a:r>
          </a:p>
          <a:p>
            <a:r>
              <a:rPr lang="ru-RU" b="1" baseline="0" dirty="0" smtClean="0"/>
              <a:t>Бортникова Галина Васильевна</a:t>
            </a:r>
            <a:endParaRPr lang="ru-RU" b="1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2000" b="1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dirty="0" smtClean="0"/>
              <a:t>Муниципальное общеобразовательное учреждение</a:t>
            </a:r>
            <a:br>
              <a:rPr lang="ru-RU" dirty="0" smtClean="0"/>
            </a:br>
            <a:r>
              <a:rPr lang="ru-RU" dirty="0" smtClean="0"/>
              <a:t>«Средняя общеобразовательная школа №4</a:t>
            </a:r>
            <a:br>
              <a:rPr lang="ru-RU" dirty="0" smtClean="0"/>
            </a:br>
            <a:r>
              <a:rPr lang="ru-RU" dirty="0" smtClean="0"/>
              <a:t>п. Чернянка Белгородской области»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0" y="6286520"/>
            <a:ext cx="9144000" cy="5714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previousslide" tooltip="назад"/>
          </p:cNvPr>
          <p:cNvSpPr/>
          <p:nvPr userDrawn="1"/>
        </p:nvSpPr>
        <p:spPr>
          <a:xfrm>
            <a:off x="714376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rId2" action="ppaction://hlinksldjump" tooltip="содержание"/>
          </p:cNvPr>
          <p:cNvSpPr/>
          <p:nvPr userDrawn="1"/>
        </p:nvSpPr>
        <p:spPr>
          <a:xfrm>
            <a:off x="785814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 tooltip="вперед"/>
          </p:cNvPr>
          <p:cNvSpPr/>
          <p:nvPr userDrawn="1"/>
        </p:nvSpPr>
        <p:spPr>
          <a:xfrm>
            <a:off x="8501090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14282" y="4857760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</a:t>
            </a:r>
          </a:p>
          <a:p>
            <a:r>
              <a:rPr lang="ru-RU" b="1" dirty="0" smtClean="0"/>
              <a:t>учитель химии</a:t>
            </a:r>
          </a:p>
          <a:p>
            <a:r>
              <a:rPr lang="ru-RU" b="1" dirty="0" smtClean="0"/>
              <a:t>высшей квалификационной</a:t>
            </a:r>
            <a:r>
              <a:rPr lang="ru-RU" b="1" baseline="0" dirty="0" smtClean="0"/>
              <a:t> категории</a:t>
            </a:r>
          </a:p>
          <a:p>
            <a:r>
              <a:rPr lang="ru-RU" b="1" baseline="0" dirty="0" smtClean="0"/>
              <a:t>Бортникова Галина Васильевна</a:t>
            </a:r>
            <a:endParaRPr lang="ru-RU" b="1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285720" y="2598003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фосфор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EAAC5-1797-4B35-896C-3B1DE03A8197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071546"/>
            <a:ext cx="39291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Содержание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2000240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1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2000240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143900" y="2000240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278605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2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278605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143900" y="278605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0100" y="350043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3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350043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8143900" y="350043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1481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4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421481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9" name="Нашивка 18"/>
          <p:cNvSpPr/>
          <p:nvPr/>
        </p:nvSpPr>
        <p:spPr>
          <a:xfrm>
            <a:off x="8143900" y="421481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00100" y="492919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5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14480" y="492919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2" name="Нашивка 21"/>
          <p:cNvSpPr/>
          <p:nvPr/>
        </p:nvSpPr>
        <p:spPr>
          <a:xfrm>
            <a:off x="8143900" y="492919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 hasCustomPrompt="1"/>
          </p:nvPr>
        </p:nvSpPr>
        <p:spPr>
          <a:xfrm>
            <a:off x="32" y="0"/>
            <a:ext cx="91440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Химический элемент</a:t>
            </a:r>
            <a:endParaRPr lang="ru-RU" dirty="0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13" hasCustomPrompt="1"/>
          </p:nvPr>
        </p:nvSpPr>
        <p:spPr>
          <a:xfrm>
            <a:off x="1714480" y="2000250"/>
            <a:ext cx="6286520" cy="642938"/>
          </a:xfrm>
        </p:spPr>
        <p:txBody>
          <a:bodyPr/>
          <a:lstStyle>
            <a:lvl2pPr marL="285750" indent="-285750">
              <a:buNone/>
              <a:defRPr b="1">
                <a:solidFill>
                  <a:srgbClr val="FFFF00"/>
                </a:solidFill>
              </a:defRPr>
            </a:lvl2pPr>
          </a:lstStyle>
          <a:p>
            <a:pPr lvl="1"/>
            <a:r>
              <a:rPr lang="ru-RU" dirty="0" smtClean="0"/>
              <a:t>Название пункта</a:t>
            </a:r>
          </a:p>
        </p:txBody>
      </p:sp>
      <p:sp>
        <p:nvSpPr>
          <p:cNvPr id="26" name="Текст 24"/>
          <p:cNvSpPr>
            <a:spLocks noGrp="1"/>
          </p:cNvSpPr>
          <p:nvPr>
            <p:ph type="body" sz="quarter" idx="14" hasCustomPrompt="1"/>
          </p:nvPr>
        </p:nvSpPr>
        <p:spPr>
          <a:xfrm>
            <a:off x="1714480" y="2786062"/>
            <a:ext cx="6286520" cy="642938"/>
          </a:xfrm>
        </p:spPr>
        <p:txBody>
          <a:bodyPr/>
          <a:lstStyle>
            <a:lvl2pPr marL="285750" indent="-285750">
              <a:buNone/>
              <a:defRPr b="1">
                <a:solidFill>
                  <a:srgbClr val="FFFF00"/>
                </a:solidFill>
              </a:defRPr>
            </a:lvl2pPr>
          </a:lstStyle>
          <a:p>
            <a:pPr lvl="1"/>
            <a:r>
              <a:rPr lang="ru-RU" dirty="0" smtClean="0"/>
              <a:t>Название пункта</a:t>
            </a:r>
          </a:p>
        </p:txBody>
      </p:sp>
      <p:sp>
        <p:nvSpPr>
          <p:cNvPr id="27" name="Текст 24"/>
          <p:cNvSpPr>
            <a:spLocks noGrp="1"/>
          </p:cNvSpPr>
          <p:nvPr>
            <p:ph type="body" sz="quarter" idx="15" hasCustomPrompt="1"/>
          </p:nvPr>
        </p:nvSpPr>
        <p:spPr>
          <a:xfrm>
            <a:off x="1714480" y="3500442"/>
            <a:ext cx="6286520" cy="642938"/>
          </a:xfrm>
        </p:spPr>
        <p:txBody>
          <a:bodyPr/>
          <a:lstStyle>
            <a:lvl2pPr marL="285750" indent="-285750">
              <a:buNone/>
              <a:defRPr b="1">
                <a:solidFill>
                  <a:srgbClr val="FFFF00"/>
                </a:solidFill>
              </a:defRPr>
            </a:lvl2pPr>
          </a:lstStyle>
          <a:p>
            <a:pPr lvl="1"/>
            <a:r>
              <a:rPr lang="ru-RU" dirty="0" smtClean="0"/>
              <a:t>Название пункта</a:t>
            </a:r>
          </a:p>
        </p:txBody>
      </p:sp>
      <p:sp>
        <p:nvSpPr>
          <p:cNvPr id="28" name="Текст 24"/>
          <p:cNvSpPr>
            <a:spLocks noGrp="1"/>
          </p:cNvSpPr>
          <p:nvPr>
            <p:ph type="body" sz="quarter" idx="16" hasCustomPrompt="1"/>
          </p:nvPr>
        </p:nvSpPr>
        <p:spPr>
          <a:xfrm>
            <a:off x="1714480" y="4214822"/>
            <a:ext cx="6286520" cy="642938"/>
          </a:xfrm>
        </p:spPr>
        <p:txBody>
          <a:bodyPr/>
          <a:lstStyle>
            <a:lvl2pPr marL="285750" indent="-285750">
              <a:buNone/>
              <a:defRPr b="1">
                <a:solidFill>
                  <a:srgbClr val="FFFF00"/>
                </a:solidFill>
              </a:defRPr>
            </a:lvl2pPr>
          </a:lstStyle>
          <a:p>
            <a:pPr lvl="1"/>
            <a:r>
              <a:rPr lang="ru-RU" dirty="0" smtClean="0"/>
              <a:t>Название пункта</a:t>
            </a:r>
          </a:p>
        </p:txBody>
      </p:sp>
      <p:sp>
        <p:nvSpPr>
          <p:cNvPr id="29" name="Текст 24"/>
          <p:cNvSpPr>
            <a:spLocks noGrp="1"/>
          </p:cNvSpPr>
          <p:nvPr>
            <p:ph type="body" sz="quarter" idx="17" hasCustomPrompt="1"/>
          </p:nvPr>
        </p:nvSpPr>
        <p:spPr>
          <a:xfrm>
            <a:off x="1714480" y="4929202"/>
            <a:ext cx="6286520" cy="642938"/>
          </a:xfrm>
        </p:spPr>
        <p:txBody>
          <a:bodyPr/>
          <a:lstStyle>
            <a:lvl2pPr marL="285750" indent="-285750">
              <a:buNone/>
              <a:defRPr b="1">
                <a:solidFill>
                  <a:srgbClr val="FFFF00"/>
                </a:solidFill>
              </a:defRPr>
            </a:lvl2pPr>
          </a:lstStyle>
          <a:p>
            <a:pPr lvl="1"/>
            <a:r>
              <a:rPr lang="ru-RU" dirty="0" smtClean="0"/>
              <a:t>Получение </a:t>
            </a:r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1714480" y="5643578"/>
            <a:ext cx="6357982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1" name="Нашивка 30"/>
          <p:cNvSpPr/>
          <p:nvPr userDrawn="1"/>
        </p:nvSpPr>
        <p:spPr>
          <a:xfrm>
            <a:off x="8143900" y="564357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Текст 24"/>
          <p:cNvSpPr>
            <a:spLocks noGrp="1"/>
          </p:cNvSpPr>
          <p:nvPr>
            <p:ph type="body" sz="quarter" idx="18" hasCustomPrompt="1"/>
          </p:nvPr>
        </p:nvSpPr>
        <p:spPr>
          <a:xfrm>
            <a:off x="1643042" y="5643582"/>
            <a:ext cx="6286520" cy="642938"/>
          </a:xfrm>
        </p:spPr>
        <p:txBody>
          <a:bodyPr/>
          <a:lstStyle>
            <a:lvl2pPr marL="285750" indent="-285750">
              <a:buNone/>
              <a:defRPr b="1">
                <a:solidFill>
                  <a:srgbClr val="FFFF00"/>
                </a:solidFill>
              </a:defRPr>
            </a:lvl2pPr>
          </a:lstStyle>
          <a:p>
            <a:pPr lvl="1"/>
            <a:r>
              <a:rPr lang="ru-RU" dirty="0" smtClean="0"/>
              <a:t>Круговорот в природе</a:t>
            </a:r>
          </a:p>
        </p:txBody>
      </p:sp>
      <p:sp>
        <p:nvSpPr>
          <p:cNvPr id="33" name="Скругленный прямоугольник 32"/>
          <p:cNvSpPr/>
          <p:nvPr userDrawn="1"/>
        </p:nvSpPr>
        <p:spPr>
          <a:xfrm>
            <a:off x="1000100" y="5643578"/>
            <a:ext cx="642942" cy="6429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none" spc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6</a:t>
            </a:r>
            <a:endParaRPr lang="ru-RU" sz="2400" b="1" cap="none" spc="0" dirty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Электронное стро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Дата 8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FA206-138D-47EC-906F-1F6B0ACC14DD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85" name="Номер слайда 8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6" name="Нижний колонтитул 8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44" name="Заголовок 4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 baseline="0"/>
            </a:lvl1pPr>
          </a:lstStyle>
          <a:p>
            <a:r>
              <a:rPr lang="ru-RU" dirty="0" smtClean="0"/>
              <a:t>аллотропия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286520"/>
            <a:ext cx="9144000" cy="5714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328718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6F868560-F9F1-438B-BED4-CEDDF4597F3D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43240" y="6356350"/>
            <a:ext cx="2876560" cy="501650"/>
          </a:xfrm>
          <a:prstGeom prst="rect">
            <a:avLst/>
          </a:prstGeom>
        </p:spPr>
        <p:txBody>
          <a:bodyPr/>
          <a:lstStyle>
            <a:lvl1pPr algn="ctr">
              <a:defRPr sz="1600" b="1" i="1" cap="all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Бортникова Г.В.</a:t>
            </a:r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>
          <a:xfrm flipH="1">
            <a:off x="2000232" y="6357958"/>
            <a:ext cx="571504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chemeClr val="tx1"/>
                </a:solidFill>
              </a:defRPr>
            </a:lvl1pPr>
          </a:lstStyle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Скругленный прямоугольник 11">
            <a:hlinkClick r:id="" action="ppaction://hlinkshowjump?jump=previousslide" tooltip="назад"/>
          </p:cNvPr>
          <p:cNvSpPr/>
          <p:nvPr userDrawn="1"/>
        </p:nvSpPr>
        <p:spPr>
          <a:xfrm>
            <a:off x="714376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814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lang="ru-RU" dirty="0" smtClean="0"/>
              <a:t>Химический элемент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advClick="0"/>
  <p:timing>
    <p:tnLst>
      <p:par>
        <p:cTn id="1" dur="indefinite" restart="never" nodeType="tmRoot"/>
      </p:par>
    </p:tnLst>
  </p:timing>
  <p:hf hdr="0"/>
  <p:txStyles>
    <p:titleStyle>
      <a:lvl1pPr marL="0" marR="0" indent="0" algn="ctr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5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solidFill>
            <a:srgbClr val="FFFF00"/>
          </a:soli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 cap="none" spc="0">
          <a:ln>
            <a:noFill/>
          </a:ln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286520"/>
            <a:ext cx="9144000" cy="5714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328718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2D456ABC-5E31-4594-A766-92CABAB3054C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43240" y="6356350"/>
            <a:ext cx="2876560" cy="501650"/>
          </a:xfrm>
          <a:prstGeom prst="rect">
            <a:avLst/>
          </a:prstGeom>
        </p:spPr>
        <p:txBody>
          <a:bodyPr/>
          <a:lstStyle>
            <a:lvl1pPr algn="ctr">
              <a:defRPr sz="1600" b="1" i="1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>
          <a:xfrm flipH="1">
            <a:off x="2000232" y="6357958"/>
            <a:ext cx="571504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chemeClr val="tx1"/>
                </a:solidFill>
              </a:defRPr>
            </a:lvl1pPr>
          </a:lstStyle>
          <a:p>
            <a:fld id="{B3CE330C-628D-4BCB-8552-E775646F3F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Скругленный прямоугольник 11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814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lang="ru-RU" dirty="0" smtClean="0"/>
              <a:t>Химический элемент</a:t>
            </a:r>
            <a:endParaRPr lang="ru-RU" dirty="0"/>
          </a:p>
        </p:txBody>
      </p:sp>
      <p:sp>
        <p:nvSpPr>
          <p:cNvPr id="15" name="Скругленный прямоугольник 14">
            <a:hlinkClick r:id="" action="ppaction://hlinkshowjump?jump=previousslide" tooltip="назад"/>
          </p:cNvPr>
          <p:cNvSpPr/>
          <p:nvPr userDrawn="1"/>
        </p:nvSpPr>
        <p:spPr>
          <a:xfrm>
            <a:off x="7143768" y="6429396"/>
            <a:ext cx="357190" cy="285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</p:sldLayoutIdLst>
  <p:transition advClick="0"/>
  <p:timing>
    <p:tnLst>
      <p:par>
        <p:cTn id="1" dur="indefinite" restart="never" nodeType="tmRoot"/>
      </p:par>
    </p:tnLst>
  </p:timing>
  <p:hf hdr="0"/>
  <p:txStyles>
    <p:titleStyle>
      <a:lvl1pPr marL="0" marR="0" indent="0" algn="ctr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5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solidFill>
            <a:srgbClr val="FFFF00"/>
          </a:soli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 cap="none" spc="0">
          <a:ln>
            <a:noFill/>
          </a:ln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e0699f11-1c29-e9b9-8350-013b6eae472b/108.wmv" TargetMode="External"/><Relationship Id="rId2" Type="http://schemas.openxmlformats.org/officeDocument/2006/relationships/hyperlink" Target="http://files.school-collection.edu.ru/dlrstore/0a22315c-8aad-c506-5565-cb501f201476/111.wmv" TargetMode="External"/><Relationship Id="rId1" Type="http://schemas.openxmlformats.org/officeDocument/2006/relationships/slideLayout" Target="../slideLayouts/slideLayout11.xml"/><Relationship Id="rId6" Type="http://schemas.openxmlformats.org/officeDocument/2006/relationships/slide" Target="slide2.xml"/><Relationship Id="rId5" Type="http://schemas.openxmlformats.org/officeDocument/2006/relationships/slide" Target="slide13.xml"/><Relationship Id="rId4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acf7baa3-38e5-08c0-33f1-2c777f5195d0/123.wmv" TargetMode="External"/><Relationship Id="rId7" Type="http://schemas.openxmlformats.org/officeDocument/2006/relationships/slide" Target="slide2.xml"/><Relationship Id="rId2" Type="http://schemas.openxmlformats.org/officeDocument/2006/relationships/hyperlink" Target="http://files.school-collection.edu.ru/dlrstore/0a22315c-8aad-c506-5565-cb501f201476/111.wmv" TargetMode="External"/><Relationship Id="rId1" Type="http://schemas.openxmlformats.org/officeDocument/2006/relationships/slideLayout" Target="../slideLayouts/slideLayout11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0ae2106a-e2cd-acdc-f40b-628a07e3819d/110.wmv" TargetMode="External"/><Relationship Id="rId2" Type="http://schemas.openxmlformats.org/officeDocument/2006/relationships/hyperlink" Target="http://files.school-collection.edu.ru/dlrstore/0a22315c-8aad-c506-5565-cb501f201476/111.wmv" TargetMode="External"/><Relationship Id="rId1" Type="http://schemas.openxmlformats.org/officeDocument/2006/relationships/slideLayout" Target="../slideLayouts/slideLayout11.xml"/><Relationship Id="rId6" Type="http://schemas.openxmlformats.org/officeDocument/2006/relationships/slide" Target="slide9.xml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slide" Target="slide9.xml"/><Relationship Id="rId2" Type="http://schemas.openxmlformats.org/officeDocument/2006/relationships/slideLayout" Target="../slideLayouts/slideLayout11.xml"/><Relationship Id="rId1" Type="http://schemas.openxmlformats.org/officeDocument/2006/relationships/audio" Target="file:///D:\&#1043;&#1072;&#1083;&#1080;&#1085;&#1072;\&#1084;&#1072;&#1089;&#1090;&#1077;&#1088;-&#1082;&#1083;&#1072;&#1089;&#1089;%20&#1061;&#1048;&#1052;&#1048;&#1071;\&#1087;&#1088;&#1077;&#1079;&#1077;&#1085;&#1090;&#1072;&#1094;&#1080;&#1080;%20&#1085;&#1072;%20&#1091;&#1088;&#1086;&#1082;&#1072;&#1093;%20&#1093;&#1080;&#1084;&#1080;&#1080;\&#1041;&#1086;&#1088;&#1090;&#1085;&#1080;&#1082;&#1086;&#1074;&#1072;&#1043;&#1042;_&#1060;&#1086;&#1089;&#1092;&#1086;&#1088;\&#1087;&#1086;&#1083;&#1091;&#1095;&#1077;&#1085;&#1080;&#1077;%20&#1092;&#1086;&#1089;&#1092;&#1086;&#1088;&#1072;.mp3" TargetMode="External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hyperlink" Target="&#1087;&#1086;&#1083;&#1091;&#1095;&#1077;&#1085;&#1080;&#1077;%20&#1092;&#1086;&#1089;&#1092;&#1086;&#1088;&#1072;.sw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3.xml"/><Relationship Id="rId5" Type="http://schemas.openxmlformats.org/officeDocument/2006/relationships/slide" Target="slide2.xml"/><Relationship Id="rId4" Type="http://schemas.openxmlformats.org/officeDocument/2006/relationships/hyperlink" Target="http://upload.wikimedia.org/wikipedia/commons/6/68/Apatite_crystals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3.xml"/><Relationship Id="rId5" Type="http://schemas.openxmlformats.org/officeDocument/2006/relationships/slide" Target="slide2.xml"/><Relationship Id="rId4" Type="http://schemas.openxmlformats.org/officeDocument/2006/relationships/hyperlink" Target="http://upload.wikimedia.org/wikipedia/commons/6/68/Apatite_crystals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1082;&#1088;&#1091;&#1075;&#1086;&#1074;&#1086;&#1088;&#1086;&#1090;%20&#1092;&#1086;&#1089;&#1092;&#1086;&#1088;&#1072;.swf" TargetMode="External"/><Relationship Id="rId1" Type="http://schemas.openxmlformats.org/officeDocument/2006/relationships/slideLayout" Target="../slideLayouts/slideLayout1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Relationship Id="rId9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diagramLayout" Target="../diagrams/layout1.xml"/><Relationship Id="rId7" Type="http://schemas.openxmlformats.org/officeDocument/2006/relationships/slide" Target="slide5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8.xml"/><Relationship Id="rId11" Type="http://schemas.openxmlformats.org/officeDocument/2006/relationships/slide" Target="slide2.xml"/><Relationship Id="rId5" Type="http://schemas.openxmlformats.org/officeDocument/2006/relationships/diagramColors" Target="../diagrams/colors1.xml"/><Relationship Id="rId10" Type="http://schemas.openxmlformats.org/officeDocument/2006/relationships/slide" Target="slide9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collection.edu.ru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2.xml"/><Relationship Id="rId4" Type="http://schemas.openxmlformats.org/officeDocument/2006/relationships/hyperlink" Target="http://ru.wikipedia.org/wiki/%D0%A4%D0%BE%D1%81%D1%84%D0%BE%D1%80#.D0.91.D0.B5.D0.BB.D1.8B.D0.B9_.D1.84.D0.BE.D1.81.D1.84.D0.BE.D1.8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E%D1%81%D1%84%D0%BE%D1%80#.D0.91.D0.B5.D0.BB.D1.8B.D0.B9_.D1.84.D0.BE.D1.81.D1.84.D0.BE.D1.80" TargetMode="External"/><Relationship Id="rId7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hyperlink" Target="http://school-collection.edu.r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8/88/PhosphComby.jpg" TargetMode="External"/><Relationship Id="rId7" Type="http://schemas.openxmlformats.org/officeDocument/2006/relationships/slide" Target="slide2.xml"/><Relationship Id="rId2" Type="http://schemas.openxmlformats.org/officeDocument/2006/relationships/hyperlink" Target="http://ru.wikipedia.org/wiki/%D0%A4%D0%BE%D1%81%D1%84%D0%BE%D1%80#.D0.91.D0.B5.D0.BB.D1.8B.D0.B9_.D1.84.D0.BE.D1.81.D1.84.D0.BE.D1.80" TargetMode="Externa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files.school-collection.edu.ru/dlrstore/0a22315c-8aad-c506-5565-cb501f201476/111.wmv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4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Муниципальное общеобразовательное учреждение</a:t>
            </a:r>
            <a:br>
              <a:rPr lang="ru-RU" dirty="0" smtClean="0"/>
            </a:br>
            <a:r>
              <a:rPr lang="ru-RU" dirty="0" smtClean="0"/>
              <a:t>«Средняя общеобразовательная школа №4</a:t>
            </a:r>
            <a:br>
              <a:rPr lang="ru-RU" dirty="0" smtClean="0"/>
            </a:br>
            <a:r>
              <a:rPr lang="ru-RU" dirty="0" smtClean="0"/>
              <a:t>п. Чернянка Белгородской области»</a:t>
            </a:r>
            <a:endParaRPr lang="ru-RU" dirty="0"/>
          </a:p>
        </p:txBody>
      </p:sp>
      <p:sp>
        <p:nvSpPr>
          <p:cNvPr id="3" name="Прямоугольник 2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2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6"/>
          </p:nvPr>
        </p:nvSpPr>
        <p:spPr>
          <a:xfrm>
            <a:off x="214282" y="1785927"/>
            <a:ext cx="4357718" cy="400052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500" b="1" dirty="0" smtClean="0"/>
              <a:t>Белый фосфор горит в кислороде. Удивительно, что это может происходить и под водой. Нагреем фосфор в пробирке с водой до начала плавления фосфора. Подадим кислород в пробирку с расплавленным фосфором. Соприкоснувшись с пузырьками кислорода, белый фосфор загорается.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b="1" dirty="0" smtClean="0"/>
              <a:t>P</a:t>
            </a:r>
            <a:r>
              <a:rPr lang="ru-RU" sz="8000" b="1" baseline="-25000" dirty="0" smtClean="0"/>
              <a:t>4</a:t>
            </a:r>
            <a:r>
              <a:rPr lang="ru-RU" sz="8000" b="1" dirty="0" smtClean="0"/>
              <a:t> + 5O</a:t>
            </a:r>
            <a:r>
              <a:rPr lang="ru-RU" sz="8000" b="1" baseline="-25000" dirty="0" smtClean="0"/>
              <a:t>2</a:t>
            </a:r>
            <a:r>
              <a:rPr lang="ru-RU" sz="8000" b="1" dirty="0" smtClean="0"/>
              <a:t> = 2 P</a:t>
            </a:r>
            <a:r>
              <a:rPr lang="ru-RU" sz="8000" b="1" baseline="-25000" dirty="0" smtClean="0"/>
              <a:t>2</a:t>
            </a:r>
            <a:r>
              <a:rPr lang="ru-RU" sz="8000" b="1" dirty="0" smtClean="0"/>
              <a:t>O</a:t>
            </a:r>
            <a:r>
              <a:rPr lang="ru-RU" sz="8000" b="1" baseline="-25000" dirty="0" smtClean="0"/>
              <a:t>5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3500" b="1" dirty="0" smtClean="0"/>
              <a:t>Оборудование:</a:t>
            </a:r>
            <a:r>
              <a:rPr lang="ru-RU" sz="3500" dirty="0" smtClean="0"/>
              <a:t> газометр, стакан химический, пробирка.</a:t>
            </a:r>
          </a:p>
          <a:p>
            <a:pPr marL="0" indent="0">
              <a:buNone/>
            </a:pPr>
            <a:r>
              <a:rPr lang="ru-RU" sz="3500" b="1" dirty="0" smtClean="0"/>
              <a:t>Техника безопасности.</a:t>
            </a:r>
            <a:r>
              <a:rPr lang="ru-RU" sz="3500" dirty="0" smtClean="0"/>
              <a:t> Опыт следует проводить под тягой. Соблюдать правила обращения с белым фосфором. Не допускать попадания белого фосфора на кожу.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4294967295"/>
          </p:nvPr>
        </p:nvSpPr>
        <p:spPr>
          <a:xfrm>
            <a:off x="214282" y="5786454"/>
            <a:ext cx="4357718" cy="42864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hlinkClick r:id="rId2" tooltip="Единая коллекция ЦОР"/>
              </a:rPr>
              <a:t>Единая коллекция ЦОР</a:t>
            </a:r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071546"/>
            <a:ext cx="878687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Горение белого фосфора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фосфор с азотной кислотой.gif">
            <a:hlinkClick r:id="rId3" tooltip="Единая коллекция ЦО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857364"/>
            <a:ext cx="4214842" cy="3929090"/>
          </a:xfrm>
          <a:prstGeom prst="roundRect">
            <a:avLst>
              <a:gd name="adj" fmla="val 6109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D6709-6FE0-4B5F-85B7-49A727D72B8E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2" name="Прямоугольник 11">
            <a:hlinkClick r:id="" action="ppaction://hlinkshowjump?jump=previousslide" tooltip="химические свойства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5" action="ppaction://hlinksldjump" tooltip="получение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6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6"/>
          </p:nvPr>
        </p:nvSpPr>
        <p:spPr>
          <a:xfrm>
            <a:off x="214282" y="1785927"/>
            <a:ext cx="4357718" cy="400052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1900" b="1" dirty="0" smtClean="0"/>
              <a:t>Безводная азотная кислота – сильный окислитель. Поэтому она легко взаимодействует с красным и белым фосфором. Реакция с белым фосфором протекает очень бурно. Иногда она сопровождается взрывом. В небольшую пробирку осторожно нальем немного азотной кислоты. В целях безопасности поместим пробирку в стакан. Осушим кусочек белого фосфора и бросим в пробирку с кислотой. Через несколько секунд белый фосфор расплавляется и энергично сгорает. Продуктами взаимодействия белого фосфора с кислотой являются метафосфорная кислота, оксиды азота и вода.</a:t>
            </a:r>
          </a:p>
          <a:p>
            <a:pPr marL="0" indent="0">
              <a:buNone/>
            </a:pPr>
            <a:endParaRPr lang="ru-RU" sz="1900" dirty="0" smtClean="0"/>
          </a:p>
          <a:p>
            <a:pPr marL="0" indent="0">
              <a:buNone/>
            </a:pPr>
            <a:r>
              <a:rPr lang="ru-RU" sz="2600" b="1" dirty="0" smtClean="0"/>
              <a:t>Р</a:t>
            </a:r>
            <a:r>
              <a:rPr lang="ru-RU" sz="2600" b="1" baseline="-25000" dirty="0" smtClean="0"/>
              <a:t>4</a:t>
            </a:r>
            <a:r>
              <a:rPr lang="ru-RU" sz="2600" b="1" dirty="0" smtClean="0"/>
              <a:t> + 20 НNО</a:t>
            </a:r>
            <a:r>
              <a:rPr lang="ru-RU" sz="2600" b="1" baseline="-25000" dirty="0" smtClean="0"/>
              <a:t>3 </a:t>
            </a:r>
            <a:r>
              <a:rPr lang="ru-RU" sz="2600" b="1" dirty="0" smtClean="0"/>
              <a:t>= 4 НРО</a:t>
            </a:r>
            <a:r>
              <a:rPr lang="ru-RU" sz="2600" b="1" baseline="-25000" dirty="0" smtClean="0"/>
              <a:t>3</a:t>
            </a:r>
            <a:r>
              <a:rPr lang="ru-RU" sz="2600" b="1" dirty="0" smtClean="0"/>
              <a:t> + 20 NО</a:t>
            </a:r>
            <a:r>
              <a:rPr lang="ru-RU" sz="2600" b="1" baseline="-25000" dirty="0" smtClean="0"/>
              <a:t>2</a:t>
            </a:r>
            <a:r>
              <a:rPr lang="ru-RU" sz="2600" b="1" dirty="0" smtClean="0"/>
              <a:t> + 8 Н</a:t>
            </a:r>
            <a:r>
              <a:rPr lang="ru-RU" sz="2600" b="1" baseline="-25000" dirty="0" smtClean="0"/>
              <a:t>2</a:t>
            </a:r>
            <a:r>
              <a:rPr lang="ru-RU" sz="2600" b="1" dirty="0" smtClean="0"/>
              <a:t>О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900" b="1" dirty="0" smtClean="0"/>
              <a:t>Оборудование:</a:t>
            </a:r>
            <a:r>
              <a:rPr lang="ru-RU" sz="1900" dirty="0" smtClean="0"/>
              <a:t> стакан </a:t>
            </a:r>
            <a:r>
              <a:rPr lang="ru-RU" sz="1900" dirty="0" smtClean="0"/>
              <a:t>толстостенный, закрепленная в стакане пробирка, пинцет, скальпель, фильтровальная бумага.</a:t>
            </a:r>
          </a:p>
          <a:p>
            <a:pPr marL="0" indent="0">
              <a:buNone/>
            </a:pPr>
            <a:r>
              <a:rPr lang="ru-RU" sz="1900" b="1" dirty="0" smtClean="0"/>
              <a:t>Техника безопасности.</a:t>
            </a:r>
            <a:r>
              <a:rPr lang="ru-RU" sz="1900" dirty="0" smtClean="0"/>
              <a:t> Опыт должен проводиться под тягой и в защитных перчатках. Соблюдать правила обращения с концентрированными кислотами и с белым фосфором. Не допускать попадания фосфора на кожу.</a:t>
            </a:r>
          </a:p>
          <a:p>
            <a:pPr marL="0" indent="0">
              <a:buNone/>
            </a:pPr>
            <a:endParaRPr lang="ru-RU" sz="350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4294967295"/>
          </p:nvPr>
        </p:nvSpPr>
        <p:spPr>
          <a:xfrm>
            <a:off x="214282" y="5786454"/>
            <a:ext cx="4357718" cy="42864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hlinkClick r:id="rId2" tooltip="Единая коллекция ЦОР"/>
              </a:rPr>
              <a:t>Единая коллекция ЦОР</a:t>
            </a:r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pic>
        <p:nvPicPr>
          <p:cNvPr id="5" name="Рисунок 4" descr="фосфор с азотной кислотой.gif">
            <a:hlinkClick r:id="rId3" tooltip="Единая коллекция ЦО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785926"/>
            <a:ext cx="4143403" cy="3929090"/>
          </a:xfrm>
          <a:prstGeom prst="roundRect">
            <a:avLst>
              <a:gd name="adj" fmla="val 5482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107154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азотной кислотой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9C7-403C-4515-B6C9-F725ED209D26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1" name="Прямоугольник 10">
            <a:hlinkClick r:id="rId5" action="ppaction://hlinksldjump" tooltip="химические свойства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6" action="ppaction://hlinksldjump" tooltip="получение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7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6"/>
          </p:nvPr>
        </p:nvSpPr>
        <p:spPr>
          <a:xfrm>
            <a:off x="214282" y="1785927"/>
            <a:ext cx="4357718" cy="400052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1800" b="1" dirty="0" smtClean="0"/>
              <a:t>Красный фосфор при нагревании взаимодействует с активными металлами. Смешаем опилки кальция с порошком красного фосфора. Поместим смесь в стеклянную трубку. Нагреем смесь. Взаимодействие фосфора с кальцием сопровождается вспышками. В результате реакции образуется фосфид кальция – твердое вещество светло-коричневого цвета.</a:t>
            </a:r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r>
              <a:rPr lang="ru-RU" sz="4100" b="1" dirty="0" smtClean="0"/>
              <a:t>3Ca + 2P = Ca</a:t>
            </a:r>
            <a:r>
              <a:rPr lang="ru-RU" sz="4100" b="1" baseline="-25000" dirty="0" smtClean="0"/>
              <a:t>3</a:t>
            </a:r>
            <a:r>
              <a:rPr lang="ru-RU" sz="4100" b="1" dirty="0" smtClean="0"/>
              <a:t>P</a:t>
            </a:r>
            <a:r>
              <a:rPr lang="ru-RU" sz="4100" b="1" baseline="-25000" dirty="0" smtClean="0"/>
              <a:t>2</a:t>
            </a:r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r>
              <a:rPr lang="ru-RU" sz="1600" dirty="0" smtClean="0"/>
              <a:t>Часть красного фосфора при нагревании и от теплоты протекающей реакции превращается в белый фосфор. Пары белого фосфора загораются при выходе из трубки. </a:t>
            </a:r>
          </a:p>
          <a:p>
            <a:pPr marL="0" indent="0">
              <a:buNone/>
            </a:pPr>
            <a:r>
              <a:rPr lang="ru-RU" sz="1600" b="1" dirty="0" smtClean="0"/>
              <a:t>Оборудование:</a:t>
            </a:r>
            <a:r>
              <a:rPr lang="ru-RU" sz="1600" dirty="0" smtClean="0"/>
              <a:t> штатив, трубка стеклянная, горелка, палочка стеклянная.</a:t>
            </a:r>
          </a:p>
          <a:p>
            <a:pPr marL="0" indent="0">
              <a:buNone/>
            </a:pPr>
            <a:r>
              <a:rPr lang="ru-RU" sz="1600" b="1" dirty="0" smtClean="0"/>
              <a:t>Техника безопасности.</a:t>
            </a:r>
            <a:r>
              <a:rPr lang="ru-RU" sz="1600" dirty="0" smtClean="0"/>
              <a:t> Соблюдать правила обращения с белым фосфором. Не допускать попадания белого фосфора на кожу. Опыт проводить под тягой.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4294967295"/>
          </p:nvPr>
        </p:nvSpPr>
        <p:spPr>
          <a:xfrm>
            <a:off x="214282" y="5786454"/>
            <a:ext cx="4357718" cy="42864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hlinkClick r:id="rId2" tooltip="Единая коллекция ЦОР"/>
              </a:rPr>
              <a:t>Единая коллекция ЦОР</a:t>
            </a:r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pic>
        <p:nvPicPr>
          <p:cNvPr id="5" name="Рисунок 4" descr="фосфор с азотной кислотой.gif">
            <a:hlinkClick r:id="rId3" tooltip="Единая коллекция ЦО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1785926"/>
            <a:ext cx="4095551" cy="4000528"/>
          </a:xfrm>
          <a:prstGeom prst="roundRect">
            <a:avLst>
              <a:gd name="adj" fmla="val 5482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1071546"/>
            <a:ext cx="878687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кальцием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EB329-7C8F-4FF6-8A06-DB89AEE159CC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1" name="Прямоугольник 10">
            <a:hlinkClick r:id="" action="ppaction://hlinkshowjump?jump=nextslide" tooltip="получение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5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6" action="ppaction://hlinksldjump" tooltip="химические свойства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олучение фосфо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7715272" y="3857628"/>
            <a:ext cx="304800" cy="304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6"/>
          </p:nvPr>
        </p:nvSpPr>
        <p:spPr>
          <a:xfrm>
            <a:off x="250001" y="1285860"/>
            <a:ext cx="8643998" cy="47863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Фосфор получают из апатитов или фосфоритов в результате взаимодействия с коксом и кремнезёмом при температуре 1600 °С:</a:t>
            </a:r>
          </a:p>
          <a:p>
            <a:pPr marL="0" indent="0">
              <a:buNone/>
            </a:pPr>
            <a:r>
              <a:rPr lang="ru-RU" sz="2800" b="1" dirty="0" smtClean="0"/>
              <a:t>2Ca</a:t>
            </a:r>
            <a:r>
              <a:rPr lang="ru-RU" sz="2800" b="1" baseline="-25000" dirty="0" smtClean="0"/>
              <a:t>3</a:t>
            </a:r>
            <a:r>
              <a:rPr lang="ru-RU" sz="2800" b="1" dirty="0" smtClean="0"/>
              <a:t>(PO</a:t>
            </a:r>
            <a:r>
              <a:rPr lang="ru-RU" sz="2800" b="1" baseline="-25000" dirty="0" smtClean="0"/>
              <a:t>4</a:t>
            </a:r>
            <a:r>
              <a:rPr lang="ru-RU" sz="2800" b="1" dirty="0" smtClean="0"/>
              <a:t>)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 + 10C + 6SiO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 → P</a:t>
            </a:r>
            <a:r>
              <a:rPr lang="ru-RU" sz="2800" b="1" baseline="-25000" dirty="0" smtClean="0"/>
              <a:t>4</a:t>
            </a:r>
            <a:r>
              <a:rPr lang="ru-RU" sz="2800" b="1" dirty="0" smtClean="0"/>
              <a:t> + 10CO + 6CaSiO</a:t>
            </a:r>
            <a:r>
              <a:rPr lang="ru-RU" sz="2800" b="1" baseline="-25000" dirty="0" smtClean="0"/>
              <a:t>3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000" dirty="0" smtClean="0"/>
              <a:t>Образующиеся пары белого фосфора конденсируются в приёмнике под водой. Вместо фосфоритов восстановлению можно подвергнуть и другие соединения, например, метафосфорную кислоту:</a:t>
            </a:r>
          </a:p>
          <a:p>
            <a:pPr marL="0" indent="0">
              <a:buNone/>
            </a:pPr>
            <a:r>
              <a:rPr lang="ru-RU" sz="2800" b="1" dirty="0" smtClean="0"/>
              <a:t>4HPO</a:t>
            </a:r>
            <a:r>
              <a:rPr lang="ru-RU" sz="2800" b="1" baseline="-25000" dirty="0" smtClean="0"/>
              <a:t>3</a:t>
            </a:r>
            <a:r>
              <a:rPr lang="ru-RU" sz="2800" b="1" dirty="0" smtClean="0"/>
              <a:t> + 12C → 4P + 2H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 + 12CO</a:t>
            </a:r>
            <a:endParaRPr lang="ru-RU" sz="2800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Получение </a:t>
            </a:r>
            <a:endParaRPr lang="ru-RU" dirty="0"/>
          </a:p>
        </p:txBody>
      </p:sp>
      <p:pic>
        <p:nvPicPr>
          <p:cNvPr id="7" name="получение фосфо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6072198" y="4071942"/>
            <a:ext cx="304800" cy="304800"/>
          </a:xfrm>
          <a:prstGeom prst="rect">
            <a:avLst/>
          </a:prstGeom>
        </p:spPr>
      </p:pic>
      <p:pic>
        <p:nvPicPr>
          <p:cNvPr id="1033" name="Picture 9">
            <a:hlinkClick r:id="rId4" action="ppaction://hlinkfile" tooltip="Получение фосфора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3857628"/>
            <a:ext cx="246337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D76-E290-44F4-8AA8-C6CD7911846A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6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7" action="ppaction://hlinksldjump" tooltip="химические свойства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соединения</a:t>
            </a:r>
            <a:endParaRPr lang="ru-RU" dirty="0"/>
          </a:p>
        </p:txBody>
      </p:sp>
      <p:pic>
        <p:nvPicPr>
          <p:cNvPr id="10" name="Рисунок 9" descr="апатит.jp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4312" y="1785927"/>
            <a:ext cx="4143374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214282" y="5429250"/>
            <a:ext cx="4214842" cy="42864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/>
              <a:t>Апатит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214282" y="5857892"/>
            <a:ext cx="4214842" cy="357204"/>
          </a:xfrm>
        </p:spPr>
        <p:txBody>
          <a:bodyPr>
            <a:normAutofit fontScale="62500" lnSpcReduction="20000"/>
          </a:bodyPr>
          <a:lstStyle/>
          <a:p>
            <a:r>
              <a:rPr lang="ru-RU" dirty="0" err="1" smtClean="0">
                <a:hlinkClick r:id="rId4" tooltip="Википедия"/>
              </a:rPr>
              <a:t>Википедия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4429124" y="1785938"/>
            <a:ext cx="4572032" cy="442912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Формула </a:t>
            </a:r>
            <a:r>
              <a:rPr lang="ru-RU" sz="3100" dirty="0" smtClean="0"/>
              <a:t>Са</a:t>
            </a:r>
            <a:r>
              <a:rPr lang="ru-RU" sz="3100" baseline="-25000" dirty="0" smtClean="0"/>
              <a:t>5</a:t>
            </a:r>
            <a:r>
              <a:rPr lang="ru-RU" sz="3100" dirty="0" smtClean="0"/>
              <a:t>[PO</a:t>
            </a:r>
            <a:r>
              <a:rPr lang="ru-RU" sz="3100" baseline="-25000" dirty="0" smtClean="0"/>
              <a:t>4</a:t>
            </a:r>
            <a:r>
              <a:rPr lang="ru-RU" sz="3100" dirty="0" smtClean="0"/>
              <a:t>]</a:t>
            </a:r>
            <a:r>
              <a:rPr lang="ru-RU" sz="3100" baseline="-25000" dirty="0" smtClean="0"/>
              <a:t>3</a:t>
            </a:r>
            <a:r>
              <a:rPr lang="ru-RU" sz="3100" dirty="0" smtClean="0"/>
              <a:t>(</a:t>
            </a:r>
            <a:r>
              <a:rPr lang="ru-RU" sz="3100" dirty="0" err="1" smtClean="0"/>
              <a:t>F,Cl,ОН</a:t>
            </a:r>
            <a:r>
              <a:rPr lang="ru-RU" sz="3100" dirty="0" smtClean="0"/>
              <a:t>)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Цвет</a:t>
            </a:r>
            <a:r>
              <a:rPr lang="ru-RU" dirty="0" smtClean="0"/>
              <a:t> белый, зеленый, сине-зеленый, голубой, фиолетовый, редко красный </a:t>
            </a:r>
          </a:p>
          <a:p>
            <a:pPr marL="0" indent="0">
              <a:buNone/>
            </a:pPr>
            <a:r>
              <a:rPr lang="ru-RU" b="1" dirty="0" smtClean="0"/>
              <a:t>Блеск</a:t>
            </a:r>
            <a:r>
              <a:rPr lang="ru-RU" dirty="0" smtClean="0"/>
              <a:t> Стеклянный до жирного </a:t>
            </a:r>
          </a:p>
          <a:p>
            <a:pPr marL="0" indent="0">
              <a:buNone/>
            </a:pPr>
            <a:r>
              <a:rPr lang="ru-RU" b="1" dirty="0" smtClean="0"/>
              <a:t>Прозрачность</a:t>
            </a:r>
            <a:r>
              <a:rPr lang="ru-RU" dirty="0" smtClean="0"/>
              <a:t> Прозрачный, просвечивающий </a:t>
            </a:r>
            <a:r>
              <a:rPr lang="ru-RU" b="1" dirty="0" smtClean="0"/>
              <a:t>Плотность </a:t>
            </a:r>
            <a:r>
              <a:rPr lang="ru-RU" dirty="0" smtClean="0"/>
              <a:t>3,2—3,4 г/см³</a:t>
            </a:r>
            <a:endParaRPr lang="ru-RU" dirty="0"/>
          </a:p>
        </p:txBody>
      </p:sp>
      <p:sp>
        <p:nvSpPr>
          <p:cNvPr id="7" name="Прямоугольник 6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5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" action="ppaction://hlinkshowjump?jump=endshow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33A1-E2A6-4255-B7A5-C4D3E5D19DB3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4" name="Прямоугольник 13">
            <a:hlinkClick r:id="" action="ppaction://hlinkshowjump?jump=nextslide" tooltip="фосфорит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5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6" action="ppaction://hlinksldjump" tooltip="получение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1071546"/>
            <a:ext cx="72866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Апатит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соединения</a:t>
            </a:r>
            <a:endParaRPr lang="ru-RU" dirty="0"/>
          </a:p>
        </p:txBody>
      </p:sp>
      <p:pic>
        <p:nvPicPr>
          <p:cNvPr id="10" name="Рисунок 9" descr="апатит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130158" y="1782427"/>
            <a:ext cx="4298966" cy="3646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214282" y="5786454"/>
            <a:ext cx="4214842" cy="428642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 smtClean="0">
                <a:hlinkClick r:id="rId4" tooltip="Википедия"/>
              </a:rPr>
              <a:t>Википедия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4429124" y="1785938"/>
            <a:ext cx="4572032" cy="4429125"/>
          </a:xfrm>
        </p:spPr>
        <p:txBody>
          <a:bodyPr>
            <a:normAutofit fontScale="92500"/>
          </a:bodyPr>
          <a:lstStyle/>
          <a:p>
            <a:pPr marL="82550" indent="0">
              <a:buNone/>
            </a:pPr>
            <a:r>
              <a:rPr lang="ru-RU" b="1" dirty="0" smtClean="0"/>
              <a:t>Формула </a:t>
            </a:r>
          </a:p>
          <a:p>
            <a:pPr marL="82550" indent="0">
              <a:buNone/>
            </a:pPr>
            <a:r>
              <a:rPr lang="ru-RU" sz="2400" dirty="0" smtClean="0"/>
              <a:t>(Са5(РО4)3Сl или Са5(РО4)3F</a:t>
            </a:r>
            <a:endParaRPr lang="ru-RU" dirty="0" smtClean="0"/>
          </a:p>
          <a:p>
            <a:pPr marL="82550" indent="0">
              <a:buNone/>
            </a:pPr>
            <a:r>
              <a:rPr lang="ru-RU" b="1" dirty="0" smtClean="0"/>
              <a:t>Цвет </a:t>
            </a:r>
            <a:r>
              <a:rPr lang="ru-RU" dirty="0" smtClean="0"/>
              <a:t>беловатый, сероватый, желтоватый или бурый</a:t>
            </a:r>
          </a:p>
          <a:p>
            <a:pPr marL="82550" indent="0">
              <a:buNone/>
            </a:pPr>
            <a:r>
              <a:rPr lang="ru-RU" b="1" dirty="0" smtClean="0"/>
              <a:t>Прозрачность</a:t>
            </a:r>
            <a:r>
              <a:rPr lang="ru-RU" dirty="0" smtClean="0"/>
              <a:t> Непрозрачный, </a:t>
            </a:r>
            <a:r>
              <a:rPr lang="ru-RU" b="1" dirty="0" smtClean="0"/>
              <a:t>Плотность  5 </a:t>
            </a:r>
            <a:r>
              <a:rPr lang="ru-RU" dirty="0" smtClean="0"/>
              <a:t>г/см³</a:t>
            </a:r>
            <a:endParaRPr lang="ru-RU" dirty="0"/>
          </a:p>
        </p:txBody>
      </p:sp>
      <p:sp>
        <p:nvSpPr>
          <p:cNvPr id="7" name="Прямоугольник 6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5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" action="ppaction://hlinkshowjump?jump=endshow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46A7D-6D99-4C74-94FE-9819D576AA84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4" name="Прямоугольник 13">
            <a:hlinkClick r:id="" action="ppaction://hlinkshowjump?jump=nextslide" tooltip="круговорот в природе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5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6" action="ppaction://hlinksldjump" tooltip="получение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42844" y="1071546"/>
            <a:ext cx="72866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Фосфорит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Круговорот в природе</a:t>
            </a:r>
            <a:endParaRPr lang="ru-RU" dirty="0"/>
          </a:p>
        </p:txBody>
      </p:sp>
      <p:pic>
        <p:nvPicPr>
          <p:cNvPr id="1027" name="Picture 3">
            <a:hlinkClick r:id="rId2" action="ppaction://hlinkfile" tooltip="Круговорот фосфора в природе"/>
          </p:cNvPr>
          <p:cNvPicPr>
            <a:picLocks noChangeAspect="1" noChangeArrowheads="1"/>
          </p:cNvPicPr>
          <p:nvPr/>
        </p:nvPicPr>
        <p:blipFill>
          <a:blip r:embed="rId3"/>
          <a:srcRect t="10742" b="11133"/>
          <a:stretch>
            <a:fillRect/>
          </a:stretch>
        </p:blipFill>
        <p:spPr bwMode="auto">
          <a:xfrm>
            <a:off x="0" y="1214422"/>
            <a:ext cx="9144000" cy="5000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19D34-12F4-467C-9EAB-A6D189729CCC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Бортникова Г.В.</a:t>
            </a:r>
            <a:endParaRPr lang="ru-RU" dirty="0"/>
          </a:p>
        </p:txBody>
      </p:sp>
      <p:sp>
        <p:nvSpPr>
          <p:cNvPr id="9" name="Прямоугольник 8">
            <a:hlinkClick r:id="" action="ppaction://hlinkshowjump?jump=previousslide" tooltip="фосфорит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" action="ppaction://hlinkshowjump?jump=endshow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4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фосфор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Электронное строение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Физические свойства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Химические свойства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Природные соединения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2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 tooltip="Электронное строение"/>
          </p:cNvPr>
          <p:cNvSpPr/>
          <p:nvPr/>
        </p:nvSpPr>
        <p:spPr>
          <a:xfrm>
            <a:off x="1000100" y="2000240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4" action="ppaction://hlinksldjump" tooltip="Аллотропия"/>
          </p:cNvPr>
          <p:cNvSpPr/>
          <p:nvPr/>
        </p:nvSpPr>
        <p:spPr>
          <a:xfrm>
            <a:off x="1000100" y="2786058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1000100" y="3429000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6" action="ppaction://hlinksldjump" tooltip="Природные соединения"/>
          </p:cNvPr>
          <p:cNvSpPr/>
          <p:nvPr/>
        </p:nvSpPr>
        <p:spPr>
          <a:xfrm>
            <a:off x="1000100" y="4214818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3"/>
          </p:nvPr>
        </p:nvSpPr>
        <p:spPr>
          <a:xfrm>
            <a:off x="1714480" y="4929198"/>
            <a:ext cx="6286520" cy="64293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Получение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>
            <a:hlinkClick r:id="rId7" action="ppaction://hlinksldjump" tooltip="Получение"/>
          </p:cNvPr>
          <p:cNvSpPr/>
          <p:nvPr/>
        </p:nvSpPr>
        <p:spPr>
          <a:xfrm>
            <a:off x="1000100" y="4929198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8" action="ppaction://hlinksldjump" tooltip="Химические свойства"/>
          </p:cNvPr>
          <p:cNvSpPr/>
          <p:nvPr/>
        </p:nvSpPr>
        <p:spPr>
          <a:xfrm>
            <a:off x="1071538" y="3500438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3"/>
          </p:nvPr>
        </p:nvSpPr>
        <p:spPr>
          <a:xfrm>
            <a:off x="1714480" y="5643578"/>
            <a:ext cx="6286520" cy="64293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Круговорот в природе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>
            <a:hlinkClick r:id="rId9" action="ppaction://hlinksldjump" tooltip="Круговорот в природе"/>
          </p:cNvPr>
          <p:cNvSpPr/>
          <p:nvPr/>
        </p:nvSpPr>
        <p:spPr>
          <a:xfrm>
            <a:off x="928662" y="5643578"/>
            <a:ext cx="7715304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" action="ppaction://hlinkshowjump?jump=nextslide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DA26-ED2E-4050-8203-36C467E52D28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Бортникова Г.В.</a:t>
            </a:r>
            <a:endParaRPr lang="ru-RU" dirty="0"/>
          </a:p>
        </p:txBody>
      </p:sp>
      <p:sp>
        <p:nvSpPr>
          <p:cNvPr id="26" name="Прямоугольник 25">
            <a:hlinkClick r:id="" action="ppaction://hlinkshowjump?jump=previousslide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4" action="ppaction://hlinksldjump" tooltip="аллотропия"/>
          </p:cNvPr>
          <p:cNvSpPr/>
          <p:nvPr/>
        </p:nvSpPr>
        <p:spPr>
          <a:xfrm>
            <a:off x="8429652" y="6429420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" action="ppaction://hlinkshowjump?jump=previousslide" tooltip="назад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Электронное строение</a:t>
            </a:r>
            <a:endParaRPr lang="ru-RU" dirty="0"/>
          </a:p>
        </p:txBody>
      </p:sp>
      <p:sp>
        <p:nvSpPr>
          <p:cNvPr id="19" name="Прямоугольник 18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2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357422" y="157161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0</a:t>
            </a:r>
            <a:endParaRPr lang="ru-RU" sz="2400" b="1" dirty="0"/>
          </a:p>
        </p:txBody>
      </p:sp>
      <p:sp>
        <p:nvSpPr>
          <p:cNvPr id="23" name="Дуга 22"/>
          <p:cNvSpPr/>
          <p:nvPr/>
        </p:nvSpPr>
        <p:spPr>
          <a:xfrm>
            <a:off x="2285984" y="1571612"/>
            <a:ext cx="642942" cy="1357322"/>
          </a:xfrm>
          <a:prstGeom prst="arc">
            <a:avLst>
              <a:gd name="adj1" fmla="val 16698665"/>
              <a:gd name="adj2" fmla="val 4918567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4" name="Дуга 23"/>
          <p:cNvSpPr/>
          <p:nvPr/>
        </p:nvSpPr>
        <p:spPr>
          <a:xfrm>
            <a:off x="2643174" y="1571612"/>
            <a:ext cx="642942" cy="1357322"/>
          </a:xfrm>
          <a:prstGeom prst="arc">
            <a:avLst>
              <a:gd name="adj1" fmla="val 16698665"/>
              <a:gd name="adj2" fmla="val 4851249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5" name="Дуга 24"/>
          <p:cNvSpPr/>
          <p:nvPr/>
        </p:nvSpPr>
        <p:spPr>
          <a:xfrm>
            <a:off x="3000364" y="1571612"/>
            <a:ext cx="642942" cy="1357322"/>
          </a:xfrm>
          <a:prstGeom prst="arc">
            <a:avLst>
              <a:gd name="adj1" fmla="val 16698665"/>
              <a:gd name="adj2" fmla="val 4910228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6" name="TextBox 25"/>
          <p:cNvSpPr txBox="1"/>
          <p:nvPr/>
        </p:nvSpPr>
        <p:spPr>
          <a:xfrm>
            <a:off x="2500298" y="285749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857488" y="285749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8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214678" y="285749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5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929058" y="1500174"/>
            <a:ext cx="1215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</a:t>
            </a:r>
            <a:r>
              <a:rPr lang="en-US" sz="2400" b="1" baseline="30000" dirty="0" smtClean="0"/>
              <a:t>+</a:t>
            </a:r>
            <a:r>
              <a:rPr lang="en-US" sz="2400" b="1" dirty="0" smtClean="0"/>
              <a:t> = 15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929058" y="2000240"/>
            <a:ext cx="1085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ē = 15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929058" y="2500306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 = 16</a:t>
            </a:r>
            <a:endParaRPr lang="ru-RU" sz="2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858148" y="321468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3" name="Прямоугольник 32"/>
          <p:cNvSpPr/>
          <p:nvPr/>
        </p:nvSpPr>
        <p:spPr>
          <a:xfrm>
            <a:off x="2214546" y="435769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4" name="Прямоугольник 33"/>
          <p:cNvSpPr/>
          <p:nvPr/>
        </p:nvSpPr>
        <p:spPr>
          <a:xfrm>
            <a:off x="1714480" y="471488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5" name="Прямоугольник 34"/>
          <p:cNvSpPr/>
          <p:nvPr/>
        </p:nvSpPr>
        <p:spPr>
          <a:xfrm>
            <a:off x="2714612" y="435769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6" name="Прямоугольник 35"/>
          <p:cNvSpPr/>
          <p:nvPr/>
        </p:nvSpPr>
        <p:spPr>
          <a:xfrm>
            <a:off x="3214678" y="4357694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7" name="Прямоугольник 36"/>
          <p:cNvSpPr/>
          <p:nvPr/>
        </p:nvSpPr>
        <p:spPr>
          <a:xfrm>
            <a:off x="7358082" y="321468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8" name="Прямоугольник 37"/>
          <p:cNvSpPr/>
          <p:nvPr/>
        </p:nvSpPr>
        <p:spPr>
          <a:xfrm>
            <a:off x="6858016" y="321468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9" name="Прямоугольник 38"/>
          <p:cNvSpPr/>
          <p:nvPr/>
        </p:nvSpPr>
        <p:spPr>
          <a:xfrm>
            <a:off x="6357950" y="321468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0" name="Прямоугольник 39"/>
          <p:cNvSpPr/>
          <p:nvPr/>
        </p:nvSpPr>
        <p:spPr>
          <a:xfrm>
            <a:off x="5857884" y="321468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1" name="Прямоугольник 40"/>
          <p:cNvSpPr/>
          <p:nvPr/>
        </p:nvSpPr>
        <p:spPr>
          <a:xfrm>
            <a:off x="4321967" y="3500438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2" name="Прямоугольник 41"/>
          <p:cNvSpPr/>
          <p:nvPr/>
        </p:nvSpPr>
        <p:spPr>
          <a:xfrm>
            <a:off x="3821901" y="3857628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3" name="Прямоугольник 42"/>
          <p:cNvSpPr/>
          <p:nvPr/>
        </p:nvSpPr>
        <p:spPr>
          <a:xfrm>
            <a:off x="4822033" y="3500438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4" name="Прямоугольник 43"/>
          <p:cNvSpPr/>
          <p:nvPr/>
        </p:nvSpPr>
        <p:spPr>
          <a:xfrm>
            <a:off x="5322099" y="3500438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5" name="Прямоугольник 44"/>
          <p:cNvSpPr/>
          <p:nvPr/>
        </p:nvSpPr>
        <p:spPr>
          <a:xfrm>
            <a:off x="1142976" y="5286388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6" name="TextBox 45"/>
          <p:cNvSpPr txBox="1"/>
          <p:nvPr/>
        </p:nvSpPr>
        <p:spPr>
          <a:xfrm>
            <a:off x="1142976" y="4929198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1S</a:t>
            </a:r>
            <a:r>
              <a:rPr lang="en-US" b="1" baseline="30000" dirty="0" smtClean="0"/>
              <a:t>2</a:t>
            </a:r>
            <a:endParaRPr lang="ru-RU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714480" y="4357694"/>
            <a:ext cx="521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2S</a:t>
            </a:r>
            <a:r>
              <a:rPr lang="en-US" b="1" baseline="30000" dirty="0" smtClean="0"/>
              <a:t>2</a:t>
            </a:r>
            <a:endParaRPr lang="ru-RU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714612" y="3929066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2p</a:t>
            </a:r>
            <a:r>
              <a:rPr lang="en-US" b="1" baseline="30000" dirty="0" smtClean="0"/>
              <a:t>6</a:t>
            </a:r>
            <a:endParaRPr lang="ru-RU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857620" y="3530086"/>
            <a:ext cx="521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3S</a:t>
            </a:r>
            <a:r>
              <a:rPr lang="en-US" b="1" baseline="30000" dirty="0" smtClean="0"/>
              <a:t>2</a:t>
            </a:r>
            <a:endParaRPr lang="ru-RU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784320" y="314324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3p</a:t>
            </a:r>
            <a:r>
              <a:rPr lang="ru-RU" b="1" baseline="30000" dirty="0" smtClean="0"/>
              <a:t>3</a:t>
            </a:r>
            <a:endParaRPr lang="ru-RU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858016" y="2786058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3d</a:t>
            </a:r>
            <a:r>
              <a:rPr lang="en-US" b="1" baseline="30000" dirty="0" smtClean="0"/>
              <a:t>0</a:t>
            </a:r>
            <a:endParaRPr lang="ru-RU" b="1" dirty="0"/>
          </a:p>
        </p:txBody>
      </p:sp>
      <p:cxnSp>
        <p:nvCxnSpPr>
          <p:cNvPr id="52" name="Прямая со стрелкой 51"/>
          <p:cNvCxnSpPr/>
          <p:nvPr/>
        </p:nvCxnSpPr>
        <p:spPr>
          <a:xfrm rot="5400000">
            <a:off x="1322365" y="553562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H="1" flipV="1">
            <a:off x="1108051" y="553562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>
            <a:off x="3965571" y="410686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3394067" y="460693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>
            <a:off x="2894001" y="460693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>
            <a:off x="2393935" y="460693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5400000">
            <a:off x="1893869" y="496412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 flipH="1" flipV="1">
            <a:off x="3822695" y="410686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 flipH="1" flipV="1">
            <a:off x="3179753" y="460693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 flipH="1" flipV="1">
            <a:off x="2679687" y="460693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 flipH="1" flipV="1">
            <a:off x="2251059" y="460693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5400000" flipH="1" flipV="1">
            <a:off x="1679555" y="496412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454322" y="5214950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Валентные возможности:</a:t>
            </a:r>
            <a:endParaRPr lang="ru-RU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3214678" y="5857892"/>
            <a:ext cx="3748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Краткая электронная запись -</a:t>
            </a:r>
            <a:endParaRPr lang="ru-RU" b="1" dirty="0"/>
          </a:p>
        </p:txBody>
      </p:sp>
      <p:cxnSp>
        <p:nvCxnSpPr>
          <p:cNvPr id="66" name="Прямая со стрелкой 65"/>
          <p:cNvCxnSpPr/>
          <p:nvPr/>
        </p:nvCxnSpPr>
        <p:spPr>
          <a:xfrm rot="5400000" flipH="1" flipV="1">
            <a:off x="4322761" y="3713958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5400000" flipH="1" flipV="1">
            <a:off x="5322893" y="3713958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rot="5400000" flipH="1" flipV="1">
            <a:off x="4822827" y="3713958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142976" y="4929198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1S</a:t>
            </a:r>
            <a:r>
              <a:rPr lang="en-US" b="1" baseline="30000" dirty="0" smtClean="0"/>
              <a:t>2</a:t>
            </a:r>
            <a:endParaRPr lang="ru-RU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1714480" y="4357694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r>
              <a:rPr lang="en-US" b="1" dirty="0" smtClean="0"/>
              <a:t>S</a:t>
            </a:r>
            <a:r>
              <a:rPr lang="en-US" b="1" baseline="30000" dirty="0" smtClean="0"/>
              <a:t>2</a:t>
            </a:r>
            <a:endParaRPr lang="ru-RU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2714612" y="3929066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r>
              <a:rPr lang="en-US" b="1" dirty="0" smtClean="0"/>
              <a:t>p</a:t>
            </a:r>
            <a:r>
              <a:rPr lang="en-US" b="1" baseline="30000" dirty="0" smtClean="0"/>
              <a:t>6</a:t>
            </a:r>
            <a:endParaRPr lang="ru-RU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3857620" y="353008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3S</a:t>
            </a:r>
            <a:r>
              <a:rPr lang="en-US" b="1" baseline="30000" dirty="0" smtClean="0"/>
              <a:t>2</a:t>
            </a:r>
            <a:endParaRPr lang="ru-RU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4784320" y="3143248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3p</a:t>
            </a:r>
            <a:r>
              <a:rPr lang="en-US" b="1" baseline="30000" dirty="0" smtClean="0"/>
              <a:t>3</a:t>
            </a:r>
            <a:endParaRPr lang="ru-RU" b="1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8215338" y="6143644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857620" y="353008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3S</a:t>
            </a:r>
            <a:r>
              <a:rPr lang="en-US" b="1" baseline="30000" dirty="0" smtClean="0"/>
              <a:t>1</a:t>
            </a:r>
            <a:endParaRPr lang="ru-RU" b="1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6858016" y="2786058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3d</a:t>
            </a:r>
            <a:r>
              <a:rPr lang="en-US" b="1" baseline="30000" dirty="0" smtClean="0"/>
              <a:t>1</a:t>
            </a:r>
            <a:endParaRPr lang="ru-RU" b="1" dirty="0"/>
          </a:p>
        </p:txBody>
      </p:sp>
      <p:grpSp>
        <p:nvGrpSpPr>
          <p:cNvPr id="77" name="Группа 68"/>
          <p:cNvGrpSpPr/>
          <p:nvPr/>
        </p:nvGrpSpPr>
        <p:grpSpPr>
          <a:xfrm>
            <a:off x="142844" y="1571612"/>
            <a:ext cx="1576907" cy="1569660"/>
            <a:chOff x="142844" y="714356"/>
            <a:chExt cx="1576907" cy="1569660"/>
          </a:xfrm>
        </p:grpSpPr>
        <p:sp>
          <p:nvSpPr>
            <p:cNvPr id="78" name="TextBox 77"/>
            <p:cNvSpPr txBox="1"/>
            <p:nvPr/>
          </p:nvSpPr>
          <p:spPr>
            <a:xfrm>
              <a:off x="714348" y="714356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P</a:t>
              </a:r>
              <a:endParaRPr lang="ru-RU" sz="9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85720" y="857232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31</a:t>
              </a:r>
              <a:endParaRPr lang="ru-RU" sz="24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42844" y="1643050"/>
              <a:ext cx="7152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+15</a:t>
              </a:r>
              <a:endParaRPr lang="ru-RU" sz="2400" b="1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7572396" y="521495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III</a:t>
            </a:r>
            <a:r>
              <a:rPr lang="ru-RU" b="1" dirty="0" smtClean="0"/>
              <a:t> ;</a:t>
            </a:r>
            <a:endParaRPr lang="ru-RU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8072462" y="52149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V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214282" y="1285860"/>
            <a:ext cx="8786874" cy="4929222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Дата 8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CE4B5-24E4-46D0-839B-7FDE3C5F324D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85" name="Номер слайда 8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6" name="Нижний колонтитул 8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87" name="Прямоугольник 86">
            <a:hlinkClick r:id="" action="ppaction://hlinkshowjump?jump=nextslide" tooltip="вперед"/>
          </p:cNvPr>
          <p:cNvSpPr/>
          <p:nvPr/>
        </p:nvSpPr>
        <p:spPr>
          <a:xfrm>
            <a:off x="8429652" y="6429420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>
            <a:hlinkClick r:id="rId2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>
            <a:hlinkClick r:id="" action="ppaction://hlinkshowjump?jump=previousslide" tooltip="назад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0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9963E-6 L 0.64705 0.13206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0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4792E-6 L 0.62396 0.21531 " pathEditMode="relative" rAng="0" ptsTypes="AA">
                                      <p:cBhvr>
                                        <p:cTn id="2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70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7500"/>
                            </p:stCondLst>
                            <p:childTnLst>
                              <p:par>
                                <p:cTn id="230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3108E-6 L 0.55295 0.27775 " pathEditMode="relative" rAng="0" ptsTypes="AA">
                                      <p:cBhvr>
                                        <p:cTn id="2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8500"/>
                            </p:stCondLst>
                            <p:childTnLst>
                              <p:par>
                                <p:cTn id="2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40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53469E-6 L 0.46823 0.3358 " pathEditMode="relative" rAng="0" ptsTypes="AA">
                                      <p:cBhvr>
                                        <p:cTn id="241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0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76688E-6 L 0.40538 0.39223 " pathEditMode="relative" rAng="0" ptsTypes="AA">
                                      <p:cBhvr>
                                        <p:cTn id="2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1500"/>
                            </p:stCondLst>
                            <p:childTnLst>
                              <p:par>
                                <p:cTn id="2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32500"/>
                            </p:stCondLst>
                            <p:childTnLst>
                              <p:par>
                                <p:cTn id="2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148E-6 C 2.5E-6 0.01433 2.5E-6 0.0289 2.5E-6 0.04347 L 0.21163 0.04347 L 0.21163 -0.10546 " pathEditMode="relative" rAng="0" ptsTypes="fAAA">
                                      <p:cBhvr>
                                        <p:cTn id="2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3500"/>
                            </p:stCondLst>
                            <p:childTnLst>
                              <p:par>
                                <p:cTn id="2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4500"/>
                            </p:stCondLst>
                            <p:childTnLst>
                              <p:par>
                                <p:cTn id="2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350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animBg="1"/>
      <p:bldP spid="24" grpId="0" build="p" animBg="1"/>
      <p:bldP spid="25" grpId="0" build="p" animBg="1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6" grpId="1"/>
      <p:bldP spid="47" grpId="0"/>
      <p:bldP spid="47" grpId="1"/>
      <p:bldP spid="48" grpId="0"/>
      <p:bldP spid="49" grpId="0"/>
      <p:bldP spid="49" grpId="1"/>
      <p:bldP spid="50" grpId="0"/>
      <p:bldP spid="51" grpId="0"/>
      <p:bldP spid="51" grpId="1"/>
      <p:bldP spid="64" grpId="0"/>
      <p:bldP spid="69" grpId="0"/>
      <p:bldP spid="69" grpId="1"/>
      <p:bldP spid="69" grpId="2"/>
      <p:bldP spid="70" grpId="0"/>
      <p:bldP spid="70" grpId="1"/>
      <p:bldP spid="70" grpId="2"/>
      <p:bldP spid="71" grpId="0"/>
      <p:bldP spid="71" grpId="1"/>
      <p:bldP spid="71" grpId="2"/>
      <p:bldP spid="72" grpId="0" build="allAtOnce"/>
      <p:bldP spid="72" grpId="1" build="allAtOnce"/>
      <p:bldP spid="72" grpId="2" build="allAtOnce"/>
      <p:bldP spid="73" grpId="0"/>
      <p:bldP spid="73" grpId="1"/>
      <p:bldP spid="73" grpId="2"/>
      <p:bldP spid="75" grpId="0" build="allAtOnce"/>
      <p:bldP spid="76" grpId="0"/>
      <p:bldP spid="8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аллотропия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14282" y="1357298"/>
            <a:ext cx="8786874" cy="4929222"/>
            <a:chOff x="214282" y="1357298"/>
            <a:chExt cx="8786874" cy="492922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214282" y="1357298"/>
              <a:ext cx="8786874" cy="4929222"/>
              <a:chOff x="214282" y="1357298"/>
              <a:chExt cx="8786874" cy="4929222"/>
            </a:xfrm>
          </p:grpSpPr>
          <p:graphicFrame>
            <p:nvGraphicFramePr>
              <p:cNvPr id="3" name="Схема 2"/>
              <p:cNvGraphicFramePr/>
              <p:nvPr/>
            </p:nvGraphicFramePr>
            <p:xfrm>
              <a:off x="214282" y="1357298"/>
              <a:ext cx="8786874" cy="492922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" name="TextBox 4"/>
              <p:cNvSpPr txBox="1"/>
              <p:nvPr/>
            </p:nvSpPr>
            <p:spPr>
              <a:xfrm rot="2779051">
                <a:off x="5998962" y="3009047"/>
                <a:ext cx="207221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400" b="1" dirty="0" smtClean="0"/>
                  <a:t>t</a:t>
                </a:r>
                <a:r>
                  <a:rPr lang="ru-RU" sz="1400" b="1" dirty="0" smtClean="0"/>
                  <a:t> 400</a:t>
                </a:r>
                <a:r>
                  <a:rPr lang="en-US" sz="1400" b="1" baseline="30000" dirty="0" smtClean="0"/>
                  <a:t>0</a:t>
                </a:r>
                <a:r>
                  <a:rPr lang="en-US" sz="1400" b="1" dirty="0" smtClean="0"/>
                  <a:t>C</a:t>
                </a:r>
                <a:endParaRPr lang="ru-RU" sz="1400" b="1" dirty="0" smtClean="0"/>
              </a:p>
              <a:p>
                <a:pPr lvl="0" algn="ctr"/>
                <a:r>
                  <a:rPr lang="ru-RU" sz="1400" b="1" dirty="0" smtClean="0"/>
                  <a:t>Р 12000 МПа</a:t>
                </a:r>
                <a:endParaRPr lang="en-US" sz="1400" b="1" dirty="0" smtClean="0"/>
              </a:p>
              <a:p>
                <a:pPr lvl="0" algn="ctr"/>
                <a:r>
                  <a:rPr lang="ru-RU" sz="1400" b="1" dirty="0" smtClean="0"/>
                  <a:t>кат. </a:t>
                </a:r>
                <a:r>
                  <a:rPr lang="en-US" sz="1400" b="1" dirty="0" smtClean="0"/>
                  <a:t>- Hg</a:t>
                </a:r>
                <a:endParaRPr lang="ru-RU" sz="1400" b="1" dirty="0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178959" y="5072074"/>
              <a:ext cx="27860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400" b="1" dirty="0" smtClean="0"/>
                <a:t>t</a:t>
              </a:r>
              <a:r>
                <a:rPr lang="ru-RU" sz="1400" b="1" dirty="0" smtClean="0"/>
                <a:t> 400</a:t>
              </a:r>
              <a:r>
                <a:rPr lang="en-US" sz="1400" b="1" baseline="30000" dirty="0" smtClean="0"/>
                <a:t>0</a:t>
              </a:r>
              <a:r>
                <a:rPr lang="en-US" sz="1400" b="1" dirty="0" smtClean="0"/>
                <a:t>C</a:t>
              </a:r>
              <a:endParaRPr lang="ru-RU" sz="1400" b="1" dirty="0" smtClean="0"/>
            </a:p>
            <a:p>
              <a:pPr lvl="0" algn="ctr"/>
              <a:r>
                <a:rPr lang="ru-RU" sz="1400" b="1" dirty="0" smtClean="0"/>
                <a:t>Р 12000 МПа</a:t>
              </a:r>
              <a:endParaRPr lang="en-US" sz="1400" b="1" dirty="0" smtClean="0"/>
            </a:p>
            <a:p>
              <a:pPr lvl="0" algn="ctr"/>
              <a:r>
                <a:rPr lang="ru-RU" sz="1400" b="1" dirty="0" smtClean="0"/>
                <a:t>кат. </a:t>
              </a:r>
              <a:r>
                <a:rPr lang="en-US" sz="1400" b="1" dirty="0" smtClean="0"/>
                <a:t>- Hg</a:t>
              </a:r>
              <a:endParaRPr lang="ru-RU" sz="1400" b="1" dirty="0"/>
            </a:p>
          </p:txBody>
        </p:sp>
      </p:grpSp>
      <p:sp>
        <p:nvSpPr>
          <p:cNvPr id="9" name="Стрелка вниз 8"/>
          <p:cNvSpPr/>
          <p:nvPr/>
        </p:nvSpPr>
        <p:spPr>
          <a:xfrm rot="2459371" flipH="1">
            <a:off x="2380618" y="2847511"/>
            <a:ext cx="490078" cy="1828193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 rot="18727628">
            <a:off x="2115229" y="3441481"/>
            <a:ext cx="1345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b="1" dirty="0" smtClean="0"/>
              <a:t>t </a:t>
            </a:r>
            <a:r>
              <a:rPr lang="ru-RU" sz="1400" b="1" dirty="0" smtClean="0"/>
              <a:t>200</a:t>
            </a:r>
            <a:r>
              <a:rPr lang="en-US" sz="1400" b="1" baseline="30000" dirty="0" smtClean="0"/>
              <a:t>0</a:t>
            </a:r>
            <a:r>
              <a:rPr lang="en-US" sz="1400" b="1" dirty="0" smtClean="0"/>
              <a:t>C</a:t>
            </a:r>
            <a:endParaRPr lang="ru-RU" sz="1400" b="1" dirty="0" smtClean="0"/>
          </a:p>
        </p:txBody>
      </p:sp>
      <p:sp>
        <p:nvSpPr>
          <p:cNvPr id="11" name="TextBox 10">
            <a:hlinkClick r:id="rId6" action="ppaction://hlinksldjump" tooltip="превращение красного фосфора в белый"/>
          </p:cNvPr>
          <p:cNvSpPr txBox="1"/>
          <p:nvPr/>
        </p:nvSpPr>
        <p:spPr>
          <a:xfrm rot="18721763">
            <a:off x="899201" y="3468586"/>
            <a:ext cx="2166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/>
              <a:t>Конденсация паров</a:t>
            </a:r>
            <a:endParaRPr lang="ru-RU" sz="1400" b="1" dirty="0"/>
          </a:p>
        </p:txBody>
      </p:sp>
      <p:sp>
        <p:nvSpPr>
          <p:cNvPr id="12" name="Скругленный прямоугольник 11">
            <a:hlinkClick r:id="rId7" action="ppaction://hlinksldjump" tooltip="Белый фосфор"/>
          </p:cNvPr>
          <p:cNvSpPr/>
          <p:nvPr/>
        </p:nvSpPr>
        <p:spPr>
          <a:xfrm>
            <a:off x="3286116" y="1285860"/>
            <a:ext cx="2714644" cy="178595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rId8" action="ppaction://hlinksldjump" tooltip="Красный фосфор"/>
          </p:cNvPr>
          <p:cNvSpPr/>
          <p:nvPr/>
        </p:nvSpPr>
        <p:spPr>
          <a:xfrm>
            <a:off x="428596" y="4429132"/>
            <a:ext cx="2714644" cy="178595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rId9" action="ppaction://hlinksldjump" tooltip="Черный фосфор"/>
          </p:cNvPr>
          <p:cNvSpPr/>
          <p:nvPr/>
        </p:nvSpPr>
        <p:spPr>
          <a:xfrm>
            <a:off x="6215074" y="4429132"/>
            <a:ext cx="2714644" cy="178595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E2B38-9EF1-4155-81CC-47D7AB72730D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8" name="Прямоугольник 17">
            <a:hlinkClick r:id="" action="ppaction://hlinkshowjump?jump=previousslide" tooltip="назад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10" action="ppaction://hlinksldjump" tooltip="химические свойства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11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h09_28_03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/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>
          <a:xfrm>
            <a:off x="214282" y="5572140"/>
            <a:ext cx="3643338" cy="42864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hlinkClick r:id="rId3" tooltip="Единая коллекция цифровых образовательных ресурсов"/>
              </a:rPr>
              <a:t>Единая коллекция ЦОР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>
          <a:xfrm>
            <a:off x="4071934" y="1785938"/>
            <a:ext cx="4857784" cy="442912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Воскообразное, прозрачное вещество с характерным запахом, в присутствии примесей - следов красного Фосфора, мышьяка, железа и т. п. - окрашен в желтый цвет. Температура плавления 44,1 °С.  Медленно окисляется кислородом воздуха уже при комнатной температуре и светится (бледно-зелёное свечение).  Белый фосфор активен химически и весьма ядовит.                                 </a:t>
            </a:r>
            <a:r>
              <a:rPr lang="ru-RU" sz="2900" b="1" dirty="0" smtClean="0">
                <a:hlinkClick r:id="rId4" tooltip="Википедия"/>
              </a:rPr>
              <a:t>Материал из </a:t>
            </a:r>
            <a:r>
              <a:rPr lang="ru-RU" sz="2900" b="1" dirty="0" err="1" smtClean="0">
                <a:hlinkClick r:id="rId4" tooltip="Википедия"/>
              </a:rPr>
              <a:t>Википедии</a:t>
            </a:r>
            <a:r>
              <a:rPr lang="ru-RU" sz="2900" b="1" dirty="0" smtClean="0">
                <a:hlinkClick r:id="rId4" tooltip="Википедия"/>
              </a:rPr>
              <a:t> — свободной энциклопедии</a:t>
            </a:r>
            <a:endParaRPr lang="ru-RU" b="1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Белый   фосфор</a:t>
            </a:r>
            <a:endParaRPr lang="ru-RU" dirty="0"/>
          </a:p>
        </p:txBody>
      </p:sp>
      <p:sp>
        <p:nvSpPr>
          <p:cNvPr id="8" name="Прямоугольник 7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5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82817-0D59-4731-A44D-98D0A8F80D5F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5" name="Прямоугольник 14">
            <a:hlinkClick r:id="" action="ppaction://hlinkshowjump?jump=previousslide" tooltip="аллотропия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6" action="ppaction://hlinksldjump" tooltip="химические свойства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5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h09_28_02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/>
          <a:srcRect/>
          <a:stretch>
            <a:fillRect/>
          </a:stretch>
        </p:blipFill>
        <p:spPr/>
      </p:pic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>
          <a:xfrm>
            <a:off x="4000496" y="1785938"/>
            <a:ext cx="4929222" cy="442912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6500" b="1" dirty="0" smtClean="0">
                <a:latin typeface="Arial" pitchFamily="34" charset="0"/>
                <a:cs typeface="Arial" pitchFamily="34" charset="0"/>
              </a:rPr>
              <a:t>Темно-малиновый порошок. Нерастворим в воде и сероуглероде.  Химическая активность значительно ниже, чем у белого.   На воздухе  окисляется медленно, не светится в темноте.  Самовоспламеняется   при трении или ударе.   При нагревании  превращается в пар, при охлаждении которого образуется в основном белый фосфор. Ядовитость красного фосфора  в тысячи раз меньше, чем у белого.  </a:t>
            </a:r>
          </a:p>
          <a:p>
            <a:pPr marL="0" indent="0">
              <a:buNone/>
            </a:pPr>
            <a:endParaRPr lang="ru-RU" sz="3600" b="1" dirty="0" smtClean="0">
              <a:hlinkClick r:id="rId3" tooltip="Википедия"/>
            </a:endParaRPr>
          </a:p>
          <a:p>
            <a:pPr marL="0" indent="0">
              <a:buNone/>
            </a:pPr>
            <a:endParaRPr lang="ru-RU" b="1" dirty="0" smtClean="0">
              <a:hlinkClick r:id="rId3" tooltip="Википедия"/>
            </a:endParaRPr>
          </a:p>
          <a:p>
            <a:pPr marL="0" indent="0">
              <a:buNone/>
            </a:pPr>
            <a:endParaRPr lang="ru-RU" sz="4300" b="1" dirty="0" smtClean="0">
              <a:hlinkClick r:id="rId3" tooltip="Википедия"/>
            </a:endParaRPr>
          </a:p>
          <a:p>
            <a:pPr marL="0" indent="0">
              <a:buNone/>
            </a:pPr>
            <a:r>
              <a:rPr lang="ru-RU" sz="4300" b="1" dirty="0" smtClean="0">
                <a:hlinkClick r:id="rId3" tooltip="Википедия"/>
              </a:rPr>
              <a:t>Материал </a:t>
            </a:r>
            <a:r>
              <a:rPr lang="ru-RU" sz="4300" b="1" dirty="0" smtClean="0">
                <a:hlinkClick r:id="rId3" tooltip="Википедия"/>
              </a:rPr>
              <a:t>из </a:t>
            </a:r>
            <a:r>
              <a:rPr lang="ru-RU" sz="4300" b="1" dirty="0" err="1" smtClean="0">
                <a:hlinkClick r:id="rId3" tooltip="Википедия"/>
              </a:rPr>
              <a:t>Википедии</a:t>
            </a:r>
            <a:r>
              <a:rPr lang="ru-RU" sz="4300" b="1" dirty="0" smtClean="0">
                <a:hlinkClick r:id="rId3" tooltip="Википедия"/>
              </a:rPr>
              <a:t> — свободной энциклопедии</a:t>
            </a:r>
            <a:endParaRPr lang="ru-RU" sz="43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Красный  фосфор</a:t>
            </a:r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5"/>
          </p:nvPr>
        </p:nvSpPr>
        <p:spPr>
          <a:xfrm>
            <a:off x="214282" y="5572140"/>
            <a:ext cx="3643338" cy="42864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hlinkClick r:id="rId4" tooltip="Единая коллекция цифровых образовательных ресурсов"/>
              </a:rPr>
              <a:t>Единая коллекция ЦОР </a:t>
            </a:r>
            <a:endParaRPr lang="ru-RU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1BA72-C639-4F60-B21A-B565CF2D510A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2" name="Прямоугольник 11">
            <a:hlinkClick r:id="rId5" action="ppaction://hlinksldjump" tooltip="аллотропия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6" action="ppaction://hlinksldjump" tooltip="переход красного фосфора в белый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7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>
          <a:xfrm>
            <a:off x="4000496" y="1785938"/>
            <a:ext cx="4929222" cy="442912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Чёрное вещество с металлическим блеском,   жирное на ощупь и весьма похожее на графит.  Не  растворим в воде или органических растворителях.  Поджечь чёрный фосфор можно, только предварительно сильно раскалив в атмосфере чистого кислорода до 400 °С.  Удивительным свойством чёрного фосфора является его способность проводить электрический ток и свойства полупроводника. Температура плавления чёрного фосфора 1000 °С под давлением 18·10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Па. </a:t>
            </a:r>
          </a:p>
          <a:p>
            <a:pPr marL="0" indent="0">
              <a:buNone/>
            </a:pPr>
            <a:r>
              <a:rPr lang="ru-RU" b="1" dirty="0" smtClean="0">
                <a:hlinkClick r:id="rId2" tooltip="Википедия"/>
              </a:rPr>
              <a:t>Материал из </a:t>
            </a:r>
            <a:r>
              <a:rPr lang="ru-RU" b="1" dirty="0" err="1" smtClean="0">
                <a:hlinkClick r:id="rId2" tooltip="Википедия"/>
              </a:rPr>
              <a:t>Википедии</a:t>
            </a:r>
            <a:r>
              <a:rPr lang="ru-RU" b="1" dirty="0" smtClean="0">
                <a:hlinkClick r:id="rId2" tooltip="Википедия"/>
              </a:rPr>
              <a:t> — свободной энциклопедии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  фосфор</a:t>
            </a:r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5"/>
          </p:nvPr>
        </p:nvSpPr>
        <p:spPr>
          <a:xfrm>
            <a:off x="214282" y="5572140"/>
            <a:ext cx="3643338" cy="42864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err="1" smtClean="0">
                <a:hlinkClick r:id="rId3" tooltip="PhosphComby.jpg"/>
              </a:rPr>
              <a:t>Википедия</a:t>
            </a:r>
            <a:endParaRPr lang="ru-RU" dirty="0"/>
          </a:p>
        </p:txBody>
      </p:sp>
      <p:pic>
        <p:nvPicPr>
          <p:cNvPr id="11" name="Рисунок 10" descr="черный фосфор.jpg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/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8EE0-B8C8-490E-B932-47BEAD18616F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2" name="Прямоугольник 11">
            <a:hlinkClick r:id="rId5" action="ppaction://hlinksldjump" tooltip="аллотропия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6" action="ppaction://hlinksldjump" tooltip="химические свойства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7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6"/>
          </p:nvPr>
        </p:nvSpPr>
        <p:spPr>
          <a:xfrm>
            <a:off x="214282" y="1785927"/>
            <a:ext cx="4357718" cy="400052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500" b="1" dirty="0" smtClean="0"/>
              <a:t>В одно колено сосуда </a:t>
            </a:r>
            <a:r>
              <a:rPr lang="ru-RU" sz="3500" b="1" dirty="0" err="1" smtClean="0"/>
              <a:t>Ландольта</a:t>
            </a:r>
            <a:r>
              <a:rPr lang="ru-RU" sz="3500" b="1" dirty="0" smtClean="0"/>
              <a:t> поместим немного красного фосфора. Закроем отверстие сосуда плотным комком ваты. Закрепим сосуд </a:t>
            </a:r>
            <a:r>
              <a:rPr lang="ru-RU" sz="3500" b="1" dirty="0" err="1" smtClean="0"/>
              <a:t>Ландольта</a:t>
            </a:r>
            <a:r>
              <a:rPr lang="ru-RU" sz="3500" b="1" dirty="0" smtClean="0"/>
              <a:t> в штативе. Нагреем колено. Через некоторое время наблюдаем, как белый фосфор конденсируется на холодных стенках второго колена. Цвет фосфора не белый, а оранжевый, что обусловлено примесями красного фосфора. После остывания сосуда опускаем в него металлическую проволоку. Частицы белого фосфора загораются на воздухе.</a:t>
            </a:r>
          </a:p>
          <a:p>
            <a:pPr marL="0" indent="0">
              <a:buNone/>
            </a:pPr>
            <a:r>
              <a:rPr lang="ru-RU" sz="3500" b="1" dirty="0" smtClean="0"/>
              <a:t>Оборудование: сосуд </a:t>
            </a:r>
            <a:r>
              <a:rPr lang="ru-RU" sz="3500" b="1" dirty="0" err="1" smtClean="0"/>
              <a:t>Ландольта</a:t>
            </a:r>
            <a:r>
              <a:rPr lang="ru-RU" sz="3500" b="1" dirty="0" smtClean="0"/>
              <a:t>, горелка, штатив, вата.</a:t>
            </a:r>
          </a:p>
          <a:p>
            <a:pPr marL="0" indent="0">
              <a:buNone/>
            </a:pPr>
            <a:r>
              <a:rPr lang="ru-RU" sz="3500" b="1" dirty="0" smtClean="0"/>
              <a:t>Техника безопасности. Опыт следует проводить под тягой. Соблюдать правила обращения с белым фосфором. Не допускать попадания белого фосфора на кожу. После проведения опыта залить сосуд </a:t>
            </a:r>
            <a:r>
              <a:rPr lang="ru-RU" sz="3500" b="1" dirty="0" err="1" smtClean="0"/>
              <a:t>Ландольта</a:t>
            </a:r>
            <a:r>
              <a:rPr lang="ru-RU" sz="3500" b="1" dirty="0" smtClean="0"/>
              <a:t> насыщенным раствором медного купороса.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4294967295"/>
          </p:nvPr>
        </p:nvSpPr>
        <p:spPr>
          <a:xfrm>
            <a:off x="214282" y="5786454"/>
            <a:ext cx="4357718" cy="42864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hlinkClick r:id="rId2" tooltip="Единая коллекция ЦОР"/>
              </a:rPr>
              <a:t>Единая коллекция ЦОР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аллотропия</a:t>
            </a:r>
            <a:endParaRPr lang="ru-RU" dirty="0"/>
          </a:p>
        </p:txBody>
      </p:sp>
      <p:sp>
        <p:nvSpPr>
          <p:cNvPr id="7" name="Прямоугольник 6">
            <a:hlinkClick r:id="" action="ppaction://hlinkshowjump?jump=previousslide" tooltip="назад"/>
          </p:cNvPr>
          <p:cNvSpPr/>
          <p:nvPr/>
        </p:nvSpPr>
        <p:spPr>
          <a:xfrm>
            <a:off x="714376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3" action="ppaction://hlinksldjump" tooltip="содержание"/>
          </p:cNvPr>
          <p:cNvSpPr/>
          <p:nvPr/>
        </p:nvSpPr>
        <p:spPr>
          <a:xfrm>
            <a:off x="7858148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" action="ppaction://hlinkshowjump?jump=nextslide" tooltip="вперед"/>
          </p:cNvPr>
          <p:cNvSpPr/>
          <p:nvPr/>
        </p:nvSpPr>
        <p:spPr>
          <a:xfrm>
            <a:off x="8501090" y="6429396"/>
            <a:ext cx="35719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929058" y="5715016"/>
            <a:ext cx="428628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357686" y="5715016"/>
            <a:ext cx="428628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501090" y="5715016"/>
            <a:ext cx="428628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image002.jpg">
            <a:hlinkClick r:id="rId2" tooltip="Единая коллекция ЦО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928802"/>
            <a:ext cx="4146326" cy="3714776"/>
          </a:xfrm>
          <a:prstGeom prst="roundRect">
            <a:avLst>
              <a:gd name="adj" fmla="val 4702"/>
            </a:avLst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2844" y="1071546"/>
            <a:ext cx="88583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Переход  красного фосфора в белый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C948-BEC3-4EC4-BA76-9C79991B7CAA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20" name="Прямоугольник 19">
            <a:hlinkClick r:id="" action="ppaction://hlinkshowjump?jump=previousslide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hlinkshowjump?jump=nextslide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3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85720" y="2071678"/>
            <a:ext cx="7858180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600" b="1" dirty="0" smtClean="0">
                <a:solidFill>
                  <a:srgbClr val="FFFF00"/>
                </a:solidFill>
              </a:rPr>
              <a:t>С неметаллами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8286776" y="2071678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285720" y="3107529"/>
            <a:ext cx="7858180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600" b="1" dirty="0" smtClean="0">
                <a:solidFill>
                  <a:srgbClr val="FFFF00"/>
                </a:solidFill>
              </a:rPr>
              <a:t>Со сложными  веществами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8286776" y="3107529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143380"/>
            <a:ext cx="66437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Окислительные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214282" y="5000636"/>
            <a:ext cx="7858180" cy="64294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600" b="1" dirty="0" smtClean="0">
                <a:solidFill>
                  <a:srgbClr val="FFFF00"/>
                </a:solidFill>
              </a:rPr>
              <a:t>С  металлами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>
            <a:off x="8286776" y="5000636"/>
            <a:ext cx="500066" cy="642942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21B1-0951-457A-9D1C-44456DAFB1E6}" type="datetime1">
              <a:rPr lang="ru-RU" smtClean="0"/>
              <a:pPr/>
              <a:t>03.03.2010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330C-628D-4BCB-8552-E775646F3FB0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Бортникова Г.В.</a:t>
            </a:r>
            <a:endParaRPr lang="ru-RU" dirty="0"/>
          </a:p>
        </p:txBody>
      </p:sp>
      <p:sp>
        <p:nvSpPr>
          <p:cNvPr id="18" name="Прямоугольник 17">
            <a:hlinkClick r:id="rId5" action="ppaction://hlinksldjump" tooltip="аллотропия"/>
          </p:cNvPr>
          <p:cNvSpPr/>
          <p:nvPr/>
        </p:nvSpPr>
        <p:spPr>
          <a:xfrm>
            <a:off x="714376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6" action="ppaction://hlinksldjump" tooltip="получение"/>
          </p:cNvPr>
          <p:cNvSpPr/>
          <p:nvPr/>
        </p:nvSpPr>
        <p:spPr>
          <a:xfrm>
            <a:off x="8429652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7" action="ppaction://hlinksldjump" tooltip="содержание"/>
          </p:cNvPr>
          <p:cNvSpPr/>
          <p:nvPr/>
        </p:nvSpPr>
        <p:spPr>
          <a:xfrm>
            <a:off x="7858148" y="6357958"/>
            <a:ext cx="428628" cy="4286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Химический элемент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Химический элемент">
  <a:themeElements>
    <a:clrScheme name="Другая 7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0070C0"/>
      </a:hlink>
      <a:folHlink>
        <a:srgbClr val="FF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Химический элемент</Template>
  <TotalTime>519</TotalTime>
  <Words>894</Words>
  <Application>Microsoft Office PowerPoint</Application>
  <PresentationFormat>Экран (4:3)</PresentationFormat>
  <Paragraphs>179</Paragraphs>
  <Slides>16</Slides>
  <Notes>2</Notes>
  <HiddenSlides>8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Химический элемент</vt:lpstr>
      <vt:lpstr>1_Химический элемент</vt:lpstr>
      <vt:lpstr>Муниципальное общеобразовательное учреждение «Средняя общеобразовательная школа №4 п. Чернянка Белгородской области»</vt:lpstr>
      <vt:lpstr>фосфор</vt:lpstr>
      <vt:lpstr>Электронное строение</vt:lpstr>
      <vt:lpstr>аллотропия</vt:lpstr>
      <vt:lpstr>Белый   фосфор</vt:lpstr>
      <vt:lpstr>Красный  фосфор</vt:lpstr>
      <vt:lpstr>Черный  фосфор</vt:lpstr>
      <vt:lpstr>аллотропия</vt:lpstr>
      <vt:lpstr>Химические свойства</vt:lpstr>
      <vt:lpstr>Химические свойства</vt:lpstr>
      <vt:lpstr>Химические свойства</vt:lpstr>
      <vt:lpstr>Химические свойства</vt:lpstr>
      <vt:lpstr>Получение </vt:lpstr>
      <vt:lpstr>Природные соединения</vt:lpstr>
      <vt:lpstr>Природные соединения</vt:lpstr>
      <vt:lpstr>Круговорот в природе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«Средняя общеобразовательная школа №4 п. Чернянка Белгородской области»</dc:title>
  <dc:creator>Admin</dc:creator>
  <cp:lastModifiedBy>Admin</cp:lastModifiedBy>
  <cp:revision>64</cp:revision>
  <dcterms:created xsi:type="dcterms:W3CDTF">2010-01-05T20:50:33Z</dcterms:created>
  <dcterms:modified xsi:type="dcterms:W3CDTF">2010-03-03T18:22:48Z</dcterms:modified>
</cp:coreProperties>
</file>