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316BA-A41D-4573-8A68-562310EBABAE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918AE-E495-42B4-A963-295AD5EBCD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476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918AE-E495-42B4-A963-295AD5EBCDB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649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5927-8979-4646-A5DD-CF8B54CF747B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CEC1AFC-3BE1-492F-9875-8ABD847F246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2">
        <p14:prism isContent="1"/>
      </p:transition>
    </mc:Choice>
    <mc:Fallback xmlns="">
      <p:transition spd="slow" advTm="5852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5927-8979-4646-A5DD-CF8B54CF747B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1AFC-3BE1-492F-9875-8ABD847F24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2">
        <p14:prism isContent="1"/>
      </p:transition>
    </mc:Choice>
    <mc:Fallback xmlns="">
      <p:transition spd="slow" advTm="5852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5927-8979-4646-A5DD-CF8B54CF747B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1AFC-3BE1-492F-9875-8ABD847F24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2">
        <p14:prism isContent="1"/>
      </p:transition>
    </mc:Choice>
    <mc:Fallback xmlns="">
      <p:transition spd="slow" advTm="5852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5927-8979-4646-A5DD-CF8B54CF747B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1AFC-3BE1-492F-9875-8ABD847F24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2">
        <p14:prism isContent="1"/>
      </p:transition>
    </mc:Choice>
    <mc:Fallback xmlns="">
      <p:transition spd="slow" advTm="5852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5927-8979-4646-A5DD-CF8B54CF747B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1AFC-3BE1-492F-9875-8ABD847F246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2">
        <p14:prism isContent="1"/>
      </p:transition>
    </mc:Choice>
    <mc:Fallback xmlns="">
      <p:transition spd="slow" advTm="5852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5927-8979-4646-A5DD-CF8B54CF747B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1AFC-3BE1-492F-9875-8ABD847F24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2">
        <p14:prism isContent="1"/>
      </p:transition>
    </mc:Choice>
    <mc:Fallback xmlns="">
      <p:transition spd="slow" advTm="5852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5927-8979-4646-A5DD-CF8B54CF747B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1AFC-3BE1-492F-9875-8ABD847F24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2">
        <p14:prism isContent="1"/>
      </p:transition>
    </mc:Choice>
    <mc:Fallback xmlns="">
      <p:transition spd="slow" advTm="5852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5927-8979-4646-A5DD-CF8B54CF747B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1AFC-3BE1-492F-9875-8ABD847F24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2">
        <p14:prism isContent="1"/>
      </p:transition>
    </mc:Choice>
    <mc:Fallback xmlns="">
      <p:transition spd="slow" advTm="5852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5927-8979-4646-A5DD-CF8B54CF747B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1AFC-3BE1-492F-9875-8ABD847F24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2">
        <p14:prism isContent="1"/>
      </p:transition>
    </mc:Choice>
    <mc:Fallback xmlns="">
      <p:transition spd="slow" advTm="5852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5927-8979-4646-A5DD-CF8B54CF747B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1AFC-3BE1-492F-9875-8ABD847F246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2">
        <p14:prism isContent="1"/>
      </p:transition>
    </mc:Choice>
    <mc:Fallback xmlns="">
      <p:transition spd="slow" advTm="5852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5927-8979-4646-A5DD-CF8B54CF747B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1AFC-3BE1-492F-9875-8ABD847F246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2">
        <p14:prism isContent="1"/>
      </p:transition>
    </mc:Choice>
    <mc:Fallback xmlns="">
      <p:transition spd="slow" advTm="5852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E685927-8979-4646-A5DD-CF8B54CF747B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CEC1AFC-3BE1-492F-9875-8ABD847F246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852">
        <p14:prism isContent="1"/>
      </p:transition>
    </mc:Choice>
    <mc:Fallback xmlns="">
      <p:transition spd="slow" advTm="5852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52" y="3140968"/>
            <a:ext cx="6768752" cy="1440160"/>
          </a:xfrm>
        </p:spPr>
        <p:txBody>
          <a:bodyPr>
            <a:normAutofit fontScale="32500" lnSpcReduction="20000"/>
          </a:bodyPr>
          <a:lstStyle/>
          <a:p>
            <a:r>
              <a:rPr lang="ru-RU" sz="7400" dirty="0" smtClean="0">
                <a:solidFill>
                  <a:schemeClr val="tx1"/>
                </a:solidFill>
              </a:rPr>
              <a:t>Педагог дополнительного образования </a:t>
            </a:r>
          </a:p>
          <a:p>
            <a:r>
              <a:rPr lang="ru-RU" sz="7400" dirty="0" smtClean="0">
                <a:solidFill>
                  <a:schemeClr val="tx1"/>
                </a:solidFill>
              </a:rPr>
              <a:t>мбоу дод цртдю </a:t>
            </a:r>
          </a:p>
          <a:p>
            <a:r>
              <a:rPr lang="ru-RU" sz="7400" dirty="0" smtClean="0">
                <a:solidFill>
                  <a:schemeClr val="tx1"/>
                </a:solidFill>
              </a:rPr>
              <a:t>Ст.северская 2012 год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1124744"/>
            <a:ext cx="6629400" cy="1219201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Езерской Оксаны Владимировны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5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2">
        <p14:prism isContent="1"/>
      </p:transition>
    </mc:Choice>
    <mc:Fallback xmlns="">
      <p:transition spd="slow" advTm="58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Вертикальное положение</a:t>
            </a:r>
            <a:endParaRPr lang="ru-RU" sz="24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Тональный рисунок гипсового цилиндра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92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9">
        <p14:prism isContent="1"/>
      </p:transition>
    </mc:Choice>
    <mc:Fallback xmlns="">
      <p:transition spd="slow" advTm="65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рисунок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46597"/>
            <a:ext cx="8229600" cy="4373563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Рисунок-это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графическое изображение окружающего мира и вместе с этим основа всех видов изобразительного искусства. </a:t>
            </a:r>
          </a:p>
        </p:txBody>
      </p:sp>
      <p:pic>
        <p:nvPicPr>
          <p:cNvPr id="1028" name="Picture 4" descr="C:\Users\u109\Desktop\img_7348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541" y="3161291"/>
            <a:ext cx="2301875" cy="325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C:\Users\u109\Desktop\alakaevo_pond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2549228" cy="1995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C:\Users\u109\Desktop\iCA7R0GXQ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2873813" cy="1995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1534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51">
        <p14:prism isContent="1"/>
      </p:transition>
    </mc:Choice>
    <mc:Fallback xmlns="">
      <p:transition spd="slow" advTm="158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Графика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Графика – это вид изобразительного искусства. В качестве основных изобразительных средств используются линии, штрихи, пятна и точки.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Графика в переводе с греческого означает – письменный, пишу, черчу, рисую. </a:t>
            </a:r>
          </a:p>
        </p:txBody>
      </p:sp>
      <p:pic>
        <p:nvPicPr>
          <p:cNvPr id="2050" name="Picture 2" descr="C:\Users\u109\Desktop\artlib_gallery-214510-b[1]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3813149"/>
            <a:ext cx="1503179" cy="2117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13151"/>
            <a:ext cx="1486635" cy="2117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u109\Desktop\g4-6[1].jp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13149"/>
            <a:ext cx="2823618" cy="2117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4699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60">
        <p14:prism isContent="1"/>
      </p:transition>
    </mc:Choice>
    <mc:Fallback xmlns="">
      <p:transition spd="slow" advTm="162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цилиндр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Цилиндр – это геометрическое тело, форма которого состоит из трех поверхностей: двух одинаковых по форме кругов и одной, образующей форму поверхности. 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98827"/>
            <a:ext cx="1853086" cy="2582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98827"/>
            <a:ext cx="1718437" cy="2582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9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77">
        <p14:prism isContent="1"/>
      </p:transition>
    </mc:Choice>
    <mc:Fallback xmlns="">
      <p:transition spd="slow" advTm="164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	</a:t>
            </a:r>
            <a:r>
              <a:rPr lang="ru-RU" sz="2400" dirty="0">
                <a:solidFill>
                  <a:schemeClr val="tx1"/>
                </a:solidFill>
              </a:rPr>
              <a:t>Конструктивное построение с учетом пропорций и </a:t>
            </a:r>
            <a:r>
              <a:rPr lang="ru-RU" sz="2400" dirty="0" smtClean="0">
                <a:solidFill>
                  <a:schemeClr val="tx1"/>
                </a:solidFill>
              </a:rPr>
              <a:t>перспективы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916832"/>
            <a:ext cx="4038600" cy="4407408"/>
          </a:xfrm>
        </p:spPr>
        <p:txBody>
          <a:bodyPr>
            <a:normAutofit fontScale="92500"/>
          </a:bodyPr>
          <a:lstStyle/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Начинать работу необходимо с компоновки предмета в формате. 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Изображение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следует начинать с построения его основания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Пространство показать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 помощью утолщения линии на более близких частях предмета. 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154" y="2492896"/>
            <a:ext cx="4325695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10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28">
        <p14:prism isContent="1"/>
      </p:transition>
    </mc:Choice>
    <mc:Fallback xmlns="">
      <p:transition spd="slow" advTm="406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Тональная проработка постановки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844824"/>
            <a:ext cx="4038600" cy="44074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Необходимо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выявить объем цилиндра светотенью – тоном. 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Тон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следует прокладывать постепенно, начиная от самых темных мест, одновременно по всему участку рисунка,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учитывая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силу тона фона.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99513"/>
            <a:ext cx="4622643" cy="325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33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78">
        <p14:prism isContent="1"/>
      </p:transition>
    </mc:Choice>
    <mc:Fallback xmlns="">
      <p:transition spd="slow" advTm="405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2267744" y="3356992"/>
            <a:ext cx="2520280" cy="1109182"/>
          </a:xfrm>
        </p:spPr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971600" y="4869160"/>
            <a:ext cx="7229425" cy="86409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1</a:t>
            </a:r>
            <a:r>
              <a:rPr lang="ru-RU" sz="2400" dirty="0" smtClean="0">
                <a:solidFill>
                  <a:schemeClr val="tx1"/>
                </a:solidFill>
              </a:rPr>
              <a:t>.Собственная тень, 2.полутон, 3.рефлекс, 4.свет, 5.падающая тень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3709" y="332656"/>
            <a:ext cx="7328514" cy="52304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Светотеневая моделировка цилиндра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2736"/>
            <a:ext cx="4733281" cy="3546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75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06">
        <p14:prism isContent="1"/>
      </p:transition>
    </mc:Choice>
    <mc:Fallback xmlns="">
      <p:transition spd="slow" advTm="411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293</TotalTime>
  <Words>174</Words>
  <Application>Microsoft Office PowerPoint</Application>
  <PresentationFormat>Экран (4:3)</PresentationFormat>
  <Paragraphs>23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Аптека</vt:lpstr>
      <vt:lpstr>Езерской Оксаны Владимировны</vt:lpstr>
      <vt:lpstr>Тональный рисунок гипсового цилиндра</vt:lpstr>
      <vt:lpstr>рисунок</vt:lpstr>
      <vt:lpstr>Графика</vt:lpstr>
      <vt:lpstr>цилиндр</vt:lpstr>
      <vt:lpstr> Конструктивное построение с учетом пропорций и перспективы</vt:lpstr>
      <vt:lpstr>Тональная проработка постановки</vt:lpstr>
      <vt:lpstr>Светотеневая моделировка цилиндра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Тональный</dc:title>
  <dc:creator>u109</dc:creator>
  <cp:lastModifiedBy>u109</cp:lastModifiedBy>
  <cp:revision>22</cp:revision>
  <dcterms:created xsi:type="dcterms:W3CDTF">2012-09-25T10:41:34Z</dcterms:created>
  <dcterms:modified xsi:type="dcterms:W3CDTF">2012-09-26T12:30:25Z</dcterms:modified>
</cp:coreProperties>
</file>