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28" r:id="rId3"/>
    <p:sldId id="329" r:id="rId4"/>
    <p:sldId id="330" r:id="rId5"/>
    <p:sldId id="257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264" r:id="rId15"/>
    <p:sldId id="265" r:id="rId16"/>
    <p:sldId id="299" r:id="rId17"/>
    <p:sldId id="300" r:id="rId18"/>
    <p:sldId id="303" r:id="rId19"/>
    <p:sldId id="304" r:id="rId20"/>
    <p:sldId id="306" r:id="rId21"/>
    <p:sldId id="307" r:id="rId22"/>
    <p:sldId id="308" r:id="rId23"/>
    <p:sldId id="282" r:id="rId24"/>
    <p:sldId id="316" r:id="rId25"/>
    <p:sldId id="317" r:id="rId26"/>
    <p:sldId id="327" r:id="rId27"/>
    <p:sldId id="292" r:id="rId28"/>
    <p:sldId id="270" r:id="rId29"/>
    <p:sldId id="340" r:id="rId30"/>
    <p:sldId id="339" r:id="rId31"/>
    <p:sldId id="314" r:id="rId32"/>
    <p:sldId id="343" r:id="rId33"/>
    <p:sldId id="323" r:id="rId34"/>
    <p:sldId id="319" r:id="rId35"/>
    <p:sldId id="342" r:id="rId36"/>
    <p:sldId id="320" r:id="rId37"/>
    <p:sldId id="321" r:id="rId38"/>
    <p:sldId id="322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FF00FF"/>
    <a:srgbClr val="FF0066"/>
    <a:srgbClr val="CC9900"/>
    <a:srgbClr val="CCCC00"/>
    <a:srgbClr val="008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555D2-0ECF-4A49-8801-A71E0F1536C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0B022-487C-4046-BB74-088DCEB28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0B022-487C-4046-BB74-088DCEB28D59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E05D-4233-49AC-84EA-802DF3E52203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3A17-E742-45B2-B9AB-B3B7F93EC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9D65E-FE3B-4CCD-A07C-409505933847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B201B-617F-4805-936D-3E6555A36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B6A1-23F7-4BFC-9BFD-9CD6776D6713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5DAC8-4ECE-4A78-A20F-C354BD941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52EAC-C78D-4726-AE9D-505E361A55E6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02D13-5450-4AD5-A16F-49BBDDED1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1FDC3-3049-4B0D-B2B0-0E7C8F0934FF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D08C4-4A99-4129-A02F-429CE2706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1D87-BBC5-4439-A6EF-93FE587D8CF1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E408A-11E8-4A1F-A8C4-3C1108B4F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48F1F-F9F3-4C8D-BB24-B48B7CD1FF0C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6CF77-AA1F-4656-9054-9BB9C4D83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73AA5-0585-4799-9762-251E8C2B4F74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39DF8-F6BE-45DF-A2F2-772C7552F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6B846-939E-4358-9051-A9BA5DE2C492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82CEB-4F28-448A-82C5-0B5051601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7FEFD-A51C-40A7-8879-C413F779F082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A9DC-B308-4E1A-8EE5-E615B9B07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02F4E-872A-40A3-BA2D-3A887E1B8FA3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F8076-18CB-46D7-99B7-ED1AE17F2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0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27A05C-3D89-4920-9461-5DBD8B05437C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2800F2-5CE3-4094-9A65-E7BA85C18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za.avi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D:\&#1096;&#1082;&#1086;&#1083;&#1100;&#1085;&#1099;&#1077;%20&#1088;&#1072;&#1073;&#1086;&#1090;&#1099;\&#1042;&#1057;&#1025;%20&#1044;&#1051;&#1071;%20&#1061;&#1048;&#1052;&#1048;&#1048;\&#1042;&#1053;&#1045;&#1050;&#1051;&#1040;&#1057;&#1057;&#1053;&#1067;&#1045;%20&#1052;&#1045;&#1056;&#1054;&#1055;&#1056;&#1048;&#1071;&#1058;&#1048;&#1071;\&#1074;&#1085;&#1077;&#1082;&#1083;&#1072;&#1089;&#1089;&#1085;&#1086;&#1077;%20&#1084;&#1077;&#1088;&#1086;&#1087;&#1088;&#1080;&#1103;&#1090;&#1080;&#1077;%20&#1055;&#1056;&#1054;&#1053;&#1048;&#1050;&#1053;&#1045;&#1052;&#1057;&#1071;%20&#1044;&#1059;&#1061;&#1054;&#1052;%20&#1061;&#1048;&#1052;&#1048;&#1048;\&#1060;&#1072;&#1085;&#1092;&#1072;&#1088;&#1099;.mp3" TargetMode="External"/><Relationship Id="rId4" Type="http://schemas.openxmlformats.org/officeDocument/2006/relationships/image" Target="../media/image2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://bestsharpei.org.ua/index/svitok.gif" TargetMode="Externa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000" t="-21000" r="-2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1357298"/>
            <a:ext cx="6114174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«Проникнемся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духом химии»</a:t>
            </a:r>
            <a:endParaRPr lang="ru-RU" sz="54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14313" y="6286500"/>
            <a:ext cx="642937" cy="363538"/>
          </a:xfrm>
          <a:prstGeom prst="rect">
            <a:avLst/>
          </a:prstGeom>
        </p:spPr>
        <p:txBody>
          <a:bodyPr>
            <a:normAutofit fontScale="4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u="sng" dirty="0" err="1">
                <a:latin typeface="+mj-lt"/>
                <a:ea typeface="+mj-ea"/>
                <a:cs typeface="+mj-cs"/>
                <a:hlinkClick r:id="rId3" action="ppaction://hlinkfile"/>
              </a:rPr>
              <a:t>za</a:t>
            </a:r>
            <a:endParaRPr lang="ru-RU" sz="4400" u="sng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14414" y="1643050"/>
            <a:ext cx="7643814" cy="1143008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Georgia" pitchFamily="18" charset="0"/>
              </a:rPr>
              <a:t>Содержание этого элемента составляет 78% по объему, он присутствует во многих органических веществах, в том числе в белках. </a:t>
            </a:r>
            <a:endParaRPr lang="ru-RU" sz="24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428604"/>
            <a:ext cx="574388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Вопрос – ответ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6000750" y="2786063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Азот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1214414" y="3714752"/>
            <a:ext cx="7686669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ru-RU" sz="2400" dirty="0" smtClean="0">
                <a:latin typeface="Georgia" pitchFamily="18" charset="0"/>
              </a:rPr>
              <a:t>Этот газ входит в состав воздуха, он поддерживает горение и дыхание.</a:t>
            </a:r>
            <a:endParaRPr lang="ru-RU" sz="24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366" name="Содержимое 5"/>
          <p:cNvSpPr txBox="1">
            <a:spLocks/>
          </p:cNvSpPr>
          <p:nvPr/>
        </p:nvSpPr>
        <p:spPr bwMode="auto">
          <a:xfrm>
            <a:off x="6072188" y="4929188"/>
            <a:ext cx="268605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 bwMode="auto">
          <a:xfrm>
            <a:off x="6072188" y="4929188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Кислород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8" name="Picture 44" descr="SCIENC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5031018"/>
            <a:ext cx="2857491" cy="163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Мои рисунки\буквы, цифры\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14488"/>
            <a:ext cx="642942" cy="733179"/>
          </a:xfrm>
          <a:prstGeom prst="rect">
            <a:avLst/>
          </a:prstGeom>
          <a:noFill/>
        </p:spPr>
      </p:pic>
      <p:pic>
        <p:nvPicPr>
          <p:cNvPr id="10" name="Picture 2" descr="D:\Мои рисунки\буквы, цифры\2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86190"/>
            <a:ext cx="749549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621059" y="3643314"/>
            <a:ext cx="652294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Конкурс 3.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«Гонка за лидером»</a:t>
            </a:r>
            <a:endParaRPr lang="ru-RU" sz="44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607223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3000" dirty="0" smtClean="0">
                <a:latin typeface="Georgia" pitchFamily="18" charset="0"/>
              </a:rPr>
              <a:t>Мельчайшая частица вещества, химически неделимая - … (</a:t>
            </a:r>
            <a:r>
              <a:rPr lang="ru-RU" sz="3000" b="1" dirty="0" smtClean="0">
                <a:solidFill>
                  <a:srgbClr val="0000FF"/>
                </a:solidFill>
                <a:latin typeface="Georgia" pitchFamily="18" charset="0"/>
              </a:rPr>
              <a:t>Атом</a:t>
            </a:r>
            <a:r>
              <a:rPr lang="ru-RU" sz="3000" dirty="0" smtClean="0">
                <a:latin typeface="Georgia" pitchFamily="18" charset="0"/>
              </a:rPr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000" dirty="0" smtClean="0">
                <a:latin typeface="Georgia" pitchFamily="18" charset="0"/>
              </a:rPr>
              <a:t>Число Авогадро равно … частиц.                 (</a:t>
            </a:r>
            <a:r>
              <a:rPr lang="ru-RU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6, 02· 10</a:t>
            </a:r>
            <a:r>
              <a:rPr lang="ru-RU" sz="30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3000" dirty="0" smtClean="0">
                <a:latin typeface="Georgia" pitchFamily="18" charset="0"/>
              </a:rPr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000" dirty="0" smtClean="0">
                <a:latin typeface="Georgia" pitchFamily="18" charset="0"/>
              </a:rPr>
              <a:t>Единица измерения количества веществ – это … (</a:t>
            </a:r>
            <a:r>
              <a:rPr lang="ru-RU" sz="3000" b="1" dirty="0" smtClean="0">
                <a:solidFill>
                  <a:srgbClr val="0000FF"/>
                </a:solidFill>
                <a:latin typeface="Georgia" pitchFamily="18" charset="0"/>
              </a:rPr>
              <a:t>Моль</a:t>
            </a:r>
            <a:r>
              <a:rPr lang="ru-RU" sz="3000" dirty="0" smtClean="0">
                <a:latin typeface="Georgia" pitchFamily="18" charset="0"/>
              </a:rPr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000" dirty="0" smtClean="0">
                <a:latin typeface="Georgia" pitchFamily="18" charset="0"/>
              </a:rPr>
              <a:t>Явление, при котором происходит превращение одних веществ в другие, называется …                             (</a:t>
            </a:r>
            <a:r>
              <a:rPr lang="ru-RU" sz="3000" b="1" dirty="0" smtClean="0">
                <a:solidFill>
                  <a:srgbClr val="0000FF"/>
                </a:solidFill>
                <a:latin typeface="Georgia" pitchFamily="18" charset="0"/>
              </a:rPr>
              <a:t>Химическим явлением</a:t>
            </a:r>
            <a:r>
              <a:rPr lang="ru-RU" sz="3000" dirty="0" smtClean="0">
                <a:latin typeface="Georgia" pitchFamily="18" charset="0"/>
              </a:rPr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000" dirty="0" smtClean="0">
                <a:latin typeface="Georgia" pitchFamily="18" charset="0"/>
              </a:rPr>
              <a:t>Дождь – это … явление. (</a:t>
            </a:r>
            <a:r>
              <a:rPr lang="ru-RU" sz="3000" b="1" dirty="0" smtClean="0">
                <a:solidFill>
                  <a:srgbClr val="0000FF"/>
                </a:solidFill>
                <a:latin typeface="Georgia" pitchFamily="18" charset="0"/>
              </a:rPr>
              <a:t>Физическое</a:t>
            </a:r>
            <a:r>
              <a:rPr lang="ru-RU" sz="3000" dirty="0" smtClean="0">
                <a:latin typeface="Georgia" pitchFamily="18" charset="0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endParaRPr lang="ru-RU" sz="3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6215106"/>
          </a:xfrm>
        </p:spPr>
        <p:txBody>
          <a:bodyPr/>
          <a:lstStyle/>
          <a:p>
            <a:pPr marL="514350" lvl="0" indent="-514350">
              <a:buNone/>
            </a:pPr>
            <a:r>
              <a:rPr lang="ru-RU" sz="3000" dirty="0" smtClean="0">
                <a:latin typeface="Georgia" pitchFamily="18" charset="0"/>
              </a:rPr>
              <a:t>6.  Мельчайшая частица вещества, обладающая всеми его химическими свойствами, называется … (</a:t>
            </a:r>
            <a:r>
              <a:rPr lang="ru-RU" sz="3000" b="1" dirty="0" smtClean="0">
                <a:solidFill>
                  <a:srgbClr val="0000FF"/>
                </a:solidFill>
                <a:latin typeface="Georgia" pitchFamily="18" charset="0"/>
              </a:rPr>
              <a:t>Молекулой</a:t>
            </a:r>
            <a:r>
              <a:rPr lang="ru-RU" sz="3000" dirty="0" smtClean="0">
                <a:latin typeface="Georgia" pitchFamily="18" charset="0"/>
              </a:rPr>
              <a:t>).</a:t>
            </a:r>
          </a:p>
          <a:p>
            <a:pPr marL="514350" lvl="0" indent="-514350">
              <a:buNone/>
            </a:pPr>
            <a:r>
              <a:rPr lang="ru-RU" sz="3000" dirty="0" smtClean="0">
                <a:latin typeface="Georgia" pitchFamily="18" charset="0"/>
              </a:rPr>
              <a:t>7.  Закон сохранения массы веществ при химической реакции открыл … (</a:t>
            </a:r>
            <a:r>
              <a:rPr lang="ru-RU" sz="3000" b="1" dirty="0" smtClean="0">
                <a:solidFill>
                  <a:srgbClr val="0000FF"/>
                </a:solidFill>
                <a:latin typeface="Georgia" pitchFamily="18" charset="0"/>
              </a:rPr>
              <a:t>М.В.Ломоносов</a:t>
            </a:r>
            <a:r>
              <a:rPr lang="ru-RU" sz="3000" dirty="0" smtClean="0">
                <a:latin typeface="Georgia" pitchFamily="18" charset="0"/>
              </a:rPr>
              <a:t>).</a:t>
            </a:r>
          </a:p>
          <a:p>
            <a:pPr marL="514350" lvl="0" indent="-514350">
              <a:buNone/>
            </a:pPr>
            <a:r>
              <a:rPr lang="ru-RU" sz="3000" dirty="0" smtClean="0">
                <a:latin typeface="Georgia" pitchFamily="18" charset="0"/>
              </a:rPr>
              <a:t>8.  Формула углекислого газа … (</a:t>
            </a:r>
            <a:r>
              <a:rPr lang="ru-RU" sz="3000" b="1" dirty="0" smtClean="0">
                <a:solidFill>
                  <a:srgbClr val="0000FF"/>
                </a:solidFill>
                <a:latin typeface="Georgia" pitchFamily="18" charset="0"/>
              </a:rPr>
              <a:t>СО</a:t>
            </a:r>
            <a:r>
              <a:rPr lang="ru-RU" sz="3000" b="1" baseline="-25000" dirty="0" smtClean="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3000" dirty="0" smtClean="0">
                <a:latin typeface="Georgia" pitchFamily="18" charset="0"/>
              </a:rPr>
              <a:t>).</a:t>
            </a:r>
          </a:p>
          <a:p>
            <a:pPr marL="514350" lvl="0" indent="-514350">
              <a:buNone/>
            </a:pPr>
            <a:r>
              <a:rPr lang="ru-RU" sz="3000" dirty="0" smtClean="0">
                <a:latin typeface="Georgia" pitchFamily="18" charset="0"/>
              </a:rPr>
              <a:t>9.  Формула угарного газа (</a:t>
            </a:r>
            <a:r>
              <a:rPr lang="ru-RU" sz="3000" b="1" dirty="0" smtClean="0">
                <a:solidFill>
                  <a:srgbClr val="0000FF"/>
                </a:solidFill>
                <a:latin typeface="Georgia" pitchFamily="18" charset="0"/>
              </a:rPr>
              <a:t>СО</a:t>
            </a:r>
            <a:r>
              <a:rPr lang="ru-RU" sz="3000" dirty="0" smtClean="0">
                <a:latin typeface="Georgia" pitchFamily="18" charset="0"/>
              </a:rPr>
              <a:t>).</a:t>
            </a:r>
          </a:p>
          <a:p>
            <a:pPr marL="514350" lvl="0" indent="-514350">
              <a:buNone/>
            </a:pPr>
            <a:r>
              <a:rPr lang="ru-RU" sz="3000" dirty="0" smtClean="0">
                <a:latin typeface="Georgia" pitchFamily="18" charset="0"/>
              </a:rPr>
              <a:t>10.Явление, при котором не происходит превращения веществ, друг в друга, а только изменение агрегатного состояния, называется … (</a:t>
            </a:r>
            <a:r>
              <a:rPr lang="ru-RU" sz="3000" b="1" dirty="0" smtClean="0">
                <a:solidFill>
                  <a:srgbClr val="0000FF"/>
                </a:solidFill>
                <a:latin typeface="Georgia" pitchFamily="18" charset="0"/>
              </a:rPr>
              <a:t>Физическим</a:t>
            </a:r>
            <a:r>
              <a:rPr lang="ru-RU" sz="3000" dirty="0" smtClean="0">
                <a:latin typeface="Georgia" pitchFamily="18" charset="0"/>
              </a:rPr>
              <a:t>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714876" y="3429000"/>
            <a:ext cx="3504486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Конкурс 4.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«Загадка»</a:t>
            </a:r>
            <a:endParaRPr lang="ru-RU" sz="44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785926"/>
            <a:ext cx="5715040" cy="235745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Из меня состоит все живое: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Я – графит, антрацит и алмаз, 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Я на улице, в школе и в поле, 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Я в деревьях и в каждом из вас. </a:t>
            </a:r>
            <a:endParaRPr lang="ru-RU" sz="2800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pic>
        <p:nvPicPr>
          <p:cNvPr id="21509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2213" y="0"/>
            <a:ext cx="2871787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5" name="Picture 1" descr="D:\школьные работы\ВСЁ ДЛЯ ХИМИИ\внеклассное мероприятие ПОСВЯЩЕНИЕ В ЮНЫЕ ХИМИКИ\вв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857628"/>
            <a:ext cx="2857500" cy="2609850"/>
          </a:xfrm>
          <a:prstGeom prst="rect">
            <a:avLst/>
          </a:prstGeom>
          <a:noFill/>
        </p:spPr>
      </p:pic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5715009" y="4357694"/>
            <a:ext cx="2214578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Углерод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D:\Мои рисунки\буквы, цифры\5321f44155b4170f9cbd4f5abbc150bb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14290"/>
            <a:ext cx="1676652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2428868"/>
            <a:ext cx="6286544" cy="235745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 Я - металл серебристый и легкий, 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И зовусь самолетный металл, 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И покрыт я оксидною пленкой, 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Чтоб меня кислород не достал</a:t>
            </a:r>
            <a:endParaRPr lang="ru-RU" sz="2800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pic>
        <p:nvPicPr>
          <p:cNvPr id="21509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2213" y="0"/>
            <a:ext cx="2871787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5" name="Picture 1" descr="D:\школьные работы\ВСЁ ДЛЯ ХИМИИ\внеклассное мероприятие ПОСВЯЩЕНИЕ В ЮНЫЕ ХИМИКИ\вв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071942"/>
            <a:ext cx="3143252" cy="2609850"/>
          </a:xfrm>
          <a:prstGeom prst="rect">
            <a:avLst/>
          </a:prstGeom>
          <a:noFill/>
        </p:spPr>
      </p:pic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5857884" y="4357694"/>
            <a:ext cx="2714644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Алюминий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D:\Мои рисунки\буквы, цифры\558c2429707db45849f9c6e6ab8f82a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500042"/>
            <a:ext cx="2143140" cy="18752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2143116"/>
            <a:ext cx="5643602" cy="235745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Разглядев мой спектр в оконце, 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Нашли меня на Солнце.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Я с благородностью дружу, 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В семейство газов я вхожу.</a:t>
            </a:r>
            <a:endParaRPr lang="ru-RU" sz="2800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pic>
        <p:nvPicPr>
          <p:cNvPr id="21509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2213" y="0"/>
            <a:ext cx="2871787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5" name="Picture 1" descr="D:\школьные работы\ВСЁ ДЛЯ ХИМИИ\внеклассное мероприятие ПОСВЯЩЕНИЕ В ЮНЫЕ ХИМИКИ\вв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857628"/>
            <a:ext cx="2857500" cy="2609850"/>
          </a:xfrm>
          <a:prstGeom prst="rect">
            <a:avLst/>
          </a:prstGeom>
          <a:noFill/>
        </p:spPr>
      </p:pic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6000760" y="4357694"/>
            <a:ext cx="221457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Гелий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D:\Мои рисунки\буквы, цифры\5321f44155b4170f9cbd4f5abbc150bb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57166"/>
            <a:ext cx="1836334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2285992"/>
            <a:ext cx="5500726" cy="235745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Большую роль играю в жизни, 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В атмосфере содержусь.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В воде почти не растворяюсь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И </a:t>
            </a:r>
            <a:r>
              <a:rPr lang="ru-RU" sz="2800" dirty="0" err="1" smtClean="0">
                <a:latin typeface="Georgia" pitchFamily="18" charset="0"/>
              </a:rPr>
              <a:t>химинертностью</a:t>
            </a:r>
            <a:r>
              <a:rPr lang="ru-RU" sz="2800" dirty="0" smtClean="0">
                <a:latin typeface="Georgia" pitchFamily="18" charset="0"/>
              </a:rPr>
              <a:t> горжусь.</a:t>
            </a:r>
            <a:endParaRPr lang="ru-RU" sz="2800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pic>
        <p:nvPicPr>
          <p:cNvPr id="21509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2213" y="0"/>
            <a:ext cx="2871787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5" name="Picture 1" descr="D:\школьные работы\ВСЁ ДЛЯ ХИМИИ\внеклассное мероприятие ПОСВЯЩЕНИЕ В ЮНЫЕ ХИМИКИ\вв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857628"/>
            <a:ext cx="2857500" cy="2609850"/>
          </a:xfrm>
          <a:prstGeom prst="rect">
            <a:avLst/>
          </a:prstGeom>
          <a:noFill/>
        </p:spPr>
      </p:pic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5715009" y="4357694"/>
            <a:ext cx="2214578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Азот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D:\Мои рисунки\буквы, цифры\558c2429707db45849f9c6e6ab8f82a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04"/>
            <a:ext cx="2143140" cy="18752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2571744"/>
            <a:ext cx="6286544" cy="235745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К цветным металлам отношусь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Пусть неблагородным, 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Электропроводность - моя стихия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И в купоросе брат я сводный.</a:t>
            </a:r>
            <a:endParaRPr lang="ru-RU" sz="2800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pic>
        <p:nvPicPr>
          <p:cNvPr id="21509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2213" y="0"/>
            <a:ext cx="2871787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5" name="Picture 1" descr="D:\школьные работы\ВСЁ ДЛЯ ХИМИИ\внеклассное мероприятие ПОСВЯЩЕНИЕ В ЮНЫЕ ХИМИКИ\вв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857628"/>
            <a:ext cx="2857500" cy="2609850"/>
          </a:xfrm>
          <a:prstGeom prst="rect">
            <a:avLst/>
          </a:prstGeom>
          <a:noFill/>
        </p:spPr>
      </p:pic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5715009" y="4357694"/>
            <a:ext cx="2214578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Медь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D:\Мои рисунки\буквы, цифры\5321f44155b4170f9cbd4f5abbc150bb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57166"/>
            <a:ext cx="1836334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100358" y="3357562"/>
            <a:ext cx="6043642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Конкурс 1.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«Угадай название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команды»</a:t>
            </a:r>
            <a:endParaRPr lang="ru-RU" sz="44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2714620"/>
            <a:ext cx="5143536" cy="235745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Из названий двух животных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Мое имя состоит, 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На таре, где меня хранят,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Знак токсичности стоит.</a:t>
            </a:r>
            <a:endParaRPr lang="ru-RU" sz="2800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pic>
        <p:nvPicPr>
          <p:cNvPr id="21509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2213" y="0"/>
            <a:ext cx="2871787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5" name="Picture 1" descr="D:\школьные работы\ВСЁ ДЛЯ ХИМИИ\внеклассное мероприятие ПОСВЯЩЕНИЕ В ЮНЫЕ ХИМИКИ\вв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857628"/>
            <a:ext cx="2857500" cy="2609850"/>
          </a:xfrm>
          <a:prstGeom prst="rect">
            <a:avLst/>
          </a:prstGeom>
          <a:noFill/>
        </p:spPr>
      </p:pic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5715009" y="4357694"/>
            <a:ext cx="2214578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Мышьяк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D:\Мои рисунки\буквы, цифры\558c2429707db45849f9c6e6ab8f82a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571480"/>
            <a:ext cx="2143140" cy="18752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2571744"/>
            <a:ext cx="6500858" cy="235745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Без цвета, запаха, вкуса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Наношу смертельные укусы,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Тем, кто обо мне мало знает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И безопасность не соблюдает.</a:t>
            </a:r>
            <a:endParaRPr lang="ru-RU" sz="2800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pic>
        <p:nvPicPr>
          <p:cNvPr id="21509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2213" y="0"/>
            <a:ext cx="2871787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5" name="Picture 1" descr="D:\школьные работы\ВСЁ ДЛЯ ХИМИИ\внеклассное мероприятие ПОСВЯЩЕНИЕ В ЮНЫЕ ХИМИКИ\вв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857628"/>
            <a:ext cx="2857500" cy="2609850"/>
          </a:xfrm>
          <a:prstGeom prst="rect">
            <a:avLst/>
          </a:prstGeom>
          <a:noFill/>
        </p:spPr>
      </p:pic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6357950" y="4286256"/>
            <a:ext cx="221457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Угарный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газ</a:t>
            </a:r>
          </a:p>
        </p:txBody>
      </p:sp>
      <p:pic>
        <p:nvPicPr>
          <p:cNvPr id="10" name="Picture 2" descr="D:\Мои рисунки\буквы, цифры\5321f44155b4170f9cbd4f5abbc150bb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500042"/>
            <a:ext cx="1836334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2910" y="2357430"/>
            <a:ext cx="5143536" cy="235745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Мелкой бабочкой являюсь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И единицей измерения, 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Одну букву заменить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Буду </a:t>
            </a:r>
            <a:r>
              <a:rPr lang="ru-RU" sz="2800" dirty="0" err="1" smtClean="0">
                <a:latin typeface="Georgia" pitchFamily="18" charset="0"/>
              </a:rPr>
              <a:t>химсоединением</a:t>
            </a:r>
            <a:r>
              <a:rPr lang="ru-RU" sz="2800" dirty="0" smtClean="0">
                <a:latin typeface="Georgia" pitchFamily="18" charset="0"/>
              </a:rPr>
              <a:t>.</a:t>
            </a:r>
            <a:endParaRPr lang="ru-RU" sz="2800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pic>
        <p:nvPicPr>
          <p:cNvPr id="21509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2213" y="0"/>
            <a:ext cx="2871787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5" name="Picture 1" descr="D:\школьные работы\ВСЁ ДЛЯ ХИМИИ\внеклассное мероприятие ПОСВЯЩЕНИЕ В ЮНЫЕ ХИМИКИ\вв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857628"/>
            <a:ext cx="2857500" cy="2609850"/>
          </a:xfrm>
          <a:prstGeom prst="rect">
            <a:avLst/>
          </a:prstGeom>
          <a:noFill/>
        </p:spPr>
      </p:pic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5715009" y="4357694"/>
            <a:ext cx="221457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Моль - соль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D:\Мои рисунки\буквы, цифры\558c2429707db45849f9c6e6ab8f82a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500042"/>
            <a:ext cx="1796155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143240" y="3643314"/>
            <a:ext cx="5726248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Конкурс 5.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«Химический поезд»</a:t>
            </a:r>
            <a:endParaRPr lang="ru-RU" sz="3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15328" cy="1370000"/>
          </a:xfrm>
        </p:spPr>
        <p:txBody>
          <a:bodyPr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команда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Fe(OH)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KOH, 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1571612"/>
            <a:ext cx="8115328" cy="13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команда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CO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Fe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HCl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H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Cu(OH)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NaOH, BaSO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CaCO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D:\школьные работы\ВСЁ ДЛЯ ХИМИИ\ВНЕКЛАССНЫЕ МЕРОПРИЯТИЯ\6750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28934"/>
            <a:ext cx="7715304" cy="3357586"/>
          </a:xfrm>
          <a:prstGeom prst="roundRect">
            <a:avLst>
              <a:gd name="adj" fmla="val 27649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43108" y="928670"/>
            <a:ext cx="6643734" cy="1200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Georgia" pitchFamily="18" charset="0"/>
              </a:rPr>
              <a:t>Классы неорганических  веществ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857628"/>
            <a:ext cx="1857388" cy="1714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2714620"/>
            <a:ext cx="178595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Georgia" pitchFamily="18" charset="0"/>
              </a:rPr>
              <a:t>Оксиды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71736" y="3857628"/>
            <a:ext cx="1928826" cy="1714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14876" y="3857628"/>
            <a:ext cx="2000264" cy="1714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29454" y="3857628"/>
            <a:ext cx="1928826" cy="1714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71736" y="2714620"/>
            <a:ext cx="185738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dirty="0" smtClean="0">
                <a:latin typeface="Georgia" pitchFamily="18" charset="0"/>
              </a:rPr>
              <a:t>Кислоты</a:t>
            </a:r>
            <a:endParaRPr lang="ru-RU" sz="2300" dirty="0">
              <a:latin typeface="Georg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6314" y="2714620"/>
            <a:ext cx="185738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Georgia" pitchFamily="18" charset="0"/>
              </a:rPr>
              <a:t>Основания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000892" y="2714620"/>
            <a:ext cx="178595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Georgia" pitchFamily="18" charset="0"/>
              </a:rPr>
              <a:t>Соли</a:t>
            </a:r>
            <a:endParaRPr lang="ru-RU" sz="2400" dirty="0">
              <a:latin typeface="Georgia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1785918" y="2285992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3536943" y="239235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5429256" y="235743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7572396" y="221455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2466" name="Picture 2" descr="D:\Мои рисунки\буквы, цифры\5321f44155b4170f9cbd4f5abbc150b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43554"/>
            <a:ext cx="1357290" cy="1214446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571472" y="4286257"/>
            <a:ext cx="1571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14612" y="4286256"/>
            <a:ext cx="164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6314" y="4214818"/>
            <a:ext cx="1785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KOH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43768" y="4143380"/>
            <a:ext cx="1571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Na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школьные работы\ВСЁ ДЛЯ ХИМИИ\ВНЕКЛАССНЫЕ МЕРОПРИЯТИЯ\поезд 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8670"/>
            <a:ext cx="2143140" cy="115729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9" grpId="0" animBg="1"/>
      <p:bldP spid="20" grpId="0" animBg="1"/>
      <p:bldP spid="34" grpId="0"/>
      <p:bldP spid="39" grpId="0"/>
      <p:bldP spid="40" grpId="0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43108" y="1142984"/>
            <a:ext cx="6786578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Georgia" pitchFamily="18" charset="0"/>
              </a:rPr>
              <a:t>Классы неорганических  веществ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857628"/>
            <a:ext cx="1857388" cy="1714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2714620"/>
            <a:ext cx="178595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Georgia" pitchFamily="18" charset="0"/>
              </a:rPr>
              <a:t>Оксиды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71736" y="3857628"/>
            <a:ext cx="1928826" cy="1714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14876" y="3857628"/>
            <a:ext cx="2000264" cy="1714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29454" y="3857628"/>
            <a:ext cx="1928826" cy="1714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71736" y="2714620"/>
            <a:ext cx="185738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dirty="0" smtClean="0">
                <a:latin typeface="Georgia" pitchFamily="18" charset="0"/>
              </a:rPr>
              <a:t>Кислоты</a:t>
            </a:r>
            <a:endParaRPr lang="ru-RU" sz="2300" dirty="0">
              <a:latin typeface="Georg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6314" y="2714620"/>
            <a:ext cx="185738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Georgia" pitchFamily="18" charset="0"/>
              </a:rPr>
              <a:t>Основания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000892" y="2714620"/>
            <a:ext cx="178595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Georgia" pitchFamily="18" charset="0"/>
              </a:rPr>
              <a:t>Соли</a:t>
            </a:r>
            <a:endParaRPr lang="ru-RU" sz="2400" dirty="0">
              <a:latin typeface="Georgia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1428728" y="2071678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3500430" y="228599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5428462" y="2357430"/>
            <a:ext cx="429422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500958" y="2214554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2910" y="4286257"/>
            <a:ext cx="1500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Fe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612" y="4286256"/>
            <a:ext cx="164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86314" y="4214818"/>
            <a:ext cx="1785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NaOH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43768" y="4143380"/>
            <a:ext cx="1571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BaSO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CaCO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2" descr="D:\Мои рисунки\буквы, цифры\558c2429707db45849f9c6e6ab8f82a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4950"/>
            <a:ext cx="1500166" cy="1428760"/>
          </a:xfrm>
          <a:prstGeom prst="rect">
            <a:avLst/>
          </a:prstGeom>
          <a:noFill/>
        </p:spPr>
      </p:pic>
      <p:pic>
        <p:nvPicPr>
          <p:cNvPr id="35" name="Picture 2" descr="D:\школьные работы\ВСЁ ДЛЯ ХИМИИ\ВНЕКЛАССНЫЕ МЕРОПРИЯТИЯ\поезд 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8670"/>
            <a:ext cx="2143140" cy="115729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9" grpId="0" animBg="1"/>
      <p:bldP spid="20" grpId="0" animBg="1"/>
      <p:bldP spid="21" grpId="0"/>
      <p:bldP spid="22" grpId="0"/>
      <p:bldP spid="27" grpId="0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28596" y="214290"/>
            <a:ext cx="3690434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Игра со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зрителями</a:t>
            </a:r>
            <a:endParaRPr lang="ru-RU" sz="44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endParaRPr lang="ru-RU" sz="3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356291" y="3571876"/>
            <a:ext cx="7787709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Конкурс 6.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«Химическая эстафета»</a:t>
            </a:r>
            <a:endParaRPr lang="ru-RU" sz="44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115328" cy="2286016"/>
          </a:xfrm>
        </p:spPr>
        <p:txBody>
          <a:bodyPr/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команда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Серная кислота, </a:t>
            </a:r>
            <a:r>
              <a:rPr lang="ru-RU" sz="2800" dirty="0" err="1" smtClean="0">
                <a:latin typeface="Georgia" pitchFamily="18" charset="0"/>
              </a:rPr>
              <a:t>гидроксид</a:t>
            </a:r>
            <a:r>
              <a:rPr lang="ru-RU" sz="2800" dirty="0" smtClean="0">
                <a:latin typeface="Georgia" pitchFamily="18" charset="0"/>
              </a:rPr>
              <a:t> калия, кислород, карбонат натрия, оксид алюминия.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28596" y="3214686"/>
            <a:ext cx="811532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команда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ru-RU" sz="2800" b="1" dirty="0" smtClean="0">
                <a:latin typeface="Georgia" pitchFamily="18" charset="0"/>
              </a:rPr>
              <a:t>Азотная кислота, </a:t>
            </a:r>
            <a:r>
              <a:rPr lang="ru-RU" sz="2800" b="1" dirty="0" err="1" smtClean="0">
                <a:latin typeface="Georgia" pitchFamily="18" charset="0"/>
              </a:rPr>
              <a:t>гидроксид</a:t>
            </a:r>
            <a:r>
              <a:rPr lang="ru-RU" sz="2800" b="1" dirty="0" smtClean="0">
                <a:latin typeface="Georgia" pitchFamily="18" charset="0"/>
              </a:rPr>
              <a:t> натрия, оксид железа (III), водород, сульфат калия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.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4" name="Picture 2" descr="D:\Мои рисунки\буквы, цифры\2c59872870aab33eb3238443b82900c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600580"/>
            <a:ext cx="1214446" cy="1214446"/>
          </a:xfrm>
          <a:prstGeom prst="rect">
            <a:avLst/>
          </a:prstGeom>
          <a:noFill/>
        </p:spPr>
      </p:pic>
      <p:pic>
        <p:nvPicPr>
          <p:cNvPr id="3075" name="Picture 3" descr="D:\Мои рисунки\буквы, цифры\030932dfa69c1b76078b789e4950634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572008"/>
            <a:ext cx="1285884" cy="1285884"/>
          </a:xfrm>
          <a:prstGeom prst="rect">
            <a:avLst/>
          </a:prstGeom>
          <a:noFill/>
        </p:spPr>
      </p:pic>
      <p:pic>
        <p:nvPicPr>
          <p:cNvPr id="3076" name="Picture 4" descr="D:\Мои рисунки\буквы, цифры\2222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5429264"/>
            <a:ext cx="394690" cy="40481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02" y="2214554"/>
            <a:ext cx="8643998" cy="235745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На верхнем этаже храма Менделеева проживаю,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В разных подъездах две квартиры занимаю, 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Причем под номером один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Вот такой я господин! </a:t>
            </a:r>
            <a:endParaRPr lang="ru-RU" sz="2800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273183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загадка </a:t>
            </a:r>
          </a:p>
        </p:txBody>
      </p:sp>
      <p:pic>
        <p:nvPicPr>
          <p:cNvPr id="31745" name="Picture 1" descr="D:\школьные работы\ВСЁ ДЛЯ ХИМИИ\внеклассное мероприятие ПОСВЯЩЕНИЕ В ЮНЫЕ ХИМИКИ\вв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857628"/>
            <a:ext cx="2857500" cy="2609850"/>
          </a:xfrm>
          <a:prstGeom prst="rect">
            <a:avLst/>
          </a:prstGeom>
          <a:noFill/>
        </p:spPr>
      </p:pic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5715009" y="4357694"/>
            <a:ext cx="2214578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Водород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школьные работы\ВСЁ ДЛЯ ХИМИИ\ВНЕКЛАССНЫЕ МЕРОПРИЯТИЯ\картинки\clip_image0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1198" y="285728"/>
            <a:ext cx="1737071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115328" cy="3000396"/>
          </a:xfrm>
        </p:spPr>
        <p:txBody>
          <a:bodyPr/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команда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Серная кислота, </a:t>
            </a:r>
            <a:r>
              <a:rPr lang="ru-RU" sz="2800" dirty="0" err="1" smtClean="0">
                <a:latin typeface="Georgia" pitchFamily="18" charset="0"/>
              </a:rPr>
              <a:t>гидроксид</a:t>
            </a:r>
            <a:r>
              <a:rPr lang="ru-RU" sz="2800" dirty="0" smtClean="0">
                <a:latin typeface="Georgia" pitchFamily="18" charset="0"/>
              </a:rPr>
              <a:t> калия, кислород, карбонат натрия, оксид алюминия.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+1          -2        +1         -1       0            +1             -2            +3     -2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KOH, 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Al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28596" y="3214686"/>
            <a:ext cx="811532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команда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ru-RU" sz="2800" b="1" dirty="0" smtClean="0">
                <a:latin typeface="Georgia" pitchFamily="18" charset="0"/>
              </a:rPr>
              <a:t>Азотная кислота, </a:t>
            </a:r>
            <a:r>
              <a:rPr lang="ru-RU" sz="2800" b="1" dirty="0" err="1" smtClean="0">
                <a:latin typeface="Georgia" pitchFamily="18" charset="0"/>
              </a:rPr>
              <a:t>гидроксид</a:t>
            </a:r>
            <a:r>
              <a:rPr lang="ru-RU" sz="2800" b="1" dirty="0" smtClean="0">
                <a:latin typeface="Georgia" pitchFamily="18" charset="0"/>
              </a:rPr>
              <a:t> натрия, оксид железа (III), водород, сульфат калия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.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+1          -1        +1         -1       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+3        -2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            +1             -2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HNO</a:t>
            </a:r>
            <a:r>
              <a:rPr lang="en-US" sz="2800" b="1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Na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OH,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</a:t>
            </a:r>
            <a:r>
              <a:rPr kumimoji="0" lang="ru-RU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Na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</a:t>
            </a:r>
            <a:r>
              <a:rPr lang="en-US" sz="2800" b="1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200" dirty="0" smtClean="0">
                <a:latin typeface="Georgia" pitchFamily="18" charset="0"/>
              </a:rPr>
              <a:t>.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3372" y="3643314"/>
            <a:ext cx="4674678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Конкурс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7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«Найди ошибку»</a:t>
            </a:r>
            <a:endParaRPr lang="ru-RU" sz="3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428604"/>
            <a:ext cx="8501122" cy="5143536"/>
          </a:xfrm>
        </p:spPr>
        <p:txBody>
          <a:bodyPr/>
          <a:lstStyle/>
          <a:p>
            <a:pPr algn="just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а) 2P+5O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= 2P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= 2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Si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 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= 2 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ZnCl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г) 2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+ 3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= 2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428604"/>
            <a:ext cx="8501122" cy="5143536"/>
          </a:xfrm>
        </p:spPr>
        <p:txBody>
          <a:bodyPr/>
          <a:lstStyle/>
          <a:p>
            <a:pPr algn="just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а) 2P+5O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= 2P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= 2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Si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 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= 2 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ZnCl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г) 2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+ 3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= 2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Мои рисунки\стрелки\35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28604"/>
            <a:ext cx="785818" cy="828675"/>
          </a:xfrm>
          <a:prstGeom prst="rect">
            <a:avLst/>
          </a:prstGeom>
          <a:noFill/>
        </p:spPr>
      </p:pic>
      <p:pic>
        <p:nvPicPr>
          <p:cNvPr id="6" name="Picture 2" descr="D:\Мои рисунки\стрелки\35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500438"/>
            <a:ext cx="785818" cy="828675"/>
          </a:xfrm>
          <a:prstGeom prst="rect">
            <a:avLst/>
          </a:prstGeom>
          <a:noFill/>
        </p:spPr>
      </p:pic>
      <p:pic>
        <p:nvPicPr>
          <p:cNvPr id="4099" name="Picture 3" descr="D:\Мои рисунки\буквы, цифры\2 _ clr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428736"/>
            <a:ext cx="428628" cy="857256"/>
          </a:xfrm>
          <a:prstGeom prst="rect">
            <a:avLst/>
          </a:prstGeom>
          <a:noFill/>
        </p:spPr>
      </p:pic>
      <p:pic>
        <p:nvPicPr>
          <p:cNvPr id="8" name="Picture 3" descr="D:\Мои рисунки\буквы, цифры\2 _ clr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428868"/>
            <a:ext cx="428628" cy="857256"/>
          </a:xfrm>
          <a:prstGeom prst="rect">
            <a:avLst/>
          </a:prstGeom>
          <a:noFill/>
        </p:spPr>
      </p:pic>
      <p:sp>
        <p:nvSpPr>
          <p:cNvPr id="10" name="Умножение 9"/>
          <p:cNvSpPr/>
          <p:nvPr/>
        </p:nvSpPr>
        <p:spPr>
          <a:xfrm>
            <a:off x="4214810" y="2357430"/>
            <a:ext cx="1343028" cy="1057276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5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43306" y="4000504"/>
            <a:ext cx="405271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Конкурс 8.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«Кто быстрее»</a:t>
            </a:r>
            <a:endParaRPr lang="ru-RU" sz="3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115328" cy="2286016"/>
          </a:xfrm>
        </p:spPr>
        <p:txBody>
          <a:bodyPr/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команда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из названия, какого элемента, выбросив первые две буквы можно получить название игры 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28596" y="3357562"/>
            <a:ext cx="811532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команда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местность, где в почве много воды, заменить первую букву, и получим название элемента, которой желали получить алхимики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.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5" name="Picture 3" descr="D:\Мои рисунки\буквы, цифры\030932dfa69c1b76078b789e4950634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5143512"/>
            <a:ext cx="1428760" cy="1428760"/>
          </a:xfrm>
          <a:prstGeom prst="rect">
            <a:avLst/>
          </a:prstGeom>
          <a:noFill/>
        </p:spPr>
      </p:pic>
      <p:pic>
        <p:nvPicPr>
          <p:cNvPr id="3076" name="Picture 4" descr="D:\Мои рисунки\буквы, цифры\2222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6143644"/>
            <a:ext cx="394690" cy="404810"/>
          </a:xfrm>
          <a:prstGeom prst="rect">
            <a:avLst/>
          </a:prstGeom>
          <a:noFill/>
        </p:spPr>
      </p:pic>
      <p:pic>
        <p:nvPicPr>
          <p:cNvPr id="5122" name="Picture 2" descr="D:\Мои рисунки\буквы, цифры\2ced92c0b186b15a0c0eff4bed4d1fe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143512"/>
            <a:ext cx="1500198" cy="1500198"/>
          </a:xfrm>
          <a:prstGeom prst="rect">
            <a:avLst/>
          </a:prstGeom>
          <a:noFill/>
        </p:spPr>
      </p:pic>
      <p:pic>
        <p:nvPicPr>
          <p:cNvPr id="5123" name="Picture 3" descr="D:\Мои рисунки\буквы, цифры\5555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6215082"/>
            <a:ext cx="357187" cy="380999"/>
          </a:xfrm>
          <a:prstGeom prst="rect">
            <a:avLst/>
          </a:prstGeom>
          <a:noFill/>
        </p:spPr>
      </p:pic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4500562" y="2285992"/>
            <a:ext cx="3500462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Золото - 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лото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5"/>
          <p:cNvSpPr txBox="1">
            <a:spLocks/>
          </p:cNvSpPr>
          <p:nvPr/>
        </p:nvSpPr>
        <p:spPr bwMode="auto">
          <a:xfrm>
            <a:off x="4929190" y="5286388"/>
            <a:ext cx="3500462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Болото - 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золото 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357298"/>
            <a:ext cx="8349307" cy="212365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Посвящение 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химики</a:t>
            </a:r>
            <a:endParaRPr lang="ru-RU" sz="4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4" name="Фанфар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15338" y="5929330"/>
            <a:ext cx="447676" cy="447676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16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Картинка 139 из 975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8643998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</p:pic>
      <p:sp>
        <p:nvSpPr>
          <p:cNvPr id="6" name="TextBox 5"/>
          <p:cNvSpPr txBox="1"/>
          <p:nvPr/>
        </p:nvSpPr>
        <p:spPr>
          <a:xfrm>
            <a:off x="1071538" y="1285860"/>
            <a:ext cx="6786610" cy="440120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000" dirty="0" smtClean="0"/>
              <a:t>Свято и нерушимо соблюдать законы химии, пропагандировать и нести их в массы, как завещал великий Менделеев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/>
              <a:t>Свято и неукоснительно соблюдать правила техники безопасности и указания преподавателя при проведении практических работ, дабы избежать превращение школы в руины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/>
              <a:t>Любить и беречь как святыню учебник химии и сдать в библиотеку в срок и в хорошем качестве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/>
              <a:t>Чтобы количество учащихся до урока, равнялось количеству учащихся после урока, как гласит закон сохранения массы веществ.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/>
              <a:t>Не применять знания химии против своих преподавателей, как бы нам этого не хотелось.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16"/>
            <a:ext cx="4929222" cy="212365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Спасибо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внимание!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2910" y="1571612"/>
            <a:ext cx="6000792" cy="100013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Без меня нет ни жизни, ни огня.</a:t>
            </a:r>
            <a:endParaRPr lang="ru-RU" sz="2800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273183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загадка </a:t>
            </a:r>
          </a:p>
        </p:txBody>
      </p:sp>
      <p:pic>
        <p:nvPicPr>
          <p:cNvPr id="31745" name="Picture 1" descr="D:\школьные работы\ВСЁ ДЛЯ ХИМИИ\внеклассное мероприятие ПОСВЯЩЕНИЕ В ЮНЫЕ ХИМИКИ\вв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857628"/>
            <a:ext cx="2857500" cy="2609850"/>
          </a:xfrm>
          <a:prstGeom prst="rect">
            <a:avLst/>
          </a:prstGeom>
          <a:noFill/>
        </p:spPr>
      </p:pic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5715009" y="4357694"/>
            <a:ext cx="2214578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Кислород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школьные работы\ВСЁ ДЛЯ ХИМИИ\ВНЕКЛАССНЫЕ МЕРОПРИЯТИЯ\картинки\clip_image0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14290"/>
            <a:ext cx="1857377" cy="21387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9000"/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064037" y="2786058"/>
            <a:ext cx="407996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Конкурс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«Разминка»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14414" y="1643050"/>
            <a:ext cx="7643814" cy="1042988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Georgia" pitchFamily="18" charset="0"/>
              </a:rPr>
              <a:t>Вещество, которое состоит из кислорода и какого-либо другого элемента. </a:t>
            </a:r>
            <a:endParaRPr lang="ru-RU" sz="2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428604"/>
            <a:ext cx="574388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Вопрос – ответ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6000750" y="2786063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Оксид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1214414" y="3714752"/>
            <a:ext cx="7686669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В её растворе фенолфталеин малиновый. </a:t>
            </a:r>
            <a:endParaRPr lang="ru-RU" sz="2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366" name="Содержимое 5"/>
          <p:cNvSpPr txBox="1">
            <a:spLocks/>
          </p:cNvSpPr>
          <p:nvPr/>
        </p:nvSpPr>
        <p:spPr bwMode="auto">
          <a:xfrm>
            <a:off x="6072188" y="4929188"/>
            <a:ext cx="268605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 bwMode="auto">
          <a:xfrm>
            <a:off x="6072188" y="4929188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Щелочь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8" name="Picture 44" descr="SCIENC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5031018"/>
            <a:ext cx="2857491" cy="163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Мои рисунки\буквы, цифры\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14488"/>
            <a:ext cx="642942" cy="733179"/>
          </a:xfrm>
          <a:prstGeom prst="rect">
            <a:avLst/>
          </a:prstGeom>
          <a:noFill/>
        </p:spPr>
      </p:pic>
      <p:pic>
        <p:nvPicPr>
          <p:cNvPr id="10" name="Picture 2" descr="D:\Мои рисунки\буквы, цифры\2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86190"/>
            <a:ext cx="749549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14414" y="1643050"/>
            <a:ext cx="7643814" cy="1285884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Georgia" pitchFamily="18" charset="0"/>
              </a:rPr>
              <a:t>Это сложное вещество. Если оно растворяется в воде, то называется щелочью. Назовите класс данных веществ.</a:t>
            </a:r>
            <a:endParaRPr lang="ru-RU" sz="24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428604"/>
            <a:ext cx="574388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Вопрос – ответ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6000750" y="2786063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Основания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1214414" y="3714752"/>
            <a:ext cx="7686669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В этом веществе есть гидроксильная группа.</a:t>
            </a:r>
            <a:endParaRPr lang="ru-RU" sz="2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366" name="Содержимое 5"/>
          <p:cNvSpPr txBox="1">
            <a:spLocks/>
          </p:cNvSpPr>
          <p:nvPr/>
        </p:nvSpPr>
        <p:spPr bwMode="auto">
          <a:xfrm>
            <a:off x="6072188" y="4929188"/>
            <a:ext cx="268605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 bwMode="auto">
          <a:xfrm>
            <a:off x="6072188" y="4929188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8" name="Picture 44" descr="SCIENC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5031018"/>
            <a:ext cx="2857491" cy="163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Мои рисунки\буквы, цифры\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14488"/>
            <a:ext cx="642942" cy="733179"/>
          </a:xfrm>
          <a:prstGeom prst="rect">
            <a:avLst/>
          </a:prstGeom>
          <a:noFill/>
        </p:spPr>
      </p:pic>
      <p:pic>
        <p:nvPicPr>
          <p:cNvPr id="10" name="Picture 2" descr="D:\Мои рисунки\буквы, цифры\2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86190"/>
            <a:ext cx="749549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14414" y="1643050"/>
            <a:ext cx="7643814" cy="1042988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Georgia" pitchFamily="18" charset="0"/>
              </a:rPr>
              <a:t>В ней лакмус краснеет.</a:t>
            </a:r>
            <a:endParaRPr lang="ru-RU" sz="2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428604"/>
            <a:ext cx="574388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Вопрос – ответ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6000750" y="2786063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Кислота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1214414" y="3714752"/>
            <a:ext cx="7686669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Вещество формулой NaNO</a:t>
            </a:r>
            <a:r>
              <a:rPr lang="ru-RU" sz="2800" baseline="-25000" dirty="0" smtClean="0">
                <a:latin typeface="Georgia" pitchFamily="18" charset="0"/>
              </a:rPr>
              <a:t>3</a:t>
            </a:r>
            <a:r>
              <a:rPr lang="ru-RU" sz="2800" dirty="0" smtClean="0">
                <a:latin typeface="Georgia" pitchFamily="18" charset="0"/>
              </a:rPr>
              <a:t> – это …</a:t>
            </a:r>
            <a:endParaRPr lang="ru-RU" sz="2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366" name="Содержимое 5"/>
          <p:cNvSpPr txBox="1">
            <a:spLocks/>
          </p:cNvSpPr>
          <p:nvPr/>
        </p:nvSpPr>
        <p:spPr bwMode="auto">
          <a:xfrm>
            <a:off x="6072188" y="4929188"/>
            <a:ext cx="268605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 bwMode="auto">
          <a:xfrm>
            <a:off x="4929190" y="4929188"/>
            <a:ext cx="3971923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Нитрат натрия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8" name="Picture 44" descr="SCIENC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5031018"/>
            <a:ext cx="2857491" cy="163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Мои рисунки\буквы, цифры\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14488"/>
            <a:ext cx="642942" cy="733179"/>
          </a:xfrm>
          <a:prstGeom prst="rect">
            <a:avLst/>
          </a:prstGeom>
          <a:noFill/>
        </p:spPr>
      </p:pic>
      <p:pic>
        <p:nvPicPr>
          <p:cNvPr id="10" name="Picture 2" descr="D:\Мои рисунки\буквы, цифры\2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86190"/>
            <a:ext cx="749549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14414" y="1643050"/>
            <a:ext cx="7643814" cy="1042988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Georgia" pitchFamily="18" charset="0"/>
              </a:rPr>
              <a:t>Другое название </a:t>
            </a:r>
            <a:r>
              <a:rPr lang="ru-RU" sz="2800" dirty="0" err="1" smtClean="0">
                <a:latin typeface="Georgia" pitchFamily="18" charset="0"/>
              </a:rPr>
              <a:t>хлороводородной</a:t>
            </a:r>
            <a:r>
              <a:rPr lang="ru-RU" sz="2800" dirty="0" smtClean="0">
                <a:latin typeface="Georgia" pitchFamily="18" charset="0"/>
              </a:rPr>
              <a:t> кислоты.</a:t>
            </a:r>
            <a:endParaRPr lang="ru-RU" sz="2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428604"/>
            <a:ext cx="574388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Вопрос – ответ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6000750" y="2786063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Соляная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1214414" y="3714752"/>
            <a:ext cx="7686669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Эти вещества получают реакцией окисления простых веществ. </a:t>
            </a:r>
            <a:endParaRPr lang="ru-RU" sz="2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366" name="Содержимое 5"/>
          <p:cNvSpPr txBox="1">
            <a:spLocks/>
          </p:cNvSpPr>
          <p:nvPr/>
        </p:nvSpPr>
        <p:spPr bwMode="auto">
          <a:xfrm>
            <a:off x="6072188" y="4929188"/>
            <a:ext cx="268605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 bwMode="auto">
          <a:xfrm>
            <a:off x="6072188" y="4929188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Оксиды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8" name="Picture 44" descr="SCIENC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5031018"/>
            <a:ext cx="2857491" cy="163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Мои рисунки\буквы, цифры\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14488"/>
            <a:ext cx="642942" cy="733179"/>
          </a:xfrm>
          <a:prstGeom prst="rect">
            <a:avLst/>
          </a:prstGeom>
          <a:noFill/>
        </p:spPr>
      </p:pic>
      <p:pic>
        <p:nvPicPr>
          <p:cNvPr id="10" name="Picture 2" descr="D:\Мои рисунки\буквы, цифры\2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86190"/>
            <a:ext cx="749549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938</Words>
  <Application>Microsoft Office PowerPoint</Application>
  <PresentationFormat>Экран (4:3)</PresentationFormat>
  <Paragraphs>167</Paragraphs>
  <Slides>38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1 команда: CaO, N2O3, H2SO4, H2CO3, Fe(OH)2, KOH, K3PO4, Na2CO3. </vt:lpstr>
      <vt:lpstr>Слайд 25</vt:lpstr>
      <vt:lpstr>Слайд 26</vt:lpstr>
      <vt:lpstr>Слайд 27</vt:lpstr>
      <vt:lpstr>Слайд 28</vt:lpstr>
      <vt:lpstr>1 команда: Серная кислота, гидроксид калия, кислород, карбонат натрия, оксид алюминия.   </vt:lpstr>
      <vt:lpstr>1 команда: Серная кислота, гидроксид калия, кислород, карбонат натрия, оксид алюминия.        +1          -2        +1         -1       0            +1             -2            +3     -2  H2SO4, KOH, O2, Na2CO3 , Al2O3 .  </vt:lpstr>
      <vt:lpstr>Слайд 31</vt:lpstr>
      <vt:lpstr>Слайд 32</vt:lpstr>
      <vt:lpstr>Слайд 33</vt:lpstr>
      <vt:lpstr>Слайд 34</vt:lpstr>
      <vt:lpstr>1 команда: из названия, какого элемента, выбросив первые две буквы можно получить название игры .   </vt:lpstr>
      <vt:lpstr>Слайд 36</vt:lpstr>
      <vt:lpstr>Слайд 37</vt:lpstr>
      <vt:lpstr>Слайд 38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жежик</dc:creator>
  <cp:lastModifiedBy>жежик</cp:lastModifiedBy>
  <cp:revision>95</cp:revision>
  <dcterms:created xsi:type="dcterms:W3CDTF">2002-12-31T21:41:31Z</dcterms:created>
  <dcterms:modified xsi:type="dcterms:W3CDTF">2002-12-31T22:27:11Z</dcterms:modified>
</cp:coreProperties>
</file>