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0"/>
  </p:notesMasterIdLst>
  <p:sldIdLst>
    <p:sldId id="256" r:id="rId2"/>
    <p:sldId id="293" r:id="rId3"/>
    <p:sldId id="257" r:id="rId4"/>
    <p:sldId id="258" r:id="rId5"/>
    <p:sldId id="259" r:id="rId6"/>
    <p:sldId id="260" r:id="rId7"/>
    <p:sldId id="261" r:id="rId8"/>
    <p:sldId id="262" r:id="rId9"/>
    <p:sldId id="264" r:id="rId10"/>
    <p:sldId id="265" r:id="rId11"/>
    <p:sldId id="266" r:id="rId12"/>
    <p:sldId id="267" r:id="rId13"/>
    <p:sldId id="268" r:id="rId14"/>
    <p:sldId id="271" r:id="rId15"/>
    <p:sldId id="272" r:id="rId16"/>
    <p:sldId id="273" r:id="rId17"/>
    <p:sldId id="274" r:id="rId18"/>
    <p:sldId id="294" r:id="rId19"/>
    <p:sldId id="292" r:id="rId20"/>
    <p:sldId id="270" r:id="rId21"/>
    <p:sldId id="291" r:id="rId22"/>
    <p:sldId id="275" r:id="rId23"/>
    <p:sldId id="276" r:id="rId24"/>
    <p:sldId id="277" r:id="rId25"/>
    <p:sldId id="278" r:id="rId26"/>
    <p:sldId id="279" r:id="rId27"/>
    <p:sldId id="280" r:id="rId28"/>
    <p:sldId id="281" r:id="rId29"/>
    <p:sldId id="282" r:id="rId30"/>
    <p:sldId id="283" r:id="rId31"/>
    <p:sldId id="284" r:id="rId32"/>
    <p:sldId id="285" r:id="rId33"/>
    <p:sldId id="286" r:id="rId34"/>
    <p:sldId id="287" r:id="rId35"/>
    <p:sldId id="288" r:id="rId36"/>
    <p:sldId id="296" r:id="rId37"/>
    <p:sldId id="295" r:id="rId38"/>
    <p:sldId id="289" r:id="rId3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8000"/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1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364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F555D2-0ECF-4A49-8801-A71E0F1536C3}" type="datetimeFigureOut">
              <a:rPr lang="ru-RU" smtClean="0"/>
              <a:pPr/>
              <a:t>28.04.2009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00B022-487C-4046-BB74-088DCEB28D5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00B022-487C-4046-BB74-088DCEB28D59}" type="slidenum">
              <a:rPr lang="ru-RU" smtClean="0"/>
              <a:pPr/>
              <a:t>19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16E05D-4233-49AC-84EA-802DF3E52203}" type="datetimeFigureOut">
              <a:rPr lang="ru-RU"/>
              <a:pPr>
                <a:defRPr/>
              </a:pPr>
              <a:t>28.04.2009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B73A17-E742-45B2-B9AB-B3B7F93EC66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59D65E-FE3B-4CCD-A07C-409505933847}" type="datetimeFigureOut">
              <a:rPr lang="ru-RU"/>
              <a:pPr>
                <a:defRPr/>
              </a:pPr>
              <a:t>28.04.2009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AB201B-617F-4805-936D-3E6555A367F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5CB6A1-23F7-4BFC-9BFD-9CD6776D6713}" type="datetimeFigureOut">
              <a:rPr lang="ru-RU"/>
              <a:pPr>
                <a:defRPr/>
              </a:pPr>
              <a:t>28.04.2009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55DAC8-4ECE-4A78-A20F-C354BD941E6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1289B8F7-8D7D-4804-A905-89BD05E3D32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552EAC-C78D-4726-AE9D-505E361A55E6}" type="datetimeFigureOut">
              <a:rPr lang="ru-RU"/>
              <a:pPr>
                <a:defRPr/>
              </a:pPr>
              <a:t>28.04.2009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D02D13-5450-4AD5-A16F-49BBDDED1C2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31FDC3-3049-4B0D-B2B0-0E7C8F0934FF}" type="datetimeFigureOut">
              <a:rPr lang="ru-RU"/>
              <a:pPr>
                <a:defRPr/>
              </a:pPr>
              <a:t>28.04.2009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6D08C4-4A99-4129-A02F-429CE27067C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F31D87-BBC5-4439-A6EF-93FE587D8CF1}" type="datetimeFigureOut">
              <a:rPr lang="ru-RU"/>
              <a:pPr>
                <a:defRPr/>
              </a:pPr>
              <a:t>28.04.2009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DE408A-11E8-4A1F-A8C4-3C1108B4FC7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448F1F-F9F3-4C8D-BB24-B48B7CD1FF0C}" type="datetimeFigureOut">
              <a:rPr lang="ru-RU"/>
              <a:pPr>
                <a:defRPr/>
              </a:pPr>
              <a:t>28.04.2009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66CF77-AA1F-4656-9054-9BB9C4D83F1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273AA5-0585-4799-9762-251E8C2B4F74}" type="datetimeFigureOut">
              <a:rPr lang="ru-RU"/>
              <a:pPr>
                <a:defRPr/>
              </a:pPr>
              <a:t>28.04.2009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B39DF8-F6BE-45DF-A2F2-772C7552FB0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D6B846-939E-4358-9051-A9BA5DE2C492}" type="datetimeFigureOut">
              <a:rPr lang="ru-RU"/>
              <a:pPr>
                <a:defRPr/>
              </a:pPr>
              <a:t>28.04.2009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082CEB-4F28-448A-82C5-0B5051601B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07FEFD-A51C-40A7-8879-C413F779F082}" type="datetimeFigureOut">
              <a:rPr lang="ru-RU"/>
              <a:pPr>
                <a:defRPr/>
              </a:pPr>
              <a:t>28.04.2009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AEA9DC-B308-4E1A-8EE5-E615B9B0739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F02F4E-872A-40A3-BA2D-3A887E1B8FA3}" type="datetimeFigureOut">
              <a:rPr lang="ru-RU"/>
              <a:pPr>
                <a:defRPr/>
              </a:pPr>
              <a:t>28.04.2009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0F8076-18CB-46D7-99B7-ED1AE17F2AB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 r="-20000" b="-3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227A05C-3D89-4920-9461-5DBD8B05437C}" type="datetimeFigureOut">
              <a:rPr lang="ru-RU"/>
              <a:pPr>
                <a:defRPr/>
              </a:pPr>
              <a:t>28.04.2009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82800F2-5CE3-4094-9A65-E7BA85C18EA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  <p:sldLayoutId id="2147483682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za.avi" TargetMode="External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Opit036.avi" TargetMode="External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l="-2000" t="-21000" r="-2000" b="-2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714612" y="1214422"/>
            <a:ext cx="6205545" cy="1754326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spc="50" dirty="0">
                <a:ln w="11430"/>
                <a:solidFill>
                  <a:srgbClr val="0000F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eorgia" pitchFamily="18" charset="0"/>
              </a:rPr>
              <a:t>«Самый умный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spc="50" dirty="0">
                <a:ln w="11430"/>
                <a:solidFill>
                  <a:srgbClr val="0000F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eorgia" pitchFamily="18" charset="0"/>
              </a:rPr>
              <a:t>знаток химии»</a:t>
            </a:r>
          </a:p>
        </p:txBody>
      </p:sp>
      <p:sp>
        <p:nvSpPr>
          <p:cNvPr id="5" name="Заголовок 3"/>
          <p:cNvSpPr txBox="1">
            <a:spLocks/>
          </p:cNvSpPr>
          <p:nvPr/>
        </p:nvSpPr>
        <p:spPr>
          <a:xfrm>
            <a:off x="214313" y="6286500"/>
            <a:ext cx="642937" cy="363538"/>
          </a:xfrm>
          <a:prstGeom prst="rect">
            <a:avLst/>
          </a:prstGeom>
        </p:spPr>
        <p:txBody>
          <a:bodyPr>
            <a:normAutofit fontScale="45000" lnSpcReduction="2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400" u="sng" dirty="0" err="1">
                <a:latin typeface="+mj-lt"/>
                <a:ea typeface="+mj-ea"/>
                <a:cs typeface="+mj-cs"/>
                <a:hlinkClick r:id="rId3" action="ppaction://hlinkfile"/>
              </a:rPr>
              <a:t>za</a:t>
            </a:r>
            <a:endParaRPr lang="ru-RU" sz="4400" u="sng" dirty="0"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285750" y="1285875"/>
            <a:ext cx="7858125" cy="4786313"/>
          </a:xfrm>
        </p:spPr>
        <p:txBody>
          <a:bodyPr/>
          <a:lstStyle/>
          <a:p>
            <a:pPr marL="0" indent="0" algn="just">
              <a:buFont typeface="Arial" charset="0"/>
              <a:buNone/>
            </a:pPr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Есть в языке нашем чудное слово,</a:t>
            </a:r>
          </a:p>
          <a:p>
            <a:pPr marL="0" indent="0" algn="just">
              <a:buFont typeface="Arial" charset="0"/>
              <a:buNone/>
            </a:pPr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И четверо школьников спорят о нем.</a:t>
            </a:r>
          </a:p>
          <a:p>
            <a:pPr marL="0" indent="0" algn="just">
              <a:buFont typeface="Arial" charset="0"/>
              <a:buNone/>
            </a:pPr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Младший сказал: «Это лес. Только хвойный».</a:t>
            </a:r>
          </a:p>
          <a:p>
            <a:pPr marL="0" indent="0" algn="just">
              <a:buFont typeface="Arial" charset="0"/>
              <a:buNone/>
            </a:pPr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Второй возразил: «Элемент так зовут».</a:t>
            </a:r>
          </a:p>
          <a:p>
            <a:pPr marL="0" indent="0" algn="just">
              <a:buFont typeface="Arial" charset="0"/>
              <a:buNone/>
            </a:pPr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Третий воскликнул без тени сомнения:</a:t>
            </a:r>
          </a:p>
          <a:p>
            <a:pPr marL="0" indent="0" algn="just">
              <a:buFont typeface="Arial" charset="0"/>
              <a:buNone/>
            </a:pPr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«Это, друзья, инструмент для сверления».</a:t>
            </a:r>
          </a:p>
          <a:p>
            <a:pPr marL="0" indent="0" algn="just">
              <a:buFont typeface="Arial" charset="0"/>
              <a:buNone/>
            </a:pPr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Тут молвил четвертый: «Секрета здесь нет,</a:t>
            </a:r>
          </a:p>
          <a:p>
            <a:pPr marL="0" indent="0" algn="just">
              <a:buFont typeface="Arial" charset="0"/>
              <a:buNone/>
            </a:pPr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Эту фамилию знает весь свет».</a:t>
            </a:r>
          </a:p>
          <a:p>
            <a:pPr marL="0" indent="0" algn="just">
              <a:buFont typeface="Arial" charset="0"/>
              <a:buNone/>
            </a:pPr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И все четверо были правы. Что это за слово?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928926" y="428604"/>
            <a:ext cx="3267241" cy="769441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cap="all" dirty="0">
                <a:ln w="0"/>
                <a:solidFill>
                  <a:srgbClr val="0000FF"/>
                </a:solidFill>
                <a:effectLst>
                  <a:reflection blurRad="12700" stA="50000" endPos="50000" dist="5000" dir="5400000" sy="-100000" rotWithShape="0"/>
                </a:effectLst>
                <a:latin typeface="Georgia" pitchFamily="18" charset="0"/>
              </a:rPr>
              <a:t>загадка </a:t>
            </a:r>
          </a:p>
        </p:txBody>
      </p:sp>
      <p:sp>
        <p:nvSpPr>
          <p:cNvPr id="8" name="Содержимое 5"/>
          <p:cNvSpPr txBox="1">
            <a:spLocks/>
          </p:cNvSpPr>
          <p:nvPr/>
        </p:nvSpPr>
        <p:spPr bwMode="auto">
          <a:xfrm>
            <a:off x="6072188" y="5857875"/>
            <a:ext cx="2828925" cy="757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Font typeface="Arial" charset="0"/>
              <a:buNone/>
            </a:pPr>
            <a:r>
              <a:rPr lang="ru-RU" sz="3200" b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Бор</a:t>
            </a:r>
          </a:p>
          <a:p>
            <a:pPr algn="ctr">
              <a:spcBef>
                <a:spcPct val="20000"/>
              </a:spcBef>
              <a:buFont typeface="Arial" charset="0"/>
              <a:buNone/>
            </a:pPr>
            <a:endParaRPr lang="ru-RU" sz="240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1509" name="Picture 41" descr="10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72188" y="214313"/>
            <a:ext cx="2871787" cy="2373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7000"/>
                            </p:stCondLst>
                            <p:childTnLst>
                              <p:par>
                                <p:cTn id="4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8000"/>
                            </p:stCondLst>
                            <p:childTnLst>
                              <p:par>
                                <p:cTn id="5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9000"/>
                            </p:stCondLst>
                            <p:childTnLst>
                              <p:par>
                                <p:cTn id="5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500063" y="1428750"/>
            <a:ext cx="6286500" cy="4786313"/>
          </a:xfrm>
        </p:spPr>
        <p:txBody>
          <a:bodyPr/>
          <a:lstStyle/>
          <a:p>
            <a:pPr marL="0" indent="0" algn="just">
              <a:buFont typeface="Arial" charset="0"/>
              <a:buNone/>
            </a:pPr>
            <a:r>
              <a:rPr lang="ru-RU" smtClean="0">
                <a:latin typeface="Times New Roman" pitchFamily="18" charset="0"/>
                <a:cs typeface="Times New Roman" pitchFamily="18" charset="0"/>
              </a:rPr>
              <a:t>Хранят обычно в керосине,</a:t>
            </a:r>
          </a:p>
          <a:p>
            <a:pPr marL="0" indent="0" algn="just">
              <a:buFont typeface="Arial" charset="0"/>
              <a:buNone/>
            </a:pPr>
            <a:r>
              <a:rPr lang="ru-RU" smtClean="0">
                <a:latin typeface="Times New Roman" pitchFamily="18" charset="0"/>
                <a:cs typeface="Times New Roman" pitchFamily="18" charset="0"/>
              </a:rPr>
              <a:t>И «бегает» он по воде.</a:t>
            </a:r>
          </a:p>
          <a:p>
            <a:pPr marL="0" indent="0" algn="just">
              <a:buFont typeface="Arial" charset="0"/>
              <a:buNone/>
            </a:pPr>
            <a:r>
              <a:rPr lang="ru-RU" smtClean="0">
                <a:latin typeface="Times New Roman" pitchFamily="18" charset="0"/>
                <a:cs typeface="Times New Roman" pitchFamily="18" charset="0"/>
              </a:rPr>
              <a:t>В природе, помните отныне,</a:t>
            </a:r>
          </a:p>
          <a:p>
            <a:pPr marL="0" indent="0" algn="just">
              <a:buFont typeface="Arial" charset="0"/>
              <a:buNone/>
            </a:pPr>
            <a:r>
              <a:rPr lang="ru-RU" smtClean="0">
                <a:latin typeface="Times New Roman" pitchFamily="18" charset="0"/>
                <a:cs typeface="Times New Roman" pitchFamily="18" charset="0"/>
              </a:rPr>
              <a:t>Свободным нет его нигде.</a:t>
            </a:r>
          </a:p>
          <a:p>
            <a:pPr marL="0" indent="0" algn="just">
              <a:buFont typeface="Arial" charset="0"/>
              <a:buNone/>
            </a:pPr>
            <a:r>
              <a:rPr lang="ru-RU" smtClean="0">
                <a:latin typeface="Times New Roman" pitchFamily="18" charset="0"/>
                <a:cs typeface="Times New Roman" pitchFamily="18" charset="0"/>
              </a:rPr>
              <a:t>В солях открыть его возможно,</a:t>
            </a:r>
          </a:p>
          <a:p>
            <a:pPr marL="0" indent="0" algn="just">
              <a:buFont typeface="Arial" charset="0"/>
              <a:buNone/>
            </a:pPr>
            <a:r>
              <a:rPr lang="ru-RU" smtClean="0">
                <a:latin typeface="Times New Roman" pitchFamily="18" charset="0"/>
                <a:cs typeface="Times New Roman" pitchFamily="18" charset="0"/>
              </a:rPr>
              <a:t>Желтеет пламя от него,</a:t>
            </a:r>
          </a:p>
          <a:p>
            <a:pPr marL="0" indent="0" algn="just">
              <a:buFont typeface="Arial" charset="0"/>
              <a:buNone/>
            </a:pPr>
            <a:r>
              <a:rPr lang="ru-RU" smtClean="0">
                <a:latin typeface="Times New Roman" pitchFamily="18" charset="0"/>
                <a:cs typeface="Times New Roman" pitchFamily="18" charset="0"/>
              </a:rPr>
              <a:t>И получить  из соли можно.</a:t>
            </a:r>
          </a:p>
          <a:p>
            <a:pPr marL="0" indent="0" algn="just">
              <a:buFont typeface="Arial" charset="0"/>
              <a:buNone/>
            </a:pPr>
            <a:r>
              <a:rPr lang="ru-RU" smtClean="0">
                <a:latin typeface="Times New Roman" pitchFamily="18" charset="0"/>
                <a:cs typeface="Times New Roman" pitchFamily="18" charset="0"/>
              </a:rPr>
              <a:t>Как Дэви получил его.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928926" y="428604"/>
            <a:ext cx="3267241" cy="769441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cap="all" dirty="0">
                <a:ln w="0"/>
                <a:solidFill>
                  <a:srgbClr val="0000FF"/>
                </a:solidFill>
                <a:effectLst>
                  <a:reflection blurRad="12700" stA="50000" endPos="50000" dist="5000" dir="5400000" sy="-100000" rotWithShape="0"/>
                </a:effectLst>
                <a:latin typeface="Georgia" pitchFamily="18" charset="0"/>
              </a:rPr>
              <a:t>загадка </a:t>
            </a:r>
          </a:p>
        </p:txBody>
      </p:sp>
      <p:sp>
        <p:nvSpPr>
          <p:cNvPr id="8" name="Содержимое 5"/>
          <p:cNvSpPr txBox="1">
            <a:spLocks/>
          </p:cNvSpPr>
          <p:nvPr/>
        </p:nvSpPr>
        <p:spPr bwMode="auto">
          <a:xfrm>
            <a:off x="5857875" y="5857875"/>
            <a:ext cx="2828925" cy="757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Font typeface="Arial" charset="0"/>
              <a:buNone/>
            </a:pPr>
            <a:r>
              <a:rPr lang="ru-RU" sz="3200" b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Натрий</a:t>
            </a:r>
          </a:p>
          <a:p>
            <a:pPr algn="ctr">
              <a:spcBef>
                <a:spcPct val="20000"/>
              </a:spcBef>
              <a:buFont typeface="Arial" charset="0"/>
              <a:buNone/>
            </a:pPr>
            <a:endParaRPr lang="ru-RU" sz="240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2533" name="Picture 41" descr="10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5000" y="428625"/>
            <a:ext cx="3197225" cy="264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7000"/>
                            </p:stCondLst>
                            <p:childTnLst>
                              <p:par>
                                <p:cTn id="4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8000"/>
                            </p:stCondLst>
                            <p:childTnLst>
                              <p:par>
                                <p:cTn id="5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500063" y="1428750"/>
            <a:ext cx="6286500" cy="4857750"/>
          </a:xfrm>
        </p:spPr>
        <p:txBody>
          <a:bodyPr/>
          <a:lstStyle/>
          <a:p>
            <a:pPr marL="0" indent="0" algn="just">
              <a:buFont typeface="Arial" charset="0"/>
              <a:buNone/>
            </a:pPr>
            <a:r>
              <a:rPr lang="ru-RU" smtClean="0">
                <a:latin typeface="Times New Roman" pitchFamily="18" charset="0"/>
                <a:cs typeface="Times New Roman" pitchFamily="18" charset="0"/>
              </a:rPr>
              <a:t>Прославлен всеми письменами</a:t>
            </a:r>
          </a:p>
          <a:p>
            <a:pPr marL="0" indent="0" algn="just">
              <a:buFont typeface="Arial" charset="0"/>
              <a:buNone/>
            </a:pPr>
            <a:r>
              <a:rPr lang="ru-RU" smtClean="0">
                <a:latin typeface="Times New Roman" pitchFamily="18" charset="0"/>
                <a:cs typeface="Times New Roman" pitchFamily="18" charset="0"/>
              </a:rPr>
              <a:t>Металл, испытанный огнем,</a:t>
            </a:r>
          </a:p>
          <a:p>
            <a:pPr marL="0" indent="0" algn="just">
              <a:buFont typeface="Arial" charset="0"/>
              <a:buNone/>
            </a:pPr>
            <a:r>
              <a:rPr lang="ru-RU" smtClean="0">
                <a:latin typeface="Times New Roman" pitchFamily="18" charset="0"/>
                <a:cs typeface="Times New Roman" pitchFamily="18" charset="0"/>
              </a:rPr>
              <a:t>Манил к себе людей веками,</a:t>
            </a:r>
          </a:p>
          <a:p>
            <a:pPr marL="0" indent="0" algn="just">
              <a:buFont typeface="Arial" charset="0"/>
              <a:buNone/>
            </a:pPr>
            <a:r>
              <a:rPr lang="ru-RU" smtClean="0">
                <a:latin typeface="Times New Roman" pitchFamily="18" charset="0"/>
                <a:cs typeface="Times New Roman" pitchFamily="18" charset="0"/>
              </a:rPr>
              <a:t>Алхимик жил в мечтах о нем,</a:t>
            </a:r>
          </a:p>
          <a:p>
            <a:pPr marL="0" indent="0" algn="just">
              <a:buFont typeface="Arial" charset="0"/>
              <a:buNone/>
            </a:pPr>
            <a:r>
              <a:rPr lang="ru-RU" smtClean="0">
                <a:latin typeface="Times New Roman" pitchFamily="18" charset="0"/>
                <a:cs typeface="Times New Roman" pitchFamily="18" charset="0"/>
              </a:rPr>
              <a:t>В средневековье феодалы</a:t>
            </a:r>
          </a:p>
          <a:p>
            <a:pPr marL="0" indent="0" algn="just">
              <a:buFont typeface="Arial" charset="0"/>
              <a:buNone/>
            </a:pPr>
            <a:r>
              <a:rPr lang="ru-RU" smtClean="0">
                <a:latin typeface="Times New Roman" pitchFamily="18" charset="0"/>
                <a:cs typeface="Times New Roman" pitchFamily="18" charset="0"/>
              </a:rPr>
              <a:t>Войною шли из – за него.</a:t>
            </a:r>
          </a:p>
          <a:p>
            <a:pPr marL="0" indent="0" algn="just">
              <a:buFont typeface="Arial" charset="0"/>
              <a:buNone/>
            </a:pPr>
            <a:r>
              <a:rPr lang="ru-RU" smtClean="0">
                <a:latin typeface="Times New Roman" pitchFamily="18" charset="0"/>
                <a:cs typeface="Times New Roman" pitchFamily="18" charset="0"/>
              </a:rPr>
              <a:t>И королевские подвалы</a:t>
            </a:r>
          </a:p>
          <a:p>
            <a:pPr marL="0" indent="0" algn="just">
              <a:buFont typeface="Arial" charset="0"/>
              <a:buNone/>
            </a:pPr>
            <a:r>
              <a:rPr lang="ru-RU" smtClean="0">
                <a:latin typeface="Times New Roman" pitchFamily="18" charset="0"/>
                <a:cs typeface="Times New Roman" pitchFamily="18" charset="0"/>
              </a:rPr>
              <a:t>Хранили слитками его.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928926" y="428604"/>
            <a:ext cx="3267241" cy="769441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cap="all" dirty="0">
                <a:ln w="0"/>
                <a:solidFill>
                  <a:srgbClr val="0000FF"/>
                </a:solidFill>
                <a:effectLst>
                  <a:reflection blurRad="12700" stA="50000" endPos="50000" dist="5000" dir="5400000" sy="-100000" rotWithShape="0"/>
                </a:effectLst>
                <a:latin typeface="Georgia" pitchFamily="18" charset="0"/>
              </a:rPr>
              <a:t>загадка </a:t>
            </a:r>
          </a:p>
        </p:txBody>
      </p:sp>
      <p:sp>
        <p:nvSpPr>
          <p:cNvPr id="8" name="Содержимое 5"/>
          <p:cNvSpPr txBox="1">
            <a:spLocks/>
          </p:cNvSpPr>
          <p:nvPr/>
        </p:nvSpPr>
        <p:spPr bwMode="auto">
          <a:xfrm>
            <a:off x="5786438" y="5715000"/>
            <a:ext cx="2828925" cy="757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Font typeface="Arial" charset="0"/>
              <a:buNone/>
            </a:pPr>
            <a:r>
              <a:rPr lang="ru-RU" sz="3200" b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Золото</a:t>
            </a:r>
          </a:p>
          <a:p>
            <a:pPr algn="ctr">
              <a:spcBef>
                <a:spcPct val="20000"/>
              </a:spcBef>
              <a:buFont typeface="Arial" charset="0"/>
              <a:buNone/>
            </a:pPr>
            <a:endParaRPr lang="ru-RU" sz="240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3557" name="Picture 41" descr="10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97550" y="714375"/>
            <a:ext cx="3111500" cy="257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7000"/>
                            </p:stCondLst>
                            <p:childTnLst>
                              <p:par>
                                <p:cTn id="4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8000"/>
                            </p:stCondLst>
                            <p:childTnLst>
                              <p:par>
                                <p:cTn id="5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500063" y="1428750"/>
            <a:ext cx="6286500" cy="4857750"/>
          </a:xfrm>
        </p:spPr>
        <p:txBody>
          <a:bodyPr/>
          <a:lstStyle/>
          <a:p>
            <a:pPr marL="0" indent="0" algn="just">
              <a:buFont typeface="Arial" charset="0"/>
              <a:buNone/>
            </a:pPr>
            <a:r>
              <a:rPr lang="ru-RU" smtClean="0">
                <a:latin typeface="Times New Roman" pitchFamily="18" charset="0"/>
                <a:cs typeface="Times New Roman" pitchFamily="18" charset="0"/>
              </a:rPr>
              <a:t>Давно известна человеку,</a:t>
            </a:r>
          </a:p>
          <a:p>
            <a:pPr marL="0" indent="0" algn="just">
              <a:buFont typeface="Arial" charset="0"/>
              <a:buNone/>
            </a:pPr>
            <a:r>
              <a:rPr lang="ru-RU" smtClean="0">
                <a:latin typeface="Times New Roman" pitchFamily="18" charset="0"/>
                <a:cs typeface="Times New Roman" pitchFamily="18" charset="0"/>
              </a:rPr>
              <a:t>Она тягуча и красна,</a:t>
            </a:r>
          </a:p>
          <a:p>
            <a:pPr marL="0" indent="0" algn="just">
              <a:buFont typeface="Arial" charset="0"/>
              <a:buNone/>
            </a:pPr>
            <a:r>
              <a:rPr lang="ru-RU" smtClean="0">
                <a:latin typeface="Times New Roman" pitchFamily="18" charset="0"/>
                <a:cs typeface="Times New Roman" pitchFamily="18" charset="0"/>
              </a:rPr>
              <a:t>Еще по «бронзовому веку»</a:t>
            </a:r>
          </a:p>
          <a:p>
            <a:pPr marL="0" indent="0" algn="just">
              <a:buFont typeface="Arial" charset="0"/>
              <a:buNone/>
            </a:pPr>
            <a:r>
              <a:rPr lang="ru-RU" smtClean="0">
                <a:latin typeface="Times New Roman" pitchFamily="18" charset="0"/>
                <a:cs typeface="Times New Roman" pitchFamily="18" charset="0"/>
              </a:rPr>
              <a:t>Знакома в сплавах всем она.</a:t>
            </a:r>
          </a:p>
          <a:p>
            <a:pPr marL="0" indent="0" algn="just">
              <a:buFont typeface="Arial" charset="0"/>
              <a:buNone/>
            </a:pPr>
            <a:r>
              <a:rPr lang="ru-RU" smtClean="0">
                <a:latin typeface="Times New Roman" pitchFamily="18" charset="0"/>
                <a:cs typeface="Times New Roman" pitchFamily="18" charset="0"/>
              </a:rPr>
              <a:t>С горячей серной кислотою</a:t>
            </a:r>
          </a:p>
          <a:p>
            <a:pPr marL="0" indent="0" algn="just">
              <a:buFont typeface="Arial" charset="0"/>
              <a:buNone/>
            </a:pPr>
            <a:r>
              <a:rPr lang="ru-RU" smtClean="0">
                <a:latin typeface="Times New Roman" pitchFamily="18" charset="0"/>
                <a:cs typeface="Times New Roman" pitchFamily="18" charset="0"/>
              </a:rPr>
              <a:t>Дает нам синий купорос.</a:t>
            </a:r>
          </a:p>
          <a:p>
            <a:pPr marL="0" indent="0" algn="just">
              <a:buFont typeface="Arial" charset="0"/>
              <a:buNone/>
            </a:pPr>
            <a:r>
              <a:rPr lang="ru-RU" smtClean="0">
                <a:latin typeface="Times New Roman" pitchFamily="18" charset="0"/>
                <a:cs typeface="Times New Roman" pitchFamily="18" charset="0"/>
              </a:rPr>
              <a:t>Так что же это за металл?</a:t>
            </a:r>
          </a:p>
          <a:p>
            <a:pPr marL="0" indent="0" algn="just">
              <a:buFont typeface="Arial" charset="0"/>
              <a:buNone/>
            </a:pPr>
            <a:r>
              <a:rPr lang="ru-RU" smtClean="0">
                <a:latin typeface="Times New Roman" pitchFamily="18" charset="0"/>
                <a:cs typeface="Times New Roman" pitchFamily="18" charset="0"/>
              </a:rPr>
              <a:t>Ответьте на вопрос.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928926" y="428604"/>
            <a:ext cx="3267241" cy="769441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cap="all" dirty="0">
                <a:ln w="0"/>
                <a:solidFill>
                  <a:srgbClr val="0000FF"/>
                </a:solidFill>
                <a:effectLst>
                  <a:reflection blurRad="12700" stA="50000" endPos="50000" dist="5000" dir="5400000" sy="-100000" rotWithShape="0"/>
                </a:effectLst>
                <a:latin typeface="Georgia" pitchFamily="18" charset="0"/>
              </a:rPr>
              <a:t>загадка </a:t>
            </a:r>
          </a:p>
        </p:txBody>
      </p:sp>
      <p:sp>
        <p:nvSpPr>
          <p:cNvPr id="8" name="Содержимое 5"/>
          <p:cNvSpPr txBox="1">
            <a:spLocks/>
          </p:cNvSpPr>
          <p:nvPr/>
        </p:nvSpPr>
        <p:spPr bwMode="auto">
          <a:xfrm>
            <a:off x="5715000" y="5786438"/>
            <a:ext cx="2828925" cy="757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Font typeface="Arial" charset="0"/>
              <a:buNone/>
            </a:pPr>
            <a:r>
              <a:rPr lang="ru-RU" sz="3200" b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Медь</a:t>
            </a:r>
          </a:p>
          <a:p>
            <a:pPr algn="ctr">
              <a:spcBef>
                <a:spcPct val="20000"/>
              </a:spcBef>
              <a:buFont typeface="Arial" charset="0"/>
              <a:buNone/>
            </a:pPr>
            <a:endParaRPr lang="ru-RU" sz="240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4581" name="Picture 41" descr="10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57875" y="857250"/>
            <a:ext cx="3111500" cy="257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7000"/>
                            </p:stCondLst>
                            <p:childTnLst>
                              <p:par>
                                <p:cTn id="4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8000"/>
                            </p:stCondLst>
                            <p:childTnLst>
                              <p:par>
                                <p:cTn id="5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500063" y="1428750"/>
            <a:ext cx="6286500" cy="4714875"/>
          </a:xfrm>
        </p:spPr>
        <p:txBody>
          <a:bodyPr/>
          <a:lstStyle/>
          <a:p>
            <a:pPr marL="0" indent="0" algn="just">
              <a:buFont typeface="Arial" charset="0"/>
              <a:buNone/>
            </a:pPr>
            <a:r>
              <a:rPr lang="ru-RU" smtClean="0">
                <a:latin typeface="Times New Roman" pitchFamily="18" charset="0"/>
                <a:cs typeface="Times New Roman" pitchFamily="18" charset="0"/>
              </a:rPr>
              <a:t>Среди металлов самый славный,</a:t>
            </a:r>
          </a:p>
          <a:p>
            <a:pPr marL="0" indent="0" algn="just">
              <a:buFont typeface="Arial" charset="0"/>
              <a:buNone/>
            </a:pPr>
            <a:r>
              <a:rPr lang="ru-RU" smtClean="0">
                <a:latin typeface="Times New Roman" pitchFamily="18" charset="0"/>
                <a:cs typeface="Times New Roman" pitchFamily="18" charset="0"/>
              </a:rPr>
              <a:t>Важнейший древний элемент.</a:t>
            </a:r>
          </a:p>
          <a:p>
            <a:pPr marL="0" indent="0" algn="just">
              <a:buFont typeface="Arial" charset="0"/>
              <a:buNone/>
            </a:pPr>
            <a:r>
              <a:rPr lang="ru-RU" smtClean="0">
                <a:latin typeface="Times New Roman" pitchFamily="18" charset="0"/>
                <a:cs typeface="Times New Roman" pitchFamily="18" charset="0"/>
              </a:rPr>
              <a:t>В тяжелой индустрии главный,</a:t>
            </a:r>
          </a:p>
          <a:p>
            <a:pPr marL="0" indent="0" algn="just">
              <a:buFont typeface="Arial" charset="0"/>
              <a:buNone/>
            </a:pPr>
            <a:r>
              <a:rPr lang="ru-RU" smtClean="0">
                <a:latin typeface="Times New Roman" pitchFamily="18" charset="0"/>
                <a:cs typeface="Times New Roman" pitchFamily="18" charset="0"/>
              </a:rPr>
              <a:t>Знаком с ним каждый человек.</a:t>
            </a:r>
          </a:p>
          <a:p>
            <a:pPr marL="0" indent="0" algn="just">
              <a:buFont typeface="Arial" charset="0"/>
              <a:buNone/>
            </a:pPr>
            <a:r>
              <a:rPr lang="ru-RU" smtClean="0">
                <a:latin typeface="Times New Roman" pitchFamily="18" charset="0"/>
                <a:cs typeface="Times New Roman" pitchFamily="18" charset="0"/>
              </a:rPr>
              <a:t>Родится в огненной стихии,</a:t>
            </a:r>
          </a:p>
          <a:p>
            <a:pPr marL="0" indent="0" algn="just">
              <a:buFont typeface="Arial" charset="0"/>
              <a:buNone/>
            </a:pPr>
            <a:r>
              <a:rPr lang="ru-RU" smtClean="0">
                <a:latin typeface="Times New Roman" pitchFamily="18" charset="0"/>
                <a:cs typeface="Times New Roman" pitchFamily="18" charset="0"/>
              </a:rPr>
              <a:t>Расплав его течет рекой,</a:t>
            </a:r>
          </a:p>
          <a:p>
            <a:pPr marL="0" indent="0" algn="just">
              <a:buFont typeface="Arial" charset="0"/>
              <a:buNone/>
            </a:pPr>
            <a:r>
              <a:rPr lang="ru-RU" smtClean="0">
                <a:latin typeface="Times New Roman" pitchFamily="18" charset="0"/>
                <a:cs typeface="Times New Roman" pitchFamily="18" charset="0"/>
              </a:rPr>
              <a:t>Важнее нет в металлургии,</a:t>
            </a:r>
          </a:p>
          <a:p>
            <a:pPr marL="0" indent="0" algn="just">
              <a:buFont typeface="Arial" charset="0"/>
              <a:buNone/>
            </a:pPr>
            <a:r>
              <a:rPr lang="ru-RU" smtClean="0">
                <a:latin typeface="Times New Roman" pitchFamily="18" charset="0"/>
                <a:cs typeface="Times New Roman" pitchFamily="18" charset="0"/>
              </a:rPr>
              <a:t>Он нужен всем, и нам с тобой.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928926" y="428604"/>
            <a:ext cx="3267241" cy="769441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cap="all" dirty="0">
                <a:ln w="0"/>
                <a:solidFill>
                  <a:srgbClr val="0000FF"/>
                </a:solidFill>
                <a:effectLst>
                  <a:reflection blurRad="12700" stA="50000" endPos="50000" dist="5000" dir="5400000" sy="-100000" rotWithShape="0"/>
                </a:effectLst>
                <a:latin typeface="Georgia" pitchFamily="18" charset="0"/>
              </a:rPr>
              <a:t>загадка </a:t>
            </a:r>
          </a:p>
        </p:txBody>
      </p:sp>
      <p:sp>
        <p:nvSpPr>
          <p:cNvPr id="8" name="Содержимое 5"/>
          <p:cNvSpPr txBox="1">
            <a:spLocks/>
          </p:cNvSpPr>
          <p:nvPr/>
        </p:nvSpPr>
        <p:spPr bwMode="auto">
          <a:xfrm>
            <a:off x="6000750" y="5786438"/>
            <a:ext cx="2828925" cy="757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Font typeface="Arial" charset="0"/>
              <a:buNone/>
            </a:pPr>
            <a:r>
              <a:rPr lang="ru-RU" sz="3200" b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Железо</a:t>
            </a:r>
          </a:p>
          <a:p>
            <a:pPr algn="ctr">
              <a:spcBef>
                <a:spcPct val="20000"/>
              </a:spcBef>
              <a:buFont typeface="Arial" charset="0"/>
              <a:buNone/>
            </a:pPr>
            <a:endParaRPr lang="ru-RU" sz="240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5605" name="Picture 41" descr="10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26113" y="1000125"/>
            <a:ext cx="3197225" cy="264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7000"/>
                            </p:stCondLst>
                            <p:childTnLst>
                              <p:par>
                                <p:cTn id="4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8000"/>
                            </p:stCondLst>
                            <p:childTnLst>
                              <p:par>
                                <p:cTn id="5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500063" y="1428750"/>
            <a:ext cx="6286500" cy="2643188"/>
          </a:xfrm>
        </p:spPr>
        <p:txBody>
          <a:bodyPr/>
          <a:lstStyle/>
          <a:p>
            <a:pPr marL="0" indent="0">
              <a:buFont typeface="Arial" charset="0"/>
              <a:buNone/>
            </a:pPr>
            <a:r>
              <a:rPr lang="ru-RU" smtClean="0">
                <a:latin typeface="Georgia" pitchFamily="18" charset="0"/>
              </a:rPr>
              <a:t>Я светоносный элемент,</a:t>
            </a:r>
          </a:p>
          <a:p>
            <a:pPr marL="0" indent="0">
              <a:buFont typeface="Arial" charset="0"/>
              <a:buNone/>
            </a:pPr>
            <a:r>
              <a:rPr lang="ru-RU" smtClean="0">
                <a:latin typeface="Georgia" pitchFamily="18" charset="0"/>
              </a:rPr>
              <a:t>В соединении стал мелом.                                        Я спичку вам зажгу в момент.                                                                                           Сожгут меня – и под водой                                                                                               Оксид мой станет кислотой.</a:t>
            </a:r>
          </a:p>
          <a:p>
            <a:pPr marL="0" indent="0" algn="just">
              <a:buFont typeface="Arial" charset="0"/>
              <a:buNone/>
            </a:pPr>
            <a:endParaRPr lang="ru-RU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928926" y="428604"/>
            <a:ext cx="3267241" cy="769441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cap="all" dirty="0">
                <a:ln w="0"/>
                <a:solidFill>
                  <a:srgbClr val="0000FF"/>
                </a:solidFill>
                <a:effectLst>
                  <a:reflection blurRad="12700" stA="50000" endPos="50000" dist="5000" dir="5400000" sy="-100000" rotWithShape="0"/>
                </a:effectLst>
                <a:latin typeface="Georgia" pitchFamily="18" charset="0"/>
              </a:rPr>
              <a:t>загадка </a:t>
            </a:r>
          </a:p>
        </p:txBody>
      </p:sp>
      <p:sp>
        <p:nvSpPr>
          <p:cNvPr id="8" name="Содержимое 5"/>
          <p:cNvSpPr txBox="1">
            <a:spLocks/>
          </p:cNvSpPr>
          <p:nvPr/>
        </p:nvSpPr>
        <p:spPr bwMode="auto">
          <a:xfrm>
            <a:off x="5214938" y="5429250"/>
            <a:ext cx="2828925" cy="757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Font typeface="Arial" charset="0"/>
              <a:buNone/>
            </a:pPr>
            <a:r>
              <a:rPr lang="ru-RU" sz="3200" b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Фосфор</a:t>
            </a:r>
          </a:p>
          <a:p>
            <a:pPr algn="ctr">
              <a:spcBef>
                <a:spcPct val="20000"/>
              </a:spcBef>
              <a:buFont typeface="Arial" charset="0"/>
              <a:buNone/>
            </a:pPr>
            <a:endParaRPr lang="ru-RU" sz="240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6629" name="Picture 41" descr="10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43563" y="949325"/>
            <a:ext cx="3086100" cy="2551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500063" y="1428750"/>
            <a:ext cx="6286500" cy="3857625"/>
          </a:xfrm>
        </p:spPr>
        <p:txBody>
          <a:bodyPr/>
          <a:lstStyle/>
          <a:p>
            <a:pPr marL="0" indent="0">
              <a:buFont typeface="Arial" charset="0"/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Этому металлу  - хвала и честь,                                                                                                 С ним получается «Белая жесть».                                                                                                 Покрывают им сталь слегка.</a:t>
            </a:r>
          </a:p>
          <a:p>
            <a:pPr marL="0" indent="0">
              <a:buFont typeface="Arial" charset="0"/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Тогда для консервов посуда годна.</a:t>
            </a:r>
          </a:p>
          <a:p>
            <a:pPr marL="0" indent="0" algn="just">
              <a:buFont typeface="Arial" charset="0"/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928926" y="428604"/>
            <a:ext cx="3267241" cy="769441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cap="all" dirty="0">
                <a:ln w="0"/>
                <a:solidFill>
                  <a:srgbClr val="0000FF"/>
                </a:solidFill>
                <a:effectLst>
                  <a:reflection blurRad="12700" stA="50000" endPos="50000" dist="5000" dir="5400000" sy="-100000" rotWithShape="0"/>
                </a:effectLst>
                <a:latin typeface="Georgia" pitchFamily="18" charset="0"/>
              </a:rPr>
              <a:t>загадка </a:t>
            </a:r>
          </a:p>
        </p:txBody>
      </p:sp>
      <p:sp>
        <p:nvSpPr>
          <p:cNvPr id="8" name="Содержимое 5"/>
          <p:cNvSpPr txBox="1">
            <a:spLocks/>
          </p:cNvSpPr>
          <p:nvPr/>
        </p:nvSpPr>
        <p:spPr bwMode="auto">
          <a:xfrm>
            <a:off x="5214938" y="5429250"/>
            <a:ext cx="2828925" cy="757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Font typeface="Arial" charset="0"/>
              <a:buNone/>
            </a:pPr>
            <a:r>
              <a:rPr lang="ru-RU" sz="3200" b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Олово</a:t>
            </a:r>
          </a:p>
          <a:p>
            <a:pPr algn="ctr">
              <a:spcBef>
                <a:spcPct val="20000"/>
              </a:spcBef>
              <a:buFont typeface="Arial" charset="0"/>
              <a:buNone/>
            </a:pPr>
            <a:endParaRPr lang="ru-RU" sz="240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7653" name="Picture 41" descr="10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62638" y="571500"/>
            <a:ext cx="2938462" cy="242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500063" y="1428750"/>
            <a:ext cx="6286500" cy="1071563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Был металл серебристо-белый,                           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соединении стал мелом.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928926" y="428604"/>
            <a:ext cx="3358613" cy="769441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cap="all" dirty="0">
                <a:ln w="0"/>
                <a:solidFill>
                  <a:srgbClr val="0000FF"/>
                </a:solidFill>
                <a:effectLst>
                  <a:reflection blurRad="12700" stA="50000" endPos="50000" dist="5000" dir="5400000" sy="-100000" rotWithShape="0"/>
                </a:effectLst>
                <a:latin typeface="Georgia" pitchFamily="18" charset="0"/>
              </a:rPr>
              <a:t>загадки </a:t>
            </a:r>
          </a:p>
        </p:txBody>
      </p:sp>
      <p:sp>
        <p:nvSpPr>
          <p:cNvPr id="8" name="Содержимое 5"/>
          <p:cNvSpPr txBox="1">
            <a:spLocks/>
          </p:cNvSpPr>
          <p:nvPr/>
        </p:nvSpPr>
        <p:spPr bwMode="auto">
          <a:xfrm>
            <a:off x="3857625" y="2643188"/>
            <a:ext cx="2828925" cy="757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Font typeface="Arial" charset="0"/>
              <a:buNone/>
            </a:pPr>
            <a:r>
              <a:rPr lang="ru-RU" sz="3200" b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Кальций</a:t>
            </a:r>
          </a:p>
          <a:p>
            <a:pPr algn="ctr">
              <a:spcBef>
                <a:spcPct val="20000"/>
              </a:spcBef>
              <a:buFont typeface="Arial" charset="0"/>
              <a:buNone/>
            </a:pPr>
            <a:endParaRPr lang="ru-RU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5"/>
          <p:cNvSpPr txBox="1">
            <a:spLocks/>
          </p:cNvSpPr>
          <p:nvPr/>
        </p:nvSpPr>
        <p:spPr bwMode="auto">
          <a:xfrm>
            <a:off x="500063" y="4000500"/>
            <a:ext cx="6286500" cy="1071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ru-RU" sz="3200">
                <a:latin typeface="Times New Roman" pitchFamily="18" charset="0"/>
                <a:cs typeface="Times New Roman" pitchFamily="18" charset="0"/>
              </a:rPr>
              <a:t>В конце периода стоит,  </a:t>
            </a:r>
          </a:p>
          <a:p>
            <a:r>
              <a:rPr lang="ru-RU" sz="3200">
                <a:latin typeface="Times New Roman" pitchFamily="18" charset="0"/>
                <a:cs typeface="Times New Roman" pitchFamily="18" charset="0"/>
              </a:rPr>
              <a:t>В нём вода и та горит.</a:t>
            </a:r>
          </a:p>
        </p:txBody>
      </p:sp>
      <p:sp>
        <p:nvSpPr>
          <p:cNvPr id="9" name="Содержимое 5"/>
          <p:cNvSpPr txBox="1">
            <a:spLocks/>
          </p:cNvSpPr>
          <p:nvPr/>
        </p:nvSpPr>
        <p:spPr bwMode="auto">
          <a:xfrm>
            <a:off x="4357688" y="5286375"/>
            <a:ext cx="2828925" cy="757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Font typeface="Arial" charset="0"/>
              <a:buNone/>
            </a:pPr>
            <a:r>
              <a:rPr lang="ru-RU" sz="3200" b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Фтор</a:t>
            </a:r>
          </a:p>
          <a:p>
            <a:pPr algn="ctr">
              <a:spcBef>
                <a:spcPct val="20000"/>
              </a:spcBef>
              <a:buFont typeface="Arial" charset="0"/>
              <a:buNone/>
            </a:pPr>
            <a:endParaRPr lang="ru-RU" sz="240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8679" name="Picture 41" descr="10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34038" y="642938"/>
            <a:ext cx="3024187" cy="2500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8" grpId="0"/>
      <p:bldP spid="5" grpId="0"/>
      <p:bldP spid="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500034" y="1571612"/>
            <a:ext cx="6286500" cy="2857520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latin typeface="Georgia" pitchFamily="18" charset="0"/>
              </a:rPr>
              <a:t>Разглядев мой спектр в оконце,</a:t>
            </a:r>
          </a:p>
          <a:p>
            <a:pPr algn="just">
              <a:buNone/>
            </a:pPr>
            <a:r>
              <a:rPr lang="ru-RU" dirty="0" smtClean="0">
                <a:latin typeface="Georgia" pitchFamily="18" charset="0"/>
              </a:rPr>
              <a:t>Обнаружили меня на Солнце.</a:t>
            </a:r>
          </a:p>
          <a:p>
            <a:pPr>
              <a:buNone/>
            </a:pPr>
            <a:r>
              <a:rPr lang="ru-RU" dirty="0" smtClean="0">
                <a:latin typeface="Georgia" pitchFamily="18" charset="0"/>
              </a:rPr>
              <a:t>Я с благородными дружу -</a:t>
            </a:r>
          </a:p>
          <a:p>
            <a:pPr>
              <a:buNone/>
            </a:pPr>
            <a:r>
              <a:rPr lang="ru-RU" dirty="0" smtClean="0">
                <a:latin typeface="Georgia" pitchFamily="18" charset="0"/>
              </a:rPr>
              <a:t>В их семейство я вхожу.</a:t>
            </a:r>
            <a:endParaRPr lang="ru-RU" dirty="0" smtClean="0">
              <a:latin typeface="Georgia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928926" y="428604"/>
            <a:ext cx="3267241" cy="769441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cap="all" dirty="0">
                <a:ln w="0"/>
                <a:solidFill>
                  <a:srgbClr val="0000FF"/>
                </a:solidFill>
                <a:effectLst>
                  <a:reflection blurRad="12700" stA="50000" endPos="50000" dist="5000" dir="5400000" sy="-100000" rotWithShape="0"/>
                </a:effectLst>
                <a:latin typeface="Georgia" pitchFamily="18" charset="0"/>
              </a:rPr>
              <a:t>загадка </a:t>
            </a:r>
          </a:p>
        </p:txBody>
      </p:sp>
      <p:sp>
        <p:nvSpPr>
          <p:cNvPr id="8" name="Содержимое 5"/>
          <p:cNvSpPr txBox="1">
            <a:spLocks/>
          </p:cNvSpPr>
          <p:nvPr/>
        </p:nvSpPr>
        <p:spPr bwMode="auto">
          <a:xfrm>
            <a:off x="5214938" y="5429250"/>
            <a:ext cx="2828925" cy="757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Font typeface="Arial" charset="0"/>
              <a:buNone/>
            </a:pPr>
            <a:r>
              <a:rPr lang="ru-RU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Гелий</a:t>
            </a:r>
            <a:endParaRPr lang="ru-RU" sz="32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ct val="20000"/>
              </a:spcBef>
              <a:buFont typeface="Arial" charset="0"/>
              <a:buNone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7653" name="Picture 41" descr="10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05538" y="2000240"/>
            <a:ext cx="2938462" cy="242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4000" b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428596" y="214290"/>
            <a:ext cx="3690434" cy="2123658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spc="50" dirty="0" smtClean="0">
                <a:ln w="11430"/>
                <a:solidFill>
                  <a:srgbClr val="0000F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eorgia" pitchFamily="18" charset="0"/>
              </a:rPr>
              <a:t>Игра со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spc="50" dirty="0" smtClean="0">
                <a:ln w="11430"/>
                <a:solidFill>
                  <a:srgbClr val="0000F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eorgia" pitchFamily="18" charset="0"/>
              </a:rPr>
              <a:t> зрителями</a:t>
            </a:r>
            <a:endParaRPr lang="ru-RU" sz="4400" b="1" spc="50" dirty="0">
              <a:ln w="11430"/>
              <a:solidFill>
                <a:srgbClr val="0000FF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Georgia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eorgia" pitchFamily="18" charset="0"/>
              </a:rPr>
              <a:t> </a:t>
            </a:r>
            <a:endParaRPr lang="ru-RU" sz="3600" b="1" spc="50" dirty="0">
              <a:ln w="11430"/>
              <a:solidFill>
                <a:srgbClr val="0000FF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Georgia" pitchFamily="18" charset="0"/>
            </a:endParaRPr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263478" y="428604"/>
            <a:ext cx="6486070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 “Широко распростирает химия руки </a:t>
            </a: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в дела человеческие…”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 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М.В.Ломоносов.</a:t>
            </a:r>
            <a:endParaRPr kumimoji="0" lang="ru-RU" sz="28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</a:endParaRPr>
          </a:p>
        </p:txBody>
      </p:sp>
      <p:pic>
        <p:nvPicPr>
          <p:cNvPr id="1027" name="Picture 3" descr="E:\рисунки химия\ученые\lomonosov0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1428736"/>
            <a:ext cx="3997689" cy="464347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3191729" y="3071810"/>
            <a:ext cx="5952271" cy="144655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eorgia" pitchFamily="18" charset="0"/>
              </a:rPr>
              <a:t>Конкурс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eorgia" pitchFamily="18" charset="0"/>
              </a:rPr>
              <a:t> </a:t>
            </a:r>
            <a:r>
              <a:rPr lang="ru-RU" sz="4400" b="1" spc="50" dirty="0">
                <a:ln w="11430"/>
                <a:solidFill>
                  <a:srgbClr val="0000F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eorgia" pitchFamily="18" charset="0"/>
              </a:rPr>
              <a:t>«Угадай явления»</a:t>
            </a:r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6" name="Picture 8" descr="Вулканы Гавайских островов"/>
          <p:cNvPicPr>
            <a:picLocks noGrp="1" noChangeAspect="1" noChangeArrowheads="1"/>
          </p:cNvPicPr>
          <p:nvPr>
            <p:ph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9144000" cy="6858000"/>
          </a:xfrm>
          <a:noFill/>
          <a:ln/>
        </p:spPr>
      </p:pic>
      <p:sp>
        <p:nvSpPr>
          <p:cNvPr id="22538" name="Text Box 10"/>
          <p:cNvSpPr txBox="1">
            <a:spLocks noChangeArrowheads="1"/>
          </p:cNvSpPr>
          <p:nvPr/>
        </p:nvSpPr>
        <p:spPr bwMode="auto">
          <a:xfrm>
            <a:off x="7216775" y="6256338"/>
            <a:ext cx="13398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u="sng">
                <a:solidFill>
                  <a:srgbClr val="FF66CC"/>
                </a:solidFill>
                <a:hlinkClick r:id="rId3" action="ppaction://hlinkfile"/>
              </a:rPr>
              <a:t>Opit036.avi</a:t>
            </a:r>
            <a:endParaRPr lang="ru-RU" u="sng">
              <a:solidFill>
                <a:srgbClr val="FF66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357188" y="2714625"/>
            <a:ext cx="7286625" cy="2954338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Люблю грозу в начале мая,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Когда весенний, первый гром,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Как бы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резвяся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и играя.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Грохочет в небе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голубом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(Ф.И. Тютчев «Весенняя гроза»).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15567" y="214290"/>
            <a:ext cx="9028433" cy="2062103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cap="all" dirty="0">
                <a:ln w="0"/>
                <a:solidFill>
                  <a:srgbClr val="0000FF"/>
                </a:solidFill>
                <a:effectLst>
                  <a:reflection blurRad="12700" stA="50000" endPos="50000" dist="5000" dir="5400000" sy="-100000" rotWithShape="0"/>
                </a:effectLst>
                <a:latin typeface="Georgia" pitchFamily="18" charset="0"/>
              </a:rPr>
              <a:t>О каких явлениях,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cap="all" dirty="0">
                <a:ln w="0"/>
                <a:solidFill>
                  <a:srgbClr val="0000FF"/>
                </a:solidFill>
                <a:effectLst>
                  <a:reflection blurRad="12700" stA="50000" endPos="50000" dist="5000" dir="5400000" sy="-100000" rotWithShape="0"/>
                </a:effectLst>
                <a:latin typeface="Georgia" pitchFamily="18" charset="0"/>
              </a:rPr>
              <a:t>физических или химических ,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cap="all" dirty="0">
                <a:ln w="0"/>
                <a:solidFill>
                  <a:srgbClr val="0000FF"/>
                </a:solidFill>
                <a:effectLst>
                  <a:reflection blurRad="12700" stA="50000" endPos="50000" dist="5000" dir="5400000" sy="-100000" rotWithShape="0"/>
                </a:effectLst>
                <a:latin typeface="Georgia" pitchFamily="18" charset="0"/>
              </a:rPr>
              <a:t>идет речь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cap="all" dirty="0">
                <a:ln w="0"/>
                <a:solidFill>
                  <a:srgbClr val="0000FF"/>
                </a:solidFill>
                <a:effectLst>
                  <a:reflection blurRad="12700" stA="50000" endPos="50000" dist="5000" dir="5400000" sy="-100000" rotWithShape="0"/>
                </a:effectLst>
                <a:latin typeface="Georgia" pitchFamily="18" charset="0"/>
              </a:rPr>
              <a:t>в литературных произведениях </a:t>
            </a:r>
          </a:p>
        </p:txBody>
      </p:sp>
      <p:sp>
        <p:nvSpPr>
          <p:cNvPr id="8" name="Содержимое 5"/>
          <p:cNvSpPr txBox="1">
            <a:spLocks/>
          </p:cNvSpPr>
          <p:nvPr/>
        </p:nvSpPr>
        <p:spPr>
          <a:xfrm>
            <a:off x="5072063" y="5857875"/>
            <a:ext cx="3471862" cy="757238"/>
          </a:xfrm>
          <a:prstGeom prst="rect">
            <a:avLst/>
          </a:prstGeom>
        </p:spPr>
        <p:txBody>
          <a:bodyPr>
            <a:normAutofit fontScale="85000" lnSpcReduction="10000"/>
          </a:bodyPr>
          <a:lstStyle/>
          <a:p>
            <a:pPr algn="ctr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2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Физическое явление</a:t>
            </a:r>
          </a:p>
          <a:p>
            <a:pPr algn="ctr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25" name="Picture 2" descr="D:\Мои рисунки\разные\95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48350" y="2571750"/>
            <a:ext cx="2652713" cy="2357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8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357188" y="2714625"/>
            <a:ext cx="8501062" cy="3143250"/>
          </a:xfrm>
        </p:spPr>
        <p:txBody>
          <a:bodyPr/>
          <a:lstStyle/>
          <a:p>
            <a:pPr marL="0" indent="0">
              <a:buFont typeface="Arial" charset="0"/>
              <a:buNone/>
            </a:pPr>
            <a:r>
              <a:rPr lang="ru-RU" smtClean="0">
                <a:latin typeface="Times New Roman" pitchFamily="18" charset="0"/>
                <a:cs typeface="Times New Roman" pitchFamily="18" charset="0"/>
              </a:rPr>
              <a:t>Вот уже вечер. Роса  блестит на крапиве.</a:t>
            </a:r>
          </a:p>
          <a:p>
            <a:pPr marL="0" indent="0">
              <a:buFont typeface="Arial" charset="0"/>
              <a:buNone/>
            </a:pPr>
            <a:r>
              <a:rPr lang="ru-RU" smtClean="0">
                <a:latin typeface="Times New Roman" pitchFamily="18" charset="0"/>
                <a:cs typeface="Times New Roman" pitchFamily="18" charset="0"/>
              </a:rPr>
              <a:t> Я стою у дороги, прислонившись к иве.</a:t>
            </a:r>
          </a:p>
          <a:p>
            <a:pPr marL="0" indent="0">
              <a:buFont typeface="Arial" charset="0"/>
              <a:buNone/>
            </a:pPr>
            <a:r>
              <a:rPr lang="ru-RU" smtClean="0">
                <a:latin typeface="Times New Roman" pitchFamily="18" charset="0"/>
                <a:cs typeface="Times New Roman" pitchFamily="18" charset="0"/>
              </a:rPr>
              <a:t> От луны свет большой прямо на нашу крышу.</a:t>
            </a:r>
          </a:p>
          <a:p>
            <a:pPr marL="0" indent="0">
              <a:buFont typeface="Arial" charset="0"/>
              <a:buNone/>
            </a:pPr>
            <a:r>
              <a:rPr lang="ru-RU" smtClean="0">
                <a:latin typeface="Times New Roman" pitchFamily="18" charset="0"/>
                <a:cs typeface="Times New Roman" pitchFamily="18" charset="0"/>
              </a:rPr>
              <a:t> Где-то песнь соловья вдалеке я слышу.</a:t>
            </a:r>
          </a:p>
          <a:p>
            <a:pPr marL="0" indent="0">
              <a:buFont typeface="Arial" charset="0"/>
              <a:buNone/>
            </a:pPr>
            <a:r>
              <a:rPr lang="ru-RU" smtClean="0">
                <a:latin typeface="Times New Roman" pitchFamily="18" charset="0"/>
                <a:cs typeface="Times New Roman" pitchFamily="18" charset="0"/>
              </a:rPr>
              <a:t>                 (С.А. Есенин  «Вот уже вечер. Роса»).</a:t>
            </a:r>
          </a:p>
          <a:p>
            <a:pPr marL="0" indent="0">
              <a:buFont typeface="Arial" charset="0"/>
              <a:buNone/>
            </a:pPr>
            <a:endParaRPr lang="ru-RU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15567" y="214290"/>
            <a:ext cx="9028433" cy="2062103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cap="all" dirty="0">
                <a:ln w="0"/>
                <a:solidFill>
                  <a:srgbClr val="0000FF"/>
                </a:solidFill>
                <a:effectLst>
                  <a:reflection blurRad="12700" stA="50000" endPos="50000" dist="5000" dir="5400000" sy="-100000" rotWithShape="0"/>
                </a:effectLst>
                <a:latin typeface="Georgia" pitchFamily="18" charset="0"/>
              </a:rPr>
              <a:t>О каких явлениях,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cap="all" dirty="0">
                <a:ln w="0"/>
                <a:solidFill>
                  <a:srgbClr val="0000FF"/>
                </a:solidFill>
                <a:effectLst>
                  <a:reflection blurRad="12700" stA="50000" endPos="50000" dist="5000" dir="5400000" sy="-100000" rotWithShape="0"/>
                </a:effectLst>
                <a:latin typeface="Georgia" pitchFamily="18" charset="0"/>
              </a:rPr>
              <a:t>физических или химических ,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cap="all" dirty="0">
                <a:ln w="0"/>
                <a:solidFill>
                  <a:srgbClr val="0000FF"/>
                </a:solidFill>
                <a:effectLst>
                  <a:reflection blurRad="12700" stA="50000" endPos="50000" dist="5000" dir="5400000" sy="-100000" rotWithShape="0"/>
                </a:effectLst>
                <a:latin typeface="Georgia" pitchFamily="18" charset="0"/>
              </a:rPr>
              <a:t>идет речь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cap="all" dirty="0">
                <a:ln w="0"/>
                <a:solidFill>
                  <a:srgbClr val="0000FF"/>
                </a:solidFill>
                <a:effectLst>
                  <a:reflection blurRad="12700" stA="50000" endPos="50000" dist="5000" dir="5400000" sy="-100000" rotWithShape="0"/>
                </a:effectLst>
                <a:latin typeface="Georgia" pitchFamily="18" charset="0"/>
              </a:rPr>
              <a:t>в литературных произведениях </a:t>
            </a:r>
          </a:p>
        </p:txBody>
      </p:sp>
      <p:sp>
        <p:nvSpPr>
          <p:cNvPr id="8" name="Содержимое 5"/>
          <p:cNvSpPr txBox="1">
            <a:spLocks/>
          </p:cNvSpPr>
          <p:nvPr/>
        </p:nvSpPr>
        <p:spPr>
          <a:xfrm>
            <a:off x="5072063" y="5857875"/>
            <a:ext cx="3471862" cy="757238"/>
          </a:xfrm>
          <a:prstGeom prst="rect">
            <a:avLst/>
          </a:prstGeom>
        </p:spPr>
        <p:txBody>
          <a:bodyPr>
            <a:normAutofit fontScale="85000" lnSpcReduction="10000"/>
          </a:bodyPr>
          <a:lstStyle/>
          <a:p>
            <a:pPr algn="ctr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2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Физическое явление</a:t>
            </a:r>
          </a:p>
          <a:p>
            <a:pPr algn="ctr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8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357188" y="2714625"/>
            <a:ext cx="8229600" cy="2954338"/>
          </a:xfrm>
        </p:spPr>
        <p:txBody>
          <a:bodyPr/>
          <a:lstStyle/>
          <a:p>
            <a:pPr marL="0" indent="0">
              <a:buFont typeface="Arial" charset="0"/>
              <a:buNone/>
            </a:pPr>
            <a:r>
              <a:rPr lang="ru-RU" smtClean="0">
                <a:latin typeface="Times New Roman" pitchFamily="18" charset="0"/>
                <a:cs typeface="Times New Roman" pitchFamily="18" charset="0"/>
              </a:rPr>
              <a:t>Мой костёр в тумане светит:</a:t>
            </a:r>
          </a:p>
          <a:p>
            <a:pPr marL="0" indent="0">
              <a:buFont typeface="Arial" charset="0"/>
              <a:buNone/>
            </a:pPr>
            <a:r>
              <a:rPr lang="ru-RU" smtClean="0">
                <a:latin typeface="Times New Roman" pitchFamily="18" charset="0"/>
                <a:cs typeface="Times New Roman" pitchFamily="18" charset="0"/>
              </a:rPr>
              <a:t>Искры гаснут на лету…</a:t>
            </a:r>
          </a:p>
          <a:p>
            <a:pPr marL="0" indent="0" algn="r">
              <a:buFont typeface="Arial" charset="0"/>
              <a:buNone/>
            </a:pPr>
            <a:r>
              <a:rPr lang="ru-RU" smtClean="0">
                <a:latin typeface="Times New Roman" pitchFamily="18" charset="0"/>
                <a:cs typeface="Times New Roman" pitchFamily="18" charset="0"/>
              </a:rPr>
              <a:t>    (Я.П. Полонский «Песни цыганки»).</a:t>
            </a:r>
          </a:p>
          <a:p>
            <a:pPr marL="0" indent="0">
              <a:buFont typeface="Arial" charset="0"/>
              <a:buNone/>
            </a:pPr>
            <a:endParaRPr lang="ru-RU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15567" y="214290"/>
            <a:ext cx="9028433" cy="2062103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cap="all" dirty="0">
                <a:ln w="0"/>
                <a:solidFill>
                  <a:srgbClr val="0000FF"/>
                </a:solidFill>
                <a:effectLst>
                  <a:reflection blurRad="12700" stA="50000" endPos="50000" dist="5000" dir="5400000" sy="-100000" rotWithShape="0"/>
                </a:effectLst>
                <a:latin typeface="Georgia" pitchFamily="18" charset="0"/>
              </a:rPr>
              <a:t>О каких явлениях,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cap="all" dirty="0">
                <a:ln w="0"/>
                <a:solidFill>
                  <a:srgbClr val="0000FF"/>
                </a:solidFill>
                <a:effectLst>
                  <a:reflection blurRad="12700" stA="50000" endPos="50000" dist="5000" dir="5400000" sy="-100000" rotWithShape="0"/>
                </a:effectLst>
                <a:latin typeface="Georgia" pitchFamily="18" charset="0"/>
              </a:rPr>
              <a:t>физических или химических ,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cap="all" dirty="0">
                <a:ln w="0"/>
                <a:solidFill>
                  <a:srgbClr val="0000FF"/>
                </a:solidFill>
                <a:effectLst>
                  <a:reflection blurRad="12700" stA="50000" endPos="50000" dist="5000" dir="5400000" sy="-100000" rotWithShape="0"/>
                </a:effectLst>
                <a:latin typeface="Georgia" pitchFamily="18" charset="0"/>
              </a:rPr>
              <a:t>идет речь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cap="all" dirty="0">
                <a:ln w="0"/>
                <a:solidFill>
                  <a:srgbClr val="0000FF"/>
                </a:solidFill>
                <a:effectLst>
                  <a:reflection blurRad="12700" stA="50000" endPos="50000" dist="5000" dir="5400000" sy="-100000" rotWithShape="0"/>
                </a:effectLst>
                <a:latin typeface="Georgia" pitchFamily="18" charset="0"/>
              </a:rPr>
              <a:t>в литературных произведениях </a:t>
            </a:r>
          </a:p>
        </p:txBody>
      </p:sp>
      <p:sp>
        <p:nvSpPr>
          <p:cNvPr id="8" name="Содержимое 5"/>
          <p:cNvSpPr txBox="1">
            <a:spLocks/>
          </p:cNvSpPr>
          <p:nvPr/>
        </p:nvSpPr>
        <p:spPr>
          <a:xfrm>
            <a:off x="5072063" y="5857875"/>
            <a:ext cx="3471862" cy="757238"/>
          </a:xfrm>
          <a:prstGeom prst="rect">
            <a:avLst/>
          </a:prstGeom>
        </p:spPr>
        <p:txBody>
          <a:bodyPr>
            <a:normAutofit fontScale="85000" lnSpcReduction="10000"/>
          </a:bodyPr>
          <a:lstStyle/>
          <a:p>
            <a:pPr algn="ctr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2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Химическое явление</a:t>
            </a:r>
          </a:p>
          <a:p>
            <a:pPr algn="ctr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2773" name="Picture 3" descr="D:\школьные работы\классный час\пожары\fire7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88" y="3952875"/>
            <a:ext cx="2571750" cy="257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8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357188" y="2714625"/>
            <a:ext cx="8229600" cy="2954338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Шалун уж заморозил пальчик: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Ему и больно и смешно,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 мать грозит ему в окно.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(А.С. Пушкин «Евгений Онегин»).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15567" y="214290"/>
            <a:ext cx="9028433" cy="2062103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cap="all" dirty="0">
                <a:ln w="0"/>
                <a:solidFill>
                  <a:srgbClr val="0000FF"/>
                </a:solidFill>
                <a:effectLst>
                  <a:reflection blurRad="12700" stA="50000" endPos="50000" dist="5000" dir="5400000" sy="-100000" rotWithShape="0"/>
                </a:effectLst>
                <a:latin typeface="Georgia" pitchFamily="18" charset="0"/>
              </a:rPr>
              <a:t>О каких явлениях,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cap="all" dirty="0">
                <a:ln w="0"/>
                <a:solidFill>
                  <a:srgbClr val="0000FF"/>
                </a:solidFill>
                <a:effectLst>
                  <a:reflection blurRad="12700" stA="50000" endPos="50000" dist="5000" dir="5400000" sy="-100000" rotWithShape="0"/>
                </a:effectLst>
                <a:latin typeface="Georgia" pitchFamily="18" charset="0"/>
              </a:rPr>
              <a:t>физических или химических ,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cap="all" dirty="0">
                <a:ln w="0"/>
                <a:solidFill>
                  <a:srgbClr val="0000FF"/>
                </a:solidFill>
                <a:effectLst>
                  <a:reflection blurRad="12700" stA="50000" endPos="50000" dist="5000" dir="5400000" sy="-100000" rotWithShape="0"/>
                </a:effectLst>
                <a:latin typeface="Georgia" pitchFamily="18" charset="0"/>
              </a:rPr>
              <a:t>идет речь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cap="all" dirty="0">
                <a:ln w="0"/>
                <a:solidFill>
                  <a:srgbClr val="0000FF"/>
                </a:solidFill>
                <a:effectLst>
                  <a:reflection blurRad="12700" stA="50000" endPos="50000" dist="5000" dir="5400000" sy="-100000" rotWithShape="0"/>
                </a:effectLst>
                <a:latin typeface="Georgia" pitchFamily="18" charset="0"/>
              </a:rPr>
              <a:t>в литературных произведениях </a:t>
            </a:r>
          </a:p>
        </p:txBody>
      </p:sp>
      <p:sp>
        <p:nvSpPr>
          <p:cNvPr id="8" name="Содержимое 5"/>
          <p:cNvSpPr txBox="1">
            <a:spLocks/>
          </p:cNvSpPr>
          <p:nvPr/>
        </p:nvSpPr>
        <p:spPr>
          <a:xfrm>
            <a:off x="5072063" y="5857875"/>
            <a:ext cx="3471862" cy="757238"/>
          </a:xfrm>
          <a:prstGeom prst="rect">
            <a:avLst/>
          </a:prstGeom>
        </p:spPr>
        <p:txBody>
          <a:bodyPr>
            <a:normAutofit fontScale="85000" lnSpcReduction="10000"/>
          </a:bodyPr>
          <a:lstStyle/>
          <a:p>
            <a:pPr algn="ctr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2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Физическое явление</a:t>
            </a:r>
          </a:p>
          <a:p>
            <a:pPr algn="ctr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8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357188" y="2714625"/>
            <a:ext cx="8229600" cy="2954338"/>
          </a:xfrm>
        </p:spPr>
        <p:txBody>
          <a:bodyPr/>
          <a:lstStyle/>
          <a:p>
            <a:pPr marL="0" indent="0">
              <a:buFont typeface="Arial" charset="0"/>
              <a:buNone/>
            </a:pPr>
            <a:r>
              <a:rPr lang="ru-RU" smtClean="0">
                <a:latin typeface="Times New Roman" pitchFamily="18" charset="0"/>
                <a:cs typeface="Times New Roman" pitchFamily="18" charset="0"/>
              </a:rPr>
              <a:t>Ещё в полях белеет снег,</a:t>
            </a:r>
          </a:p>
          <a:p>
            <a:pPr marL="0" indent="0">
              <a:buFont typeface="Arial" charset="0"/>
              <a:buNone/>
            </a:pPr>
            <a:r>
              <a:rPr lang="ru-RU" smtClean="0">
                <a:latin typeface="Times New Roman" pitchFamily="18" charset="0"/>
                <a:cs typeface="Times New Roman" pitchFamily="18" charset="0"/>
              </a:rPr>
              <a:t>А воды уж весной шумят.</a:t>
            </a:r>
          </a:p>
          <a:p>
            <a:pPr marL="0" indent="0">
              <a:buFont typeface="Arial" charset="0"/>
              <a:buNone/>
            </a:pPr>
            <a:r>
              <a:rPr lang="ru-RU" smtClean="0">
                <a:latin typeface="Times New Roman" pitchFamily="18" charset="0"/>
                <a:cs typeface="Times New Roman" pitchFamily="18" charset="0"/>
              </a:rPr>
              <a:t>         (Ф.И. Тютчев «Весенние воды»).</a:t>
            </a:r>
          </a:p>
          <a:p>
            <a:pPr marL="0" indent="0">
              <a:buFont typeface="Arial" charset="0"/>
              <a:buNone/>
            </a:pPr>
            <a:endParaRPr lang="ru-RU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15567" y="214290"/>
            <a:ext cx="9028433" cy="2062103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cap="all" dirty="0">
                <a:ln w="0"/>
                <a:solidFill>
                  <a:srgbClr val="0000FF"/>
                </a:solidFill>
                <a:effectLst>
                  <a:reflection blurRad="12700" stA="50000" endPos="50000" dist="5000" dir="5400000" sy="-100000" rotWithShape="0"/>
                </a:effectLst>
                <a:latin typeface="Georgia" pitchFamily="18" charset="0"/>
              </a:rPr>
              <a:t>О каких явлениях,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cap="all" dirty="0">
                <a:ln w="0"/>
                <a:solidFill>
                  <a:srgbClr val="0000FF"/>
                </a:solidFill>
                <a:effectLst>
                  <a:reflection blurRad="12700" stA="50000" endPos="50000" dist="5000" dir="5400000" sy="-100000" rotWithShape="0"/>
                </a:effectLst>
                <a:latin typeface="Georgia" pitchFamily="18" charset="0"/>
              </a:rPr>
              <a:t>физических или химических ,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cap="all" dirty="0">
                <a:ln w="0"/>
                <a:solidFill>
                  <a:srgbClr val="0000FF"/>
                </a:solidFill>
                <a:effectLst>
                  <a:reflection blurRad="12700" stA="50000" endPos="50000" dist="5000" dir="5400000" sy="-100000" rotWithShape="0"/>
                </a:effectLst>
                <a:latin typeface="Georgia" pitchFamily="18" charset="0"/>
              </a:rPr>
              <a:t>идет речь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cap="all" dirty="0">
                <a:ln w="0"/>
                <a:solidFill>
                  <a:srgbClr val="0000FF"/>
                </a:solidFill>
                <a:effectLst>
                  <a:reflection blurRad="12700" stA="50000" endPos="50000" dist="5000" dir="5400000" sy="-100000" rotWithShape="0"/>
                </a:effectLst>
                <a:latin typeface="Georgia" pitchFamily="18" charset="0"/>
              </a:rPr>
              <a:t>в литературных произведениях </a:t>
            </a:r>
          </a:p>
        </p:txBody>
      </p:sp>
      <p:sp>
        <p:nvSpPr>
          <p:cNvPr id="8" name="Содержимое 5"/>
          <p:cNvSpPr txBox="1">
            <a:spLocks/>
          </p:cNvSpPr>
          <p:nvPr/>
        </p:nvSpPr>
        <p:spPr>
          <a:xfrm>
            <a:off x="5072063" y="5857875"/>
            <a:ext cx="3471862" cy="757238"/>
          </a:xfrm>
          <a:prstGeom prst="rect">
            <a:avLst/>
          </a:prstGeom>
        </p:spPr>
        <p:txBody>
          <a:bodyPr>
            <a:normAutofit fontScale="85000" lnSpcReduction="10000"/>
          </a:bodyPr>
          <a:lstStyle/>
          <a:p>
            <a:pPr algn="ctr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2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Физическое явление</a:t>
            </a:r>
          </a:p>
          <a:p>
            <a:pPr algn="ctr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8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357188" y="2714625"/>
            <a:ext cx="8229600" cy="2954338"/>
          </a:xfrm>
        </p:spPr>
        <p:txBody>
          <a:bodyPr/>
          <a:lstStyle/>
          <a:p>
            <a:pPr marL="0" indent="0">
              <a:buFont typeface="Arial" charset="0"/>
              <a:buNone/>
            </a:pPr>
            <a:r>
              <a:rPr lang="ru-RU" smtClean="0">
                <a:latin typeface="Times New Roman" pitchFamily="18" charset="0"/>
                <a:cs typeface="Times New Roman" pitchFamily="18" charset="0"/>
              </a:rPr>
              <a:t>Туча по небу идёт,</a:t>
            </a:r>
          </a:p>
          <a:p>
            <a:pPr marL="0" indent="0">
              <a:buFont typeface="Arial" charset="0"/>
              <a:buNone/>
            </a:pPr>
            <a:r>
              <a:rPr lang="ru-RU" smtClean="0">
                <a:latin typeface="Times New Roman" pitchFamily="18" charset="0"/>
                <a:cs typeface="Times New Roman" pitchFamily="18" charset="0"/>
              </a:rPr>
              <a:t>Бочка по морю плывёт.</a:t>
            </a:r>
          </a:p>
          <a:p>
            <a:pPr marL="0" indent="0">
              <a:buFont typeface="Arial" charset="0"/>
              <a:buNone/>
            </a:pPr>
            <a:r>
              <a:rPr lang="ru-RU" smtClean="0">
                <a:latin typeface="Times New Roman" pitchFamily="18" charset="0"/>
                <a:cs typeface="Times New Roman" pitchFamily="18" charset="0"/>
              </a:rPr>
              <a:t>        (А.С. Пушкин «Сказка о царе Салтане»).</a:t>
            </a:r>
          </a:p>
          <a:p>
            <a:pPr marL="0" indent="0">
              <a:buFont typeface="Arial" charset="0"/>
              <a:buNone/>
            </a:pPr>
            <a:endParaRPr lang="ru-RU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15567" y="214290"/>
            <a:ext cx="9028433" cy="2062103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cap="all" dirty="0">
                <a:ln w="0"/>
                <a:solidFill>
                  <a:srgbClr val="0000FF"/>
                </a:solidFill>
                <a:effectLst>
                  <a:reflection blurRad="12700" stA="50000" endPos="50000" dist="5000" dir="5400000" sy="-100000" rotWithShape="0"/>
                </a:effectLst>
                <a:latin typeface="Georgia" pitchFamily="18" charset="0"/>
              </a:rPr>
              <a:t>О каких явлениях,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cap="all" dirty="0">
                <a:ln w="0"/>
                <a:solidFill>
                  <a:srgbClr val="0000FF"/>
                </a:solidFill>
                <a:effectLst>
                  <a:reflection blurRad="12700" stA="50000" endPos="50000" dist="5000" dir="5400000" sy="-100000" rotWithShape="0"/>
                </a:effectLst>
                <a:latin typeface="Georgia" pitchFamily="18" charset="0"/>
              </a:rPr>
              <a:t>физических или химических ,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cap="all" dirty="0">
                <a:ln w="0"/>
                <a:solidFill>
                  <a:srgbClr val="0000FF"/>
                </a:solidFill>
                <a:effectLst>
                  <a:reflection blurRad="12700" stA="50000" endPos="50000" dist="5000" dir="5400000" sy="-100000" rotWithShape="0"/>
                </a:effectLst>
                <a:latin typeface="Georgia" pitchFamily="18" charset="0"/>
              </a:rPr>
              <a:t>идет речь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cap="all" dirty="0">
                <a:ln w="0"/>
                <a:solidFill>
                  <a:srgbClr val="0000FF"/>
                </a:solidFill>
                <a:effectLst>
                  <a:reflection blurRad="12700" stA="50000" endPos="50000" dist="5000" dir="5400000" sy="-100000" rotWithShape="0"/>
                </a:effectLst>
                <a:latin typeface="Georgia" pitchFamily="18" charset="0"/>
              </a:rPr>
              <a:t>в литературных произведениях </a:t>
            </a:r>
          </a:p>
        </p:txBody>
      </p:sp>
      <p:sp>
        <p:nvSpPr>
          <p:cNvPr id="8" name="Содержимое 5"/>
          <p:cNvSpPr txBox="1">
            <a:spLocks/>
          </p:cNvSpPr>
          <p:nvPr/>
        </p:nvSpPr>
        <p:spPr>
          <a:xfrm>
            <a:off x="5072063" y="5857875"/>
            <a:ext cx="3471862" cy="757238"/>
          </a:xfrm>
          <a:prstGeom prst="rect">
            <a:avLst/>
          </a:prstGeom>
        </p:spPr>
        <p:txBody>
          <a:bodyPr>
            <a:normAutofit fontScale="85000" lnSpcReduction="10000"/>
          </a:bodyPr>
          <a:lstStyle/>
          <a:p>
            <a:pPr algn="ctr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2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Физическое явление</a:t>
            </a:r>
          </a:p>
          <a:p>
            <a:pPr algn="ctr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5845" name="Picture 2" descr="D:\Мои рисунки\разные\86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86500" y="1928813"/>
            <a:ext cx="2428875" cy="1862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8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357188" y="2428875"/>
            <a:ext cx="8572500" cy="2786063"/>
          </a:xfrm>
        </p:spPr>
        <p:txBody>
          <a:bodyPr/>
          <a:lstStyle/>
          <a:p>
            <a:pPr marL="0" indent="0">
              <a:buFont typeface="Arial" charset="0"/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Прощай, свободная стихия!</a:t>
            </a:r>
          </a:p>
          <a:p>
            <a:pPr marL="0" indent="0">
              <a:buFont typeface="Arial" charset="0"/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последний раз передо мной</a:t>
            </a:r>
          </a:p>
          <a:p>
            <a:pPr marL="0" indent="0">
              <a:buFont typeface="Arial" charset="0"/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Ты катишь волны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голубые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Font typeface="Arial" charset="0"/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 блещешь гордою красой.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(А.С. Пушкин «К морю»).</a:t>
            </a:r>
          </a:p>
          <a:p>
            <a:pPr marL="0" indent="0">
              <a:buFont typeface="Arial" charset="0"/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15567" y="214290"/>
            <a:ext cx="9028433" cy="2062103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cap="all" dirty="0">
                <a:ln w="0"/>
                <a:solidFill>
                  <a:srgbClr val="0000FF"/>
                </a:solidFill>
                <a:effectLst>
                  <a:reflection blurRad="12700" stA="50000" endPos="50000" dist="5000" dir="5400000" sy="-100000" rotWithShape="0"/>
                </a:effectLst>
                <a:latin typeface="Georgia" pitchFamily="18" charset="0"/>
              </a:rPr>
              <a:t>О каких явлениях,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cap="all" dirty="0">
                <a:ln w="0"/>
                <a:solidFill>
                  <a:srgbClr val="0000FF"/>
                </a:solidFill>
                <a:effectLst>
                  <a:reflection blurRad="12700" stA="50000" endPos="50000" dist="5000" dir="5400000" sy="-100000" rotWithShape="0"/>
                </a:effectLst>
                <a:latin typeface="Georgia" pitchFamily="18" charset="0"/>
              </a:rPr>
              <a:t>физических или химических ,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cap="all" dirty="0">
                <a:ln w="0"/>
                <a:solidFill>
                  <a:srgbClr val="0000FF"/>
                </a:solidFill>
                <a:effectLst>
                  <a:reflection blurRad="12700" stA="50000" endPos="50000" dist="5000" dir="5400000" sy="-100000" rotWithShape="0"/>
                </a:effectLst>
                <a:latin typeface="Georgia" pitchFamily="18" charset="0"/>
              </a:rPr>
              <a:t>идет речь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cap="all" dirty="0">
                <a:ln w="0"/>
                <a:solidFill>
                  <a:srgbClr val="0000FF"/>
                </a:solidFill>
                <a:effectLst>
                  <a:reflection blurRad="12700" stA="50000" endPos="50000" dist="5000" dir="5400000" sy="-100000" rotWithShape="0"/>
                </a:effectLst>
                <a:latin typeface="Georgia" pitchFamily="18" charset="0"/>
              </a:rPr>
              <a:t>в литературных произведениях </a:t>
            </a:r>
          </a:p>
        </p:txBody>
      </p:sp>
      <p:sp>
        <p:nvSpPr>
          <p:cNvPr id="8" name="Содержимое 5"/>
          <p:cNvSpPr txBox="1">
            <a:spLocks/>
          </p:cNvSpPr>
          <p:nvPr/>
        </p:nvSpPr>
        <p:spPr>
          <a:xfrm>
            <a:off x="5000625" y="4857750"/>
            <a:ext cx="3471863" cy="757238"/>
          </a:xfrm>
          <a:prstGeom prst="rect">
            <a:avLst/>
          </a:prstGeom>
        </p:spPr>
        <p:txBody>
          <a:bodyPr>
            <a:normAutofit fontScale="85000" lnSpcReduction="10000"/>
          </a:bodyPr>
          <a:lstStyle/>
          <a:p>
            <a:pPr algn="ctr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2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Физическое явление</a:t>
            </a:r>
          </a:p>
          <a:p>
            <a:pPr algn="ctr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6869" name="Picture 2" descr="D:\Мои рисунки\разные\sea68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000625"/>
            <a:ext cx="9144000" cy="185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8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2364580" y="3143248"/>
            <a:ext cx="6779420" cy="144655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eorgia" pitchFamily="18" charset="0"/>
              </a:rPr>
              <a:t>Конкурс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eorgia" pitchFamily="18" charset="0"/>
              </a:rPr>
              <a:t> </a:t>
            </a:r>
            <a:r>
              <a:rPr lang="ru-RU" sz="3600" b="1" spc="50" dirty="0">
                <a:ln w="11430"/>
                <a:solidFill>
                  <a:srgbClr val="0000F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eorgia" pitchFamily="18" charset="0"/>
              </a:rPr>
              <a:t>«</a:t>
            </a:r>
            <a:r>
              <a:rPr lang="ru-RU" sz="3600" b="1" spc="50" dirty="0" err="1">
                <a:ln w="11430"/>
                <a:solidFill>
                  <a:srgbClr val="0000F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eorgia" pitchFamily="18" charset="0"/>
              </a:rPr>
              <a:t>Межпредметные</a:t>
            </a:r>
            <a:r>
              <a:rPr lang="ru-RU" sz="3600" b="1" spc="50" dirty="0">
                <a:ln w="11430"/>
                <a:solidFill>
                  <a:srgbClr val="0000F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eorgia" pitchFamily="18" charset="0"/>
              </a:rPr>
              <a:t> связи»</a:t>
            </a:r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5064037" y="2786058"/>
            <a:ext cx="4079963" cy="144655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eorgia" pitchFamily="18" charset="0"/>
              </a:rPr>
              <a:t>Конкурс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eorgia" pitchFamily="18" charset="0"/>
              </a:rPr>
              <a:t> </a:t>
            </a:r>
            <a:r>
              <a:rPr lang="ru-RU" sz="4400" b="1" spc="50" dirty="0">
                <a:ln w="11430"/>
                <a:solidFill>
                  <a:srgbClr val="0000F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eorgia" pitchFamily="18" charset="0"/>
              </a:rPr>
              <a:t>«Разминка»</a:t>
            </a:r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357188" y="1071563"/>
            <a:ext cx="8229600" cy="1500187"/>
          </a:xfrm>
        </p:spPr>
        <p:txBody>
          <a:bodyPr/>
          <a:lstStyle/>
          <a:p>
            <a:pPr marL="0" indent="0">
              <a:buFont typeface="Arial" charset="0"/>
              <a:buNone/>
            </a:pPr>
            <a:r>
              <a:rPr lang="ru-RU" smtClean="0">
                <a:latin typeface="Times New Roman" pitchFamily="18" charset="0"/>
                <a:cs typeface="Times New Roman" pitchFamily="18" charset="0"/>
              </a:rPr>
              <a:t>Какие химические элементы названы в честь некоторых частей света?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85720" y="214290"/>
            <a:ext cx="8520282" cy="584775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cap="all" dirty="0">
                <a:ln w="0"/>
                <a:solidFill>
                  <a:srgbClr val="0000FF"/>
                </a:solidFill>
                <a:effectLst>
                  <a:reflection blurRad="12700" stA="50000" endPos="50000" dist="5000" dir="5400000" sy="-100000" rotWithShape="0"/>
                </a:effectLst>
                <a:latin typeface="Georgia" pitchFamily="18" charset="0"/>
              </a:rPr>
              <a:t>Конкурс  географов – химиков </a:t>
            </a:r>
          </a:p>
        </p:txBody>
      </p:sp>
      <p:sp>
        <p:nvSpPr>
          <p:cNvPr id="8" name="Содержимое 5"/>
          <p:cNvSpPr txBox="1">
            <a:spLocks/>
          </p:cNvSpPr>
          <p:nvPr/>
        </p:nvSpPr>
        <p:spPr bwMode="auto">
          <a:xfrm>
            <a:off x="4714875" y="2500313"/>
            <a:ext cx="3900488" cy="757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Font typeface="Arial" charset="0"/>
              <a:buNone/>
            </a:pPr>
            <a:r>
              <a:rPr lang="ru-RU" sz="32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Европий, америций</a:t>
            </a:r>
          </a:p>
          <a:p>
            <a:pPr algn="ctr">
              <a:spcBef>
                <a:spcPct val="20000"/>
              </a:spcBef>
              <a:buFont typeface="Arial" charset="0"/>
              <a:buNone/>
            </a:pPr>
            <a:endParaRPr lang="ru-RU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5"/>
          <p:cNvSpPr txBox="1">
            <a:spLocks/>
          </p:cNvSpPr>
          <p:nvPr/>
        </p:nvSpPr>
        <p:spPr bwMode="auto">
          <a:xfrm>
            <a:off x="500063" y="3214688"/>
            <a:ext cx="8229600" cy="150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Font typeface="Arial" charset="0"/>
              <a:buNone/>
            </a:pPr>
            <a:r>
              <a:rPr lang="ru-RU" sz="3200">
                <a:latin typeface="Times New Roman" pitchFamily="18" charset="0"/>
                <a:cs typeface="Times New Roman" pitchFamily="18" charset="0"/>
              </a:rPr>
              <a:t>Перечислите элементы, названные в честь стран?</a:t>
            </a:r>
          </a:p>
        </p:txBody>
      </p:sp>
      <p:sp>
        <p:nvSpPr>
          <p:cNvPr id="9" name="Содержимое 5"/>
          <p:cNvSpPr txBox="1">
            <a:spLocks/>
          </p:cNvSpPr>
          <p:nvPr/>
        </p:nvSpPr>
        <p:spPr>
          <a:xfrm>
            <a:off x="3000375" y="4357688"/>
            <a:ext cx="5357813" cy="2143125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just">
              <a:lnSpc>
                <a:spcPct val="90000"/>
              </a:lnSpc>
              <a:spcBef>
                <a:spcPct val="20000"/>
              </a:spcBef>
              <a:buFont typeface="Arial" charset="0"/>
              <a:buNone/>
            </a:pPr>
            <a:r>
              <a:rPr lang="ru-RU" sz="32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Рутений</a:t>
            </a:r>
            <a:r>
              <a:rPr lang="ru-RU" sz="3200" b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800" b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 честь России</a:t>
            </a:r>
            <a:r>
              <a:rPr lang="ru-RU" sz="3200" b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algn="just">
              <a:lnSpc>
                <a:spcPct val="90000"/>
              </a:lnSpc>
              <a:spcBef>
                <a:spcPct val="20000"/>
              </a:spcBef>
              <a:buFont typeface="Arial" charset="0"/>
              <a:buNone/>
            </a:pPr>
            <a:r>
              <a:rPr lang="ru-RU" sz="32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Галлий</a:t>
            </a:r>
            <a:r>
              <a:rPr lang="ru-RU" sz="3200" b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800" b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 честь Франции</a:t>
            </a:r>
            <a:r>
              <a:rPr lang="ru-RU" sz="3200" b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algn="just">
              <a:lnSpc>
                <a:spcPct val="90000"/>
              </a:lnSpc>
              <a:spcBef>
                <a:spcPct val="20000"/>
              </a:spcBef>
              <a:buFont typeface="Arial" charset="0"/>
              <a:buNone/>
            </a:pPr>
            <a:r>
              <a:rPr lang="ru-RU" sz="32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Германий</a:t>
            </a:r>
            <a:r>
              <a:rPr lang="ru-RU" sz="3200" b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800" b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 честь Германии</a:t>
            </a:r>
            <a:r>
              <a:rPr lang="ru-RU" sz="3200" b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algn="just">
              <a:lnSpc>
                <a:spcPct val="90000"/>
              </a:lnSpc>
              <a:spcBef>
                <a:spcPct val="20000"/>
              </a:spcBef>
              <a:buFont typeface="Arial" charset="0"/>
              <a:buNone/>
            </a:pPr>
            <a:r>
              <a:rPr lang="ru-RU" sz="32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Полоний</a:t>
            </a:r>
            <a:r>
              <a:rPr lang="ru-RU" sz="3200" b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800" b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 честь Польши</a:t>
            </a:r>
          </a:p>
          <a:p>
            <a:pPr algn="just">
              <a:lnSpc>
                <a:spcPct val="90000"/>
              </a:lnSpc>
              <a:spcBef>
                <a:spcPct val="20000"/>
              </a:spcBef>
              <a:buFont typeface="Arial" charset="0"/>
              <a:buNone/>
            </a:pPr>
            <a:endParaRPr lang="ru-RU" sz="240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8919" name="Picture 27" descr="doc21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50" y="4629150"/>
            <a:ext cx="2714625" cy="199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8" grpId="0"/>
      <p:bldP spid="5" grpId="0"/>
      <p:bldP spid="9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285750" y="1071563"/>
            <a:ext cx="8229600" cy="1500187"/>
          </a:xfrm>
        </p:spPr>
        <p:txBody>
          <a:bodyPr/>
          <a:lstStyle/>
          <a:p>
            <a:pPr marL="0" indent="0">
              <a:buFont typeface="Arial" charset="0"/>
              <a:buNone/>
            </a:pPr>
            <a:r>
              <a:rPr lang="ru-RU" smtClean="0">
                <a:latin typeface="Times New Roman" pitchFamily="18" charset="0"/>
                <a:cs typeface="Times New Roman" pitchFamily="18" charset="0"/>
              </a:rPr>
              <a:t>Название какого элемента произошло от названия полуострова?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85720" y="214290"/>
            <a:ext cx="8520282" cy="584775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cap="all" dirty="0">
                <a:ln w="0"/>
                <a:solidFill>
                  <a:srgbClr val="0000FF"/>
                </a:solidFill>
                <a:effectLst>
                  <a:reflection blurRad="12700" stA="50000" endPos="50000" dist="5000" dir="5400000" sy="-100000" rotWithShape="0"/>
                </a:effectLst>
                <a:latin typeface="Georgia" pitchFamily="18" charset="0"/>
              </a:rPr>
              <a:t>Конкурс  географов – химиков </a:t>
            </a:r>
          </a:p>
        </p:txBody>
      </p:sp>
      <p:sp>
        <p:nvSpPr>
          <p:cNvPr id="8" name="Содержимое 5"/>
          <p:cNvSpPr txBox="1">
            <a:spLocks/>
          </p:cNvSpPr>
          <p:nvPr/>
        </p:nvSpPr>
        <p:spPr>
          <a:xfrm>
            <a:off x="428625" y="2500313"/>
            <a:ext cx="8186738" cy="757237"/>
          </a:xfrm>
          <a:prstGeom prst="rect">
            <a:avLst/>
          </a:prstGeom>
        </p:spPr>
        <p:txBody>
          <a:bodyPr>
            <a:normAutofit fontScale="85000" lnSpcReduction="10000"/>
          </a:bodyPr>
          <a:lstStyle/>
          <a:p>
            <a:pPr algn="ctr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Скандий</a:t>
            </a:r>
            <a:r>
              <a:rPr lang="ru-RU" sz="38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– в честь Скандинавского полуострова</a:t>
            </a:r>
          </a:p>
          <a:p>
            <a:pPr algn="ctr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5"/>
          <p:cNvSpPr txBox="1">
            <a:spLocks/>
          </p:cNvSpPr>
          <p:nvPr/>
        </p:nvSpPr>
        <p:spPr bwMode="auto">
          <a:xfrm>
            <a:off x="500063" y="3214688"/>
            <a:ext cx="8229600" cy="150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Font typeface="Arial" charset="0"/>
              <a:buNone/>
            </a:pPr>
            <a:r>
              <a:rPr lang="ru-RU" sz="3200">
                <a:latin typeface="Times New Roman" pitchFamily="18" charset="0"/>
                <a:cs typeface="Times New Roman" pitchFamily="18" charset="0"/>
              </a:rPr>
              <a:t>Перечислите элементы, названные в честь ученых?</a:t>
            </a:r>
          </a:p>
        </p:txBody>
      </p:sp>
      <p:sp>
        <p:nvSpPr>
          <p:cNvPr id="9" name="Содержимое 5"/>
          <p:cNvSpPr txBox="1">
            <a:spLocks/>
          </p:cNvSpPr>
          <p:nvPr/>
        </p:nvSpPr>
        <p:spPr>
          <a:xfrm>
            <a:off x="2643188" y="3857625"/>
            <a:ext cx="6286500" cy="2714625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algn="just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Менделевий</a:t>
            </a:r>
            <a:r>
              <a:rPr lang="ru-RU" sz="32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8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 честь Менделеева</a:t>
            </a:r>
            <a:r>
              <a:rPr lang="ru-RU" sz="32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algn="just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2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Резерфордий</a:t>
            </a:r>
            <a:r>
              <a:rPr lang="ru-RU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8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 честь Резерфорда</a:t>
            </a:r>
            <a:r>
              <a:rPr lang="ru-RU" sz="32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algn="just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2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Нобелий</a:t>
            </a:r>
            <a:r>
              <a:rPr lang="ru-RU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8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 честь Нобеля</a:t>
            </a:r>
            <a:r>
              <a:rPr lang="ru-RU" sz="32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algn="just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Эйнштейний</a:t>
            </a:r>
            <a:r>
              <a:rPr lang="ru-RU" sz="32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8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 честь Эйнштейна</a:t>
            </a:r>
          </a:p>
          <a:p>
            <a:pPr algn="just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Кюрий</a:t>
            </a:r>
            <a:r>
              <a:rPr lang="ru-RU" sz="28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– в честь Кюри</a:t>
            </a:r>
          </a:p>
          <a:p>
            <a:pPr algn="just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ru-RU" sz="28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9943" name="Picture 27" descr="doc21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50" y="4872038"/>
            <a:ext cx="22860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8" grpId="0"/>
      <p:bldP spid="5" grpId="0"/>
      <p:bldP spid="9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428625" y="1857375"/>
            <a:ext cx="8229600" cy="1285875"/>
          </a:xfrm>
        </p:spPr>
        <p:txBody>
          <a:bodyPr/>
          <a:lstStyle/>
          <a:p>
            <a:pPr marL="0" indent="0">
              <a:buFont typeface="Arial" charset="0"/>
              <a:buNone/>
            </a:pPr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Как боролся с коррозией металла в </a:t>
            </a:r>
          </a:p>
          <a:p>
            <a:pPr marL="0" indent="0">
              <a:buFont typeface="Arial" charset="0"/>
              <a:buNone/>
            </a:pPr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«Мертвых душах» Н.В. Гоголя один из персонажей?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285852" y="214290"/>
            <a:ext cx="6721712" cy="1077218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cap="all" dirty="0">
                <a:ln w="0"/>
                <a:solidFill>
                  <a:srgbClr val="0000FF"/>
                </a:solidFill>
                <a:effectLst>
                  <a:reflection blurRad="12700" stA="50000" endPos="50000" dist="5000" dir="5400000" sy="-100000" rotWithShape="0"/>
                </a:effectLst>
                <a:latin typeface="Georgia" pitchFamily="18" charset="0"/>
              </a:rPr>
              <a:t>Конкурс 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cap="all" dirty="0">
                <a:ln w="0"/>
                <a:solidFill>
                  <a:srgbClr val="0000FF"/>
                </a:solidFill>
                <a:effectLst>
                  <a:reflection blurRad="12700" stA="50000" endPos="50000" dist="5000" dir="5400000" sy="-100000" rotWithShape="0"/>
                </a:effectLst>
                <a:latin typeface="Georgia" pitchFamily="18" charset="0"/>
              </a:rPr>
              <a:t>литераторов – химиков </a:t>
            </a:r>
          </a:p>
        </p:txBody>
      </p:sp>
      <p:sp>
        <p:nvSpPr>
          <p:cNvPr id="8" name="Содержимое 5"/>
          <p:cNvSpPr txBox="1">
            <a:spLocks/>
          </p:cNvSpPr>
          <p:nvPr/>
        </p:nvSpPr>
        <p:spPr bwMode="auto">
          <a:xfrm>
            <a:off x="2786063" y="3071813"/>
            <a:ext cx="5786437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>
              <a:spcBef>
                <a:spcPct val="20000"/>
              </a:spcBef>
              <a:buFont typeface="Arial" charset="0"/>
              <a:buNone/>
            </a:pPr>
            <a:r>
              <a:rPr lang="ru-RU" sz="2800" b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У Собакевича все металлические изделия были покрашены </a:t>
            </a:r>
          </a:p>
          <a:p>
            <a:pPr>
              <a:spcBef>
                <a:spcPct val="20000"/>
              </a:spcBef>
              <a:buFont typeface="Arial" charset="0"/>
              <a:buNone/>
            </a:pPr>
            <a:endParaRPr lang="ru-RU" sz="240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65" name="Picture 21" descr="d017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2250" y="3722688"/>
            <a:ext cx="2778125" cy="277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8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428625" y="1857375"/>
            <a:ext cx="7572375" cy="1285875"/>
          </a:xfrm>
        </p:spPr>
        <p:txBody>
          <a:bodyPr rtlCol="0">
            <a:normAutofit lnSpcReduction="10000"/>
          </a:bodyPr>
          <a:lstStyle/>
          <a:p>
            <a:pPr marL="0" indent="0" algn="just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Кто сказал и о каком химике: «Он создал первый университет, он сам был первым нашим университетом»?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285852" y="214290"/>
            <a:ext cx="6721712" cy="1077218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cap="all" dirty="0">
                <a:ln w="0"/>
                <a:solidFill>
                  <a:srgbClr val="0000FF"/>
                </a:solidFill>
                <a:effectLst>
                  <a:reflection blurRad="12700" stA="50000" endPos="50000" dist="5000" dir="5400000" sy="-100000" rotWithShape="0"/>
                </a:effectLst>
                <a:latin typeface="Georgia" pitchFamily="18" charset="0"/>
              </a:rPr>
              <a:t>Конкурс 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cap="all" dirty="0">
                <a:ln w="0"/>
                <a:solidFill>
                  <a:srgbClr val="0000FF"/>
                </a:solidFill>
                <a:effectLst>
                  <a:reflection blurRad="12700" stA="50000" endPos="50000" dist="5000" dir="5400000" sy="-100000" rotWithShape="0"/>
                </a:effectLst>
                <a:latin typeface="Georgia" pitchFamily="18" charset="0"/>
              </a:rPr>
              <a:t>литераторов – химиков </a:t>
            </a:r>
          </a:p>
        </p:txBody>
      </p:sp>
      <p:sp>
        <p:nvSpPr>
          <p:cNvPr id="8" name="Содержимое 5"/>
          <p:cNvSpPr txBox="1">
            <a:spLocks/>
          </p:cNvSpPr>
          <p:nvPr/>
        </p:nvSpPr>
        <p:spPr bwMode="auto">
          <a:xfrm>
            <a:off x="2857500" y="3429000"/>
            <a:ext cx="5786438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>
              <a:spcBef>
                <a:spcPct val="20000"/>
              </a:spcBef>
              <a:buFont typeface="Arial" charset="0"/>
              <a:buNone/>
            </a:pPr>
            <a:r>
              <a:rPr lang="ru-RU" sz="2800" b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А.С. Пушкин о М.В. Ломоносове </a:t>
            </a:r>
          </a:p>
          <a:p>
            <a:pPr>
              <a:spcBef>
                <a:spcPct val="20000"/>
              </a:spcBef>
              <a:buFont typeface="Arial" charset="0"/>
              <a:buNone/>
            </a:pPr>
            <a:endParaRPr lang="ru-RU" sz="240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1989" name="Picture 21" descr="d017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3" y="3529013"/>
            <a:ext cx="3071812" cy="3071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8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428625" y="1857375"/>
            <a:ext cx="7858125" cy="3357563"/>
          </a:xfrm>
        </p:spPr>
        <p:txBody>
          <a:bodyPr/>
          <a:lstStyle/>
          <a:p>
            <a:pPr marL="0" indent="0" algn="just">
              <a:buFont typeface="Arial" charset="0"/>
              <a:buNone/>
            </a:pPr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Во времена похода Александра Македонского в Индию офицеры его армии болели желудочно– кишечными заболеваниями гораздо реже, чем солдаты. Еда и питье у них были одинаковыми, а вот металлическая посуда разная. Из какого чудодейственного металла была изготовлена офицерская посуда ?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285852" y="214290"/>
            <a:ext cx="6202340" cy="1077218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cap="all" dirty="0">
                <a:ln w="0"/>
                <a:solidFill>
                  <a:srgbClr val="0000FF"/>
                </a:solidFill>
                <a:effectLst>
                  <a:reflection blurRad="12700" stA="50000" endPos="50000" dist="5000" dir="5400000" sy="-100000" rotWithShape="0"/>
                </a:effectLst>
                <a:latin typeface="Georgia" pitchFamily="18" charset="0"/>
              </a:rPr>
              <a:t>Конкурс 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cap="all" dirty="0">
                <a:ln w="0"/>
                <a:solidFill>
                  <a:srgbClr val="0000FF"/>
                </a:solidFill>
                <a:effectLst>
                  <a:reflection blurRad="12700" stA="50000" endPos="50000" dist="5000" dir="5400000" sy="-100000" rotWithShape="0"/>
                </a:effectLst>
                <a:latin typeface="Georgia" pitchFamily="18" charset="0"/>
              </a:rPr>
              <a:t>историков – химиков </a:t>
            </a:r>
          </a:p>
        </p:txBody>
      </p:sp>
      <p:sp>
        <p:nvSpPr>
          <p:cNvPr id="8" name="Содержимое 5"/>
          <p:cNvSpPr txBox="1">
            <a:spLocks/>
          </p:cNvSpPr>
          <p:nvPr/>
        </p:nvSpPr>
        <p:spPr>
          <a:xfrm>
            <a:off x="3000375" y="5429250"/>
            <a:ext cx="4929188" cy="1000125"/>
          </a:xfrm>
          <a:prstGeom prst="rect">
            <a:avLst/>
          </a:prstGeom>
        </p:spPr>
        <p:txBody>
          <a:bodyPr>
            <a:normAutofit fontScale="92500"/>
          </a:bodyPr>
          <a:lstStyle/>
          <a:p>
            <a:pPr algn="just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8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Из серебра, обладающего бактерицидными свойствами 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8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428625" y="1857375"/>
            <a:ext cx="7858125" cy="1500188"/>
          </a:xfrm>
        </p:spPr>
        <p:txBody>
          <a:bodyPr/>
          <a:lstStyle/>
          <a:p>
            <a:pPr marL="0" indent="0" algn="just">
              <a:buFont typeface="Arial" charset="0"/>
              <a:buNone/>
            </a:pPr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Соединением какого химического элемента был отравлен Наполеон ?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285852" y="214290"/>
            <a:ext cx="6202340" cy="1077218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cap="all" dirty="0">
                <a:ln w="0"/>
                <a:solidFill>
                  <a:srgbClr val="0000FF"/>
                </a:solidFill>
                <a:effectLst>
                  <a:reflection blurRad="12700" stA="50000" endPos="50000" dist="5000" dir="5400000" sy="-100000" rotWithShape="0"/>
                </a:effectLst>
                <a:latin typeface="Georgia" pitchFamily="18" charset="0"/>
              </a:rPr>
              <a:t>Конкурс 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cap="all" dirty="0">
                <a:ln w="0"/>
                <a:solidFill>
                  <a:srgbClr val="0000FF"/>
                </a:solidFill>
                <a:effectLst>
                  <a:reflection blurRad="12700" stA="50000" endPos="50000" dist="5000" dir="5400000" sy="-100000" rotWithShape="0"/>
                </a:effectLst>
                <a:latin typeface="Georgia" pitchFamily="18" charset="0"/>
              </a:rPr>
              <a:t>историков – химиков </a:t>
            </a:r>
          </a:p>
        </p:txBody>
      </p:sp>
      <p:sp>
        <p:nvSpPr>
          <p:cNvPr id="8" name="Содержимое 5"/>
          <p:cNvSpPr txBox="1">
            <a:spLocks/>
          </p:cNvSpPr>
          <p:nvPr/>
        </p:nvSpPr>
        <p:spPr bwMode="auto">
          <a:xfrm>
            <a:off x="1714500" y="3071813"/>
            <a:ext cx="7072313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>
              <a:spcBef>
                <a:spcPct val="20000"/>
              </a:spcBef>
              <a:buFont typeface="Arial" charset="0"/>
              <a:buNone/>
            </a:pPr>
            <a:r>
              <a:rPr lang="ru-RU" sz="2800" b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Соединением, содержащим мышьяк </a:t>
            </a:r>
          </a:p>
          <a:p>
            <a:pPr>
              <a:spcBef>
                <a:spcPct val="20000"/>
              </a:spcBef>
              <a:buFont typeface="Arial" charset="0"/>
              <a:buNone/>
            </a:pPr>
            <a:endParaRPr lang="ru-RU" sz="240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4037" name="Picture 21" descr="d017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88" y="3814763"/>
            <a:ext cx="2714625" cy="2714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8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428596" y="1643050"/>
            <a:ext cx="8286808" cy="3786214"/>
          </a:xfrm>
        </p:spPr>
        <p:txBody>
          <a:bodyPr/>
          <a:lstStyle/>
          <a:p>
            <a:pPr marL="0" indent="0" algn="just">
              <a:buNone/>
            </a:pPr>
            <a:r>
              <a:rPr lang="ru-RU" sz="2400" dirty="0" smtClean="0">
                <a:latin typeface="Georgia" pitchFamily="18" charset="0"/>
              </a:rPr>
              <a:t>До середины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50-х</a:t>
            </a:r>
            <a:r>
              <a:rPr lang="ru-RU" sz="2400" dirty="0" smtClean="0">
                <a:latin typeface="Georgia" pitchFamily="18" charset="0"/>
              </a:rPr>
              <a:t> годов прошлого века считали, что этот металл – один из самых малополезных металлов. За всю историю человечества его добыто около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90</a:t>
            </a:r>
            <a:r>
              <a:rPr lang="ru-RU" sz="2400" dirty="0" smtClean="0">
                <a:latin typeface="Georgia" pitchFamily="18" charset="0"/>
              </a:rPr>
              <a:t> тысяч тонн. Не так уж это и много! Мы сталкиваемся с этим металлом повсюду: на земле, в воде, в воздухе. Известно, например, что в малых количествах он содержится в виноградном соке, а из одной тонны осины можно выделить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400" dirty="0" smtClean="0">
                <a:latin typeface="Georgia" pitchFamily="18" charset="0"/>
              </a:rPr>
              <a:t> миллиграмма его. Только одна из наших рек – Амур – ежегодно выносит в Тихий океан до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8,5</a:t>
            </a:r>
            <a:r>
              <a:rPr lang="ru-RU" sz="2400" dirty="0" smtClean="0">
                <a:latin typeface="Georgia" pitchFamily="18" charset="0"/>
              </a:rPr>
              <a:t> тонн этого металла. Назовите </a:t>
            </a:r>
            <a:r>
              <a:rPr lang="ru-RU" sz="2400" dirty="0" smtClean="0">
                <a:latin typeface="Georgia" pitchFamily="18" charset="0"/>
              </a:rPr>
              <a:t>металл. </a:t>
            </a:r>
            <a:endParaRPr lang="ru-RU" sz="2400" dirty="0" smtClean="0">
              <a:latin typeface="Georgia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285852" y="214290"/>
            <a:ext cx="6202340" cy="1077218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cap="all" dirty="0">
                <a:ln w="0"/>
                <a:solidFill>
                  <a:srgbClr val="0000FF"/>
                </a:solidFill>
                <a:effectLst>
                  <a:reflection blurRad="12700" stA="50000" endPos="50000" dist="5000" dir="5400000" sy="-100000" rotWithShape="0"/>
                </a:effectLst>
                <a:latin typeface="Georgia" pitchFamily="18" charset="0"/>
              </a:rPr>
              <a:t>Конкурс 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cap="all" dirty="0">
                <a:ln w="0"/>
                <a:solidFill>
                  <a:srgbClr val="0000FF"/>
                </a:solidFill>
                <a:effectLst>
                  <a:reflection blurRad="12700" stA="50000" endPos="50000" dist="5000" dir="5400000" sy="-100000" rotWithShape="0"/>
                </a:effectLst>
                <a:latin typeface="Georgia" pitchFamily="18" charset="0"/>
              </a:rPr>
              <a:t>историков – химиков </a:t>
            </a:r>
          </a:p>
        </p:txBody>
      </p:sp>
      <p:sp>
        <p:nvSpPr>
          <p:cNvPr id="8" name="Содержимое 5"/>
          <p:cNvSpPr txBox="1">
            <a:spLocks/>
          </p:cNvSpPr>
          <p:nvPr/>
        </p:nvSpPr>
        <p:spPr>
          <a:xfrm>
            <a:off x="3929058" y="5929330"/>
            <a:ext cx="4929188" cy="642956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ctr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Золото 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8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428597" y="1857375"/>
            <a:ext cx="8286808" cy="3357563"/>
          </a:xfrm>
        </p:spPr>
        <p:txBody>
          <a:bodyPr/>
          <a:lstStyle/>
          <a:p>
            <a:pPr marL="0" indent="0" algn="just">
              <a:buNone/>
            </a:pPr>
            <a:r>
              <a:rPr lang="ru-RU" sz="2800" dirty="0" smtClean="0">
                <a:latin typeface="Georgia" pitchFamily="18" charset="0"/>
              </a:rPr>
              <a:t>С именем какого ученого связано начало производства цветного стекла в нашей стране? (подсказка: в собственной лаборатории этот ученый со своими учениками собрал мозаичное панно “Полтавская битва”) </a:t>
            </a:r>
            <a:endParaRPr lang="ru-RU" sz="2800" dirty="0" smtClean="0">
              <a:latin typeface="Georgia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285852" y="214290"/>
            <a:ext cx="6202340" cy="1077218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cap="all" dirty="0">
                <a:ln w="0"/>
                <a:solidFill>
                  <a:srgbClr val="0000FF"/>
                </a:solidFill>
                <a:effectLst>
                  <a:reflection blurRad="12700" stA="50000" endPos="50000" dist="5000" dir="5400000" sy="-100000" rotWithShape="0"/>
                </a:effectLst>
                <a:latin typeface="Georgia" pitchFamily="18" charset="0"/>
              </a:rPr>
              <a:t>Конкурс 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cap="all" dirty="0">
                <a:ln w="0"/>
                <a:solidFill>
                  <a:srgbClr val="0000FF"/>
                </a:solidFill>
                <a:effectLst>
                  <a:reflection blurRad="12700" stA="50000" endPos="50000" dist="5000" dir="5400000" sy="-100000" rotWithShape="0"/>
                </a:effectLst>
                <a:latin typeface="Georgia" pitchFamily="18" charset="0"/>
              </a:rPr>
              <a:t>историков – химиков </a:t>
            </a:r>
          </a:p>
        </p:txBody>
      </p:sp>
      <p:sp>
        <p:nvSpPr>
          <p:cNvPr id="8" name="Содержимое 5"/>
          <p:cNvSpPr txBox="1">
            <a:spLocks/>
          </p:cNvSpPr>
          <p:nvPr/>
        </p:nvSpPr>
        <p:spPr>
          <a:xfrm>
            <a:off x="3000375" y="5429251"/>
            <a:ext cx="4929188" cy="642956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ctr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М.В. Ломоносов </a:t>
            </a:r>
            <a:endParaRPr lang="ru-RU" sz="28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8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357422" y="4572008"/>
            <a:ext cx="4456669" cy="1754326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spc="50" dirty="0">
                <a:ln w="11430"/>
                <a:solidFill>
                  <a:srgbClr val="0000F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eorgia" pitchFamily="18" charset="0"/>
              </a:rPr>
              <a:t>Спасибо за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spc="50" dirty="0">
                <a:ln w="11430"/>
                <a:solidFill>
                  <a:srgbClr val="0000F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eorgia" pitchFamily="18" charset="0"/>
              </a:rPr>
              <a:t> внимание!</a:t>
            </a: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214313" y="1600200"/>
            <a:ext cx="7358062" cy="1042988"/>
          </a:xfrm>
        </p:spPr>
        <p:txBody>
          <a:bodyPr rtlCol="0">
            <a:normAutofit lnSpcReduction="10000"/>
          </a:bodyPr>
          <a:lstStyle/>
          <a:p>
            <a:pPr marL="0" indent="0" algn="just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Название какого химического элемента слагается из названий двух животных?</a:t>
            </a:r>
          </a:p>
          <a:p>
            <a:pPr marL="0" indent="0" algn="just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357290" y="428604"/>
            <a:ext cx="5743880" cy="769441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cap="all" dirty="0">
                <a:ln w="0"/>
                <a:solidFill>
                  <a:srgbClr val="0000FF"/>
                </a:solidFill>
                <a:effectLst>
                  <a:reflection blurRad="12700" stA="50000" endPos="50000" dist="5000" dir="5400000" sy="-100000" rotWithShape="0"/>
                </a:effectLst>
                <a:latin typeface="Georgia" pitchFamily="18" charset="0"/>
              </a:rPr>
              <a:t>Вопрос – ответ </a:t>
            </a:r>
          </a:p>
        </p:txBody>
      </p:sp>
      <p:sp>
        <p:nvSpPr>
          <p:cNvPr id="8" name="Содержимое 5"/>
          <p:cNvSpPr txBox="1">
            <a:spLocks/>
          </p:cNvSpPr>
          <p:nvPr/>
        </p:nvSpPr>
        <p:spPr bwMode="auto">
          <a:xfrm>
            <a:off x="6000750" y="2786063"/>
            <a:ext cx="2828925" cy="757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Font typeface="Arial" charset="0"/>
              <a:buNone/>
            </a:pPr>
            <a:r>
              <a:rPr lang="ru-RU" sz="3200" b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Мышьяк</a:t>
            </a:r>
          </a:p>
          <a:p>
            <a:pPr algn="ctr">
              <a:spcBef>
                <a:spcPct val="20000"/>
              </a:spcBef>
              <a:buFont typeface="Arial" charset="0"/>
              <a:buNone/>
            </a:pPr>
            <a:endParaRPr lang="ru-RU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одержимое 5"/>
          <p:cNvSpPr txBox="1">
            <a:spLocks/>
          </p:cNvSpPr>
          <p:nvPr/>
        </p:nvSpPr>
        <p:spPr bwMode="auto">
          <a:xfrm>
            <a:off x="214313" y="3714750"/>
            <a:ext cx="8472487" cy="1071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>
              <a:spcBef>
                <a:spcPct val="20000"/>
              </a:spcBef>
            </a:pPr>
            <a:r>
              <a:rPr lang="ru-RU" sz="3200">
                <a:latin typeface="Times New Roman" pitchFamily="18" charset="0"/>
                <a:cs typeface="Times New Roman" pitchFamily="18" charset="0"/>
              </a:rPr>
              <a:t>Без какого элемента невозможна фотография?</a:t>
            </a:r>
          </a:p>
        </p:txBody>
      </p:sp>
      <p:sp>
        <p:nvSpPr>
          <p:cNvPr id="15366" name="Содержимое 5"/>
          <p:cNvSpPr txBox="1">
            <a:spLocks/>
          </p:cNvSpPr>
          <p:nvPr/>
        </p:nvSpPr>
        <p:spPr bwMode="auto">
          <a:xfrm>
            <a:off x="6072188" y="4929188"/>
            <a:ext cx="2686050" cy="757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Font typeface="Arial" charset="0"/>
              <a:buNone/>
            </a:pPr>
            <a:endParaRPr lang="ru-RU" sz="240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20000"/>
              </a:spcBef>
              <a:buFont typeface="Arial" charset="0"/>
              <a:buNone/>
            </a:pPr>
            <a:endParaRPr lang="ru-RU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Содержимое 5"/>
          <p:cNvSpPr txBox="1">
            <a:spLocks/>
          </p:cNvSpPr>
          <p:nvPr/>
        </p:nvSpPr>
        <p:spPr bwMode="auto">
          <a:xfrm>
            <a:off x="6072188" y="4929188"/>
            <a:ext cx="2828925" cy="757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Font typeface="Arial" charset="0"/>
              <a:buNone/>
            </a:pPr>
            <a:r>
              <a:rPr lang="ru-RU" sz="3200" b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Серебро</a:t>
            </a:r>
          </a:p>
          <a:p>
            <a:pPr algn="ctr">
              <a:spcBef>
                <a:spcPct val="20000"/>
              </a:spcBef>
              <a:buFont typeface="Arial" charset="0"/>
              <a:buNone/>
            </a:pPr>
            <a:endParaRPr lang="ru-RU" sz="240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5368" name="Picture 44" descr="SCIENCE1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63" y="3803650"/>
            <a:ext cx="5000625" cy="286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8" grpId="0"/>
      <p:bldP spid="9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214313" y="1600200"/>
            <a:ext cx="7358062" cy="1042988"/>
          </a:xfrm>
        </p:spPr>
        <p:txBody>
          <a:bodyPr/>
          <a:lstStyle/>
          <a:p>
            <a:pPr marL="0" indent="0" algn="just">
              <a:buFont typeface="Arial" charset="0"/>
              <a:buNone/>
            </a:pPr>
            <a:r>
              <a:rPr lang="ru-RU" smtClean="0">
                <a:latin typeface="Times New Roman" pitchFamily="18" charset="0"/>
                <a:cs typeface="Times New Roman" pitchFamily="18" charset="0"/>
              </a:rPr>
              <a:t>Какой металл самый лёгкий?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357290" y="428604"/>
            <a:ext cx="5743880" cy="769441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cap="all" dirty="0">
                <a:ln w="0"/>
                <a:solidFill>
                  <a:srgbClr val="0000FF"/>
                </a:solidFill>
                <a:effectLst>
                  <a:reflection blurRad="12700" stA="50000" endPos="50000" dist="5000" dir="5400000" sy="-100000" rotWithShape="0"/>
                </a:effectLst>
                <a:latin typeface="Georgia" pitchFamily="18" charset="0"/>
              </a:rPr>
              <a:t>Вопрос – ответ </a:t>
            </a:r>
          </a:p>
        </p:txBody>
      </p:sp>
      <p:sp>
        <p:nvSpPr>
          <p:cNvPr id="8" name="Содержимое 5"/>
          <p:cNvSpPr txBox="1">
            <a:spLocks/>
          </p:cNvSpPr>
          <p:nvPr/>
        </p:nvSpPr>
        <p:spPr bwMode="auto">
          <a:xfrm>
            <a:off x="6000750" y="2786063"/>
            <a:ext cx="2828925" cy="757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Font typeface="Arial" charset="0"/>
              <a:buNone/>
            </a:pPr>
            <a:r>
              <a:rPr lang="ru-RU" sz="3200" b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Литий </a:t>
            </a:r>
          </a:p>
          <a:p>
            <a:pPr algn="ctr">
              <a:spcBef>
                <a:spcPct val="20000"/>
              </a:spcBef>
              <a:buFont typeface="Arial" charset="0"/>
              <a:buNone/>
            </a:pPr>
            <a:endParaRPr lang="ru-RU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одержимое 5"/>
          <p:cNvSpPr txBox="1">
            <a:spLocks/>
          </p:cNvSpPr>
          <p:nvPr/>
        </p:nvSpPr>
        <p:spPr bwMode="auto">
          <a:xfrm>
            <a:off x="214313" y="3714750"/>
            <a:ext cx="8472487" cy="1071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>
              <a:spcBef>
                <a:spcPct val="20000"/>
              </a:spcBef>
            </a:pPr>
            <a:r>
              <a:rPr lang="ru-RU" sz="3200">
                <a:latin typeface="Times New Roman" pitchFamily="18" charset="0"/>
                <a:cs typeface="Times New Roman" pitchFamily="18" charset="0"/>
              </a:rPr>
              <a:t>Мельчайшая частица, химически не делимая?</a:t>
            </a:r>
          </a:p>
        </p:txBody>
      </p:sp>
      <p:sp>
        <p:nvSpPr>
          <p:cNvPr id="16390" name="Содержимое 5"/>
          <p:cNvSpPr txBox="1">
            <a:spLocks/>
          </p:cNvSpPr>
          <p:nvPr/>
        </p:nvSpPr>
        <p:spPr bwMode="auto">
          <a:xfrm>
            <a:off x="6858000" y="4929188"/>
            <a:ext cx="1900238" cy="757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Font typeface="Arial" charset="0"/>
              <a:buNone/>
            </a:pPr>
            <a:endParaRPr lang="ru-RU" sz="240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20000"/>
              </a:spcBef>
              <a:buFont typeface="Arial" charset="0"/>
              <a:buNone/>
            </a:pPr>
            <a:endParaRPr lang="ru-RU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Содержимое 5"/>
          <p:cNvSpPr txBox="1">
            <a:spLocks/>
          </p:cNvSpPr>
          <p:nvPr/>
        </p:nvSpPr>
        <p:spPr bwMode="auto">
          <a:xfrm>
            <a:off x="6072188" y="4929188"/>
            <a:ext cx="2828925" cy="757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Font typeface="Arial" charset="0"/>
              <a:buNone/>
            </a:pPr>
            <a:r>
              <a:rPr lang="ru-RU" sz="3200" b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Атом </a:t>
            </a:r>
          </a:p>
          <a:p>
            <a:pPr algn="ctr">
              <a:spcBef>
                <a:spcPct val="20000"/>
              </a:spcBef>
              <a:buFont typeface="Arial" charset="0"/>
              <a:buNone/>
            </a:pPr>
            <a:endParaRPr lang="ru-RU" sz="240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" name="Picture 12" descr="science01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625" y="4467225"/>
            <a:ext cx="3571875" cy="2071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8" grpId="0"/>
      <p:bldP spid="9" grpId="0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214313" y="1600200"/>
            <a:ext cx="7358062" cy="1042988"/>
          </a:xfrm>
        </p:spPr>
        <p:txBody>
          <a:bodyPr/>
          <a:lstStyle/>
          <a:p>
            <a:pPr marL="0" indent="0" algn="just">
              <a:buFont typeface="Arial" charset="0"/>
              <a:buNone/>
            </a:pPr>
            <a:r>
              <a:rPr lang="ru-RU" smtClean="0">
                <a:latin typeface="Times New Roman" pitchFamily="18" charset="0"/>
                <a:cs typeface="Times New Roman" pitchFamily="18" charset="0"/>
              </a:rPr>
              <a:t>Самый распространённый химический элемент на Земле?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357290" y="428604"/>
            <a:ext cx="5743880" cy="769441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cap="all" dirty="0">
                <a:ln w="0"/>
                <a:solidFill>
                  <a:srgbClr val="0000FF"/>
                </a:solidFill>
                <a:effectLst>
                  <a:reflection blurRad="12700" stA="50000" endPos="50000" dist="5000" dir="5400000" sy="-100000" rotWithShape="0"/>
                </a:effectLst>
                <a:latin typeface="Georgia" pitchFamily="18" charset="0"/>
              </a:rPr>
              <a:t>Вопрос – ответ </a:t>
            </a:r>
          </a:p>
        </p:txBody>
      </p:sp>
      <p:sp>
        <p:nvSpPr>
          <p:cNvPr id="8" name="Содержимое 5"/>
          <p:cNvSpPr txBox="1">
            <a:spLocks/>
          </p:cNvSpPr>
          <p:nvPr/>
        </p:nvSpPr>
        <p:spPr bwMode="auto">
          <a:xfrm>
            <a:off x="6000750" y="2786063"/>
            <a:ext cx="2828925" cy="757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Font typeface="Arial" charset="0"/>
              <a:buNone/>
            </a:pPr>
            <a:r>
              <a:rPr lang="ru-RU" sz="3200" b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Кислород </a:t>
            </a:r>
          </a:p>
          <a:p>
            <a:pPr algn="ctr">
              <a:spcBef>
                <a:spcPct val="20000"/>
              </a:spcBef>
              <a:buFont typeface="Arial" charset="0"/>
              <a:buNone/>
            </a:pPr>
            <a:endParaRPr lang="ru-RU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одержимое 5"/>
          <p:cNvSpPr txBox="1">
            <a:spLocks/>
          </p:cNvSpPr>
          <p:nvPr/>
        </p:nvSpPr>
        <p:spPr bwMode="auto">
          <a:xfrm>
            <a:off x="214313" y="3714750"/>
            <a:ext cx="8072437" cy="1071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>
              <a:spcBef>
                <a:spcPct val="20000"/>
              </a:spcBef>
            </a:pPr>
            <a:r>
              <a:rPr lang="ru-RU" sz="3200">
                <a:latin typeface="Times New Roman" pitchFamily="18" charset="0"/>
                <a:cs typeface="Times New Roman" pitchFamily="18" charset="0"/>
              </a:rPr>
              <a:t>Какой металл называют элементом плодородия?</a:t>
            </a:r>
          </a:p>
          <a:p>
            <a:pPr algn="just">
              <a:spcBef>
                <a:spcPct val="20000"/>
              </a:spcBef>
            </a:pPr>
            <a:endParaRPr lang="ru-RU" sz="32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414" name="Содержимое 5"/>
          <p:cNvSpPr txBox="1">
            <a:spLocks/>
          </p:cNvSpPr>
          <p:nvPr/>
        </p:nvSpPr>
        <p:spPr bwMode="auto">
          <a:xfrm>
            <a:off x="285750" y="4929188"/>
            <a:ext cx="8472488" cy="757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Font typeface="Arial" charset="0"/>
              <a:buNone/>
            </a:pPr>
            <a:endParaRPr lang="ru-RU" sz="240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20000"/>
              </a:spcBef>
              <a:buFont typeface="Arial" charset="0"/>
              <a:buNone/>
            </a:pPr>
            <a:endParaRPr lang="ru-RU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Содержимое 5"/>
          <p:cNvSpPr txBox="1">
            <a:spLocks/>
          </p:cNvSpPr>
          <p:nvPr/>
        </p:nvSpPr>
        <p:spPr bwMode="auto">
          <a:xfrm>
            <a:off x="6072188" y="4929188"/>
            <a:ext cx="2828925" cy="757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Font typeface="Arial" charset="0"/>
              <a:buNone/>
            </a:pPr>
            <a:r>
              <a:rPr lang="ru-RU" sz="3200" b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Калий </a:t>
            </a:r>
          </a:p>
          <a:p>
            <a:pPr algn="ctr">
              <a:spcBef>
                <a:spcPct val="20000"/>
              </a:spcBef>
              <a:buFont typeface="Arial" charset="0"/>
              <a:buNone/>
            </a:pPr>
            <a:endParaRPr lang="ru-RU" sz="240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7416" name="Picture 44" descr="SCIENCE1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625" y="4029075"/>
            <a:ext cx="4357688" cy="249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8" grpId="0"/>
      <p:bldP spid="9" grpId="0"/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214313" y="1600200"/>
            <a:ext cx="8429625" cy="1042988"/>
          </a:xfrm>
        </p:spPr>
        <p:txBody>
          <a:bodyPr/>
          <a:lstStyle/>
          <a:p>
            <a:pPr marL="0" indent="0" algn="just">
              <a:buFont typeface="Arial" charset="0"/>
              <a:buNone/>
            </a:pPr>
            <a:r>
              <a:rPr lang="ru-RU" smtClean="0">
                <a:latin typeface="Times New Roman" pitchFamily="18" charset="0"/>
                <a:cs typeface="Times New Roman" pitchFamily="18" charset="0"/>
              </a:rPr>
              <a:t>Какие элементы образуют простые вещества, находящиеся в жидком состоянии?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357290" y="428604"/>
            <a:ext cx="5743880" cy="769441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cap="all" dirty="0">
                <a:ln w="0"/>
                <a:solidFill>
                  <a:srgbClr val="0000FF"/>
                </a:solidFill>
                <a:effectLst>
                  <a:reflection blurRad="12700" stA="50000" endPos="50000" dist="5000" dir="5400000" sy="-100000" rotWithShape="0"/>
                </a:effectLst>
                <a:latin typeface="Georgia" pitchFamily="18" charset="0"/>
              </a:rPr>
              <a:t>Вопрос – ответ </a:t>
            </a:r>
          </a:p>
        </p:txBody>
      </p:sp>
      <p:sp>
        <p:nvSpPr>
          <p:cNvPr id="8" name="Содержимое 5"/>
          <p:cNvSpPr txBox="1">
            <a:spLocks/>
          </p:cNvSpPr>
          <p:nvPr/>
        </p:nvSpPr>
        <p:spPr bwMode="auto">
          <a:xfrm>
            <a:off x="6000750" y="2786063"/>
            <a:ext cx="2828925" cy="757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Font typeface="Arial" charset="0"/>
              <a:buNone/>
            </a:pPr>
            <a:r>
              <a:rPr lang="ru-RU" sz="3200" b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Ртуть и бром</a:t>
            </a:r>
          </a:p>
          <a:p>
            <a:pPr algn="ctr">
              <a:spcBef>
                <a:spcPct val="20000"/>
              </a:spcBef>
              <a:buFont typeface="Arial" charset="0"/>
              <a:buNone/>
            </a:pPr>
            <a:endParaRPr lang="ru-RU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одержимое 5"/>
          <p:cNvSpPr txBox="1">
            <a:spLocks/>
          </p:cNvSpPr>
          <p:nvPr/>
        </p:nvSpPr>
        <p:spPr bwMode="auto">
          <a:xfrm>
            <a:off x="214313" y="3714750"/>
            <a:ext cx="8472487" cy="1071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>
              <a:spcBef>
                <a:spcPct val="20000"/>
              </a:spcBef>
            </a:pPr>
            <a:r>
              <a:rPr lang="ru-RU" sz="3200">
                <a:latin typeface="Times New Roman" pitchFamily="18" charset="0"/>
                <a:cs typeface="Times New Roman" pitchFamily="18" charset="0"/>
              </a:rPr>
              <a:t>Самый распространённый химический элемент во Вселенной?</a:t>
            </a:r>
          </a:p>
          <a:p>
            <a:pPr algn="just">
              <a:spcBef>
                <a:spcPct val="20000"/>
              </a:spcBef>
            </a:pPr>
            <a:endParaRPr lang="ru-RU" sz="32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438" name="Содержимое 5"/>
          <p:cNvSpPr txBox="1">
            <a:spLocks/>
          </p:cNvSpPr>
          <p:nvPr/>
        </p:nvSpPr>
        <p:spPr bwMode="auto">
          <a:xfrm>
            <a:off x="6429375" y="4929188"/>
            <a:ext cx="2328863" cy="757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Font typeface="Arial" charset="0"/>
              <a:buNone/>
            </a:pPr>
            <a:endParaRPr lang="ru-RU" sz="240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20000"/>
              </a:spcBef>
              <a:buFont typeface="Arial" charset="0"/>
              <a:buNone/>
            </a:pPr>
            <a:endParaRPr lang="ru-RU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Содержимое 5"/>
          <p:cNvSpPr txBox="1">
            <a:spLocks/>
          </p:cNvSpPr>
          <p:nvPr/>
        </p:nvSpPr>
        <p:spPr bwMode="auto">
          <a:xfrm>
            <a:off x="6072188" y="4929188"/>
            <a:ext cx="2828925" cy="757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Font typeface="Arial" charset="0"/>
              <a:buNone/>
            </a:pPr>
            <a:r>
              <a:rPr lang="ru-RU" sz="3200" b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Гелий</a:t>
            </a:r>
          </a:p>
          <a:p>
            <a:pPr algn="ctr">
              <a:spcBef>
                <a:spcPct val="20000"/>
              </a:spcBef>
              <a:buFont typeface="Arial" charset="0"/>
              <a:buNone/>
            </a:pPr>
            <a:endParaRPr lang="ru-RU" sz="240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8440" name="Picture 3" descr="D:\Мои рисунки\разные\144653075f46c88e0d33f3d4a73e489c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43188" y="4476750"/>
            <a:ext cx="1928812" cy="192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8" grpId="0"/>
      <p:bldP spid="9" grpId="0"/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214313" y="1600200"/>
            <a:ext cx="7358062" cy="1042988"/>
          </a:xfrm>
        </p:spPr>
        <p:txBody>
          <a:bodyPr/>
          <a:lstStyle/>
          <a:p>
            <a:pPr marL="0" indent="0" algn="just">
              <a:buFont typeface="Arial" charset="0"/>
              <a:buNone/>
            </a:pPr>
            <a:r>
              <a:rPr lang="ru-RU" smtClean="0">
                <a:latin typeface="Times New Roman" pitchFamily="18" charset="0"/>
                <a:cs typeface="Times New Roman" pitchFamily="18" charset="0"/>
              </a:rPr>
              <a:t>Какой самый тугоплавкий металл?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357290" y="428604"/>
            <a:ext cx="5743880" cy="769441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cap="all" dirty="0">
                <a:ln w="0"/>
                <a:solidFill>
                  <a:srgbClr val="0000FF"/>
                </a:solidFill>
                <a:effectLst>
                  <a:reflection blurRad="12700" stA="50000" endPos="50000" dist="5000" dir="5400000" sy="-100000" rotWithShape="0"/>
                </a:effectLst>
                <a:latin typeface="Georgia" pitchFamily="18" charset="0"/>
              </a:rPr>
              <a:t>Вопрос – ответ </a:t>
            </a:r>
          </a:p>
        </p:txBody>
      </p:sp>
      <p:sp>
        <p:nvSpPr>
          <p:cNvPr id="8" name="Содержимое 5"/>
          <p:cNvSpPr txBox="1">
            <a:spLocks/>
          </p:cNvSpPr>
          <p:nvPr/>
        </p:nvSpPr>
        <p:spPr bwMode="auto">
          <a:xfrm>
            <a:off x="6000750" y="2786063"/>
            <a:ext cx="2828925" cy="757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Font typeface="Arial" charset="0"/>
              <a:buNone/>
            </a:pPr>
            <a:r>
              <a:rPr lang="ru-RU" sz="3200" b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Вольфрам</a:t>
            </a:r>
          </a:p>
          <a:p>
            <a:pPr algn="ctr">
              <a:spcBef>
                <a:spcPct val="20000"/>
              </a:spcBef>
              <a:buFont typeface="Arial" charset="0"/>
              <a:buNone/>
            </a:pPr>
            <a:endParaRPr lang="ru-RU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одержимое 5"/>
          <p:cNvSpPr txBox="1">
            <a:spLocks/>
          </p:cNvSpPr>
          <p:nvPr/>
        </p:nvSpPr>
        <p:spPr bwMode="auto">
          <a:xfrm>
            <a:off x="214313" y="3714750"/>
            <a:ext cx="8472487" cy="1071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>
              <a:spcBef>
                <a:spcPct val="20000"/>
              </a:spcBef>
            </a:pPr>
            <a:r>
              <a:rPr lang="ru-RU" sz="3200">
                <a:latin typeface="Times New Roman" pitchFamily="18" charset="0"/>
                <a:cs typeface="Times New Roman" pitchFamily="18" charset="0"/>
              </a:rPr>
              <a:t>Самый химически активный неметалл?</a:t>
            </a:r>
          </a:p>
        </p:txBody>
      </p:sp>
      <p:sp>
        <p:nvSpPr>
          <p:cNvPr id="19462" name="Содержимое 5"/>
          <p:cNvSpPr txBox="1">
            <a:spLocks/>
          </p:cNvSpPr>
          <p:nvPr/>
        </p:nvSpPr>
        <p:spPr bwMode="auto">
          <a:xfrm>
            <a:off x="285750" y="4929188"/>
            <a:ext cx="8472488" cy="757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Font typeface="Arial" charset="0"/>
              <a:buNone/>
            </a:pPr>
            <a:endParaRPr lang="ru-RU" sz="240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20000"/>
              </a:spcBef>
              <a:buFont typeface="Arial" charset="0"/>
              <a:buNone/>
            </a:pPr>
            <a:endParaRPr lang="ru-RU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Содержимое 5"/>
          <p:cNvSpPr txBox="1">
            <a:spLocks/>
          </p:cNvSpPr>
          <p:nvPr/>
        </p:nvSpPr>
        <p:spPr bwMode="auto">
          <a:xfrm>
            <a:off x="6072188" y="4929188"/>
            <a:ext cx="2828925" cy="757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Font typeface="Arial" charset="0"/>
              <a:buNone/>
            </a:pPr>
            <a:r>
              <a:rPr lang="ru-RU" sz="3200" b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Фтор</a:t>
            </a:r>
          </a:p>
          <a:p>
            <a:pPr algn="ctr">
              <a:spcBef>
                <a:spcPct val="20000"/>
              </a:spcBef>
              <a:buFont typeface="Arial" charset="0"/>
              <a:buNone/>
            </a:pPr>
            <a:endParaRPr lang="ru-RU" sz="240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9464" name="Picture 44" descr="SCIENCE1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625" y="3814763"/>
            <a:ext cx="4857750" cy="278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8" grpId="0"/>
      <p:bldP spid="9" grpId="0"/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3071802" y="3214686"/>
            <a:ext cx="5868915" cy="144655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eorgia" pitchFamily="18" charset="0"/>
              </a:rPr>
              <a:t>Конкурс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eorgia" pitchFamily="18" charset="0"/>
              </a:rPr>
              <a:t> </a:t>
            </a:r>
            <a:r>
              <a:rPr lang="ru-RU" sz="4400" b="1" spc="50" dirty="0">
                <a:ln w="11430"/>
                <a:solidFill>
                  <a:srgbClr val="0000F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eorgia" pitchFamily="18" charset="0"/>
              </a:rPr>
              <a:t>«Угадай </a:t>
            </a:r>
            <a:r>
              <a:rPr lang="ru-RU" sz="4400" b="1" spc="50" dirty="0" smtClean="0">
                <a:ln w="11430"/>
                <a:solidFill>
                  <a:srgbClr val="0000F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eorgia" pitchFamily="18" charset="0"/>
              </a:rPr>
              <a:t>элемент»</a:t>
            </a:r>
            <a:endParaRPr lang="ru-RU" sz="4400" b="1" spc="50" dirty="0">
              <a:ln w="11430"/>
              <a:solidFill>
                <a:srgbClr val="0000FF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Georgia" pitchFamily="18" charset="0"/>
            </a:endParaRPr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295</TotalTime>
  <Words>1183</Words>
  <Application>Microsoft Office PowerPoint</Application>
  <PresentationFormat>Экран (4:3)</PresentationFormat>
  <Paragraphs>223</Paragraphs>
  <Slides>38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38</vt:i4>
      </vt:variant>
    </vt:vector>
  </HeadingPairs>
  <TitlesOfParts>
    <vt:vector size="39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  <vt:lpstr>Слайд 32</vt:lpstr>
      <vt:lpstr>Слайд 33</vt:lpstr>
      <vt:lpstr>Слайд 34</vt:lpstr>
      <vt:lpstr>Слайд 35</vt:lpstr>
      <vt:lpstr>Слайд 36</vt:lpstr>
      <vt:lpstr>Слайд 37</vt:lpstr>
      <vt:lpstr>Слайд 38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жежик</dc:creator>
  <cp:lastModifiedBy>Снежана</cp:lastModifiedBy>
  <cp:revision>37</cp:revision>
  <dcterms:created xsi:type="dcterms:W3CDTF">2002-12-31T21:41:31Z</dcterms:created>
  <dcterms:modified xsi:type="dcterms:W3CDTF">2009-04-28T07:52:33Z</dcterms:modified>
</cp:coreProperties>
</file>