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39" d="100"/>
          <a:sy n="3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4342-74BC-40A0-9C25-5C962F2EF534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FD56-A4CF-4DEA-B2A0-5C24EB6540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4342-74BC-40A0-9C25-5C962F2EF534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FD56-A4CF-4DEA-B2A0-5C24EB6540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4342-74BC-40A0-9C25-5C962F2EF534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FD56-A4CF-4DEA-B2A0-5C24EB6540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4342-74BC-40A0-9C25-5C962F2EF534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FD56-A4CF-4DEA-B2A0-5C24EB6540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4342-74BC-40A0-9C25-5C962F2EF534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FD56-A4CF-4DEA-B2A0-5C24EB6540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4342-74BC-40A0-9C25-5C962F2EF534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FD56-A4CF-4DEA-B2A0-5C24EB6540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4342-74BC-40A0-9C25-5C962F2EF534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FD56-A4CF-4DEA-B2A0-5C24EB6540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4342-74BC-40A0-9C25-5C962F2EF534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FD56-A4CF-4DEA-B2A0-5C24EB6540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4342-74BC-40A0-9C25-5C962F2EF534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FD56-A4CF-4DEA-B2A0-5C24EB6540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4342-74BC-40A0-9C25-5C962F2EF534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FD56-A4CF-4DEA-B2A0-5C24EB6540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4342-74BC-40A0-9C25-5C962F2EF534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FD56-A4CF-4DEA-B2A0-5C24EB6540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E4342-74BC-40A0-9C25-5C962F2EF534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5FD56-A4CF-4DEA-B2A0-5C24EB6540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918648" cy="374441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>«Развитие </a:t>
            </a:r>
            <a:r>
              <a:rPr lang="ru-RU" sz="3600" i="1" dirty="0"/>
              <a:t>временных и пространственных представлений у дошкольников с нарушением речи, как профилактика </a:t>
            </a:r>
            <a:r>
              <a:rPr lang="ru-RU" sz="3600" i="1" dirty="0" err="1" smtClean="0"/>
              <a:t>дисграфии</a:t>
            </a:r>
            <a:r>
              <a:rPr lang="ru-RU" sz="3600" i="1" dirty="0" smtClean="0"/>
              <a:t> и </a:t>
            </a:r>
            <a:r>
              <a:rPr lang="ru-RU" sz="3600" i="1" dirty="0" err="1" smtClean="0"/>
              <a:t>дислексии</a:t>
            </a:r>
            <a:r>
              <a:rPr lang="ru-RU" sz="3600" i="1" dirty="0" smtClean="0"/>
              <a:t>»</a:t>
            </a:r>
            <a:r>
              <a:rPr lang="ru-RU" sz="3600" i="1" dirty="0"/>
              <a:t/>
            </a:r>
            <a:br>
              <a:rPr lang="ru-RU" sz="3600" i="1" dirty="0"/>
            </a:br>
            <a:r>
              <a:rPr lang="ru-RU" sz="3600" dirty="0"/>
              <a:t>                                 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7160840" cy="2137792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ru-RU" dirty="0" smtClean="0"/>
              <a:t>                      </a:t>
            </a:r>
            <a:r>
              <a:rPr lang="ru-RU" dirty="0"/>
              <a:t>Учитель-логопед </a:t>
            </a:r>
            <a:r>
              <a:rPr lang="ru-RU" dirty="0" smtClean="0"/>
              <a:t>МДОУ </a:t>
            </a:r>
            <a:r>
              <a:rPr lang="ru-RU" dirty="0"/>
              <a:t>«Детский</a:t>
            </a:r>
          </a:p>
          <a:p>
            <a:pPr>
              <a:defRPr/>
            </a:pPr>
            <a:r>
              <a:rPr lang="ru-RU" dirty="0"/>
              <a:t>     </a:t>
            </a:r>
            <a:r>
              <a:rPr lang="ru-RU" dirty="0" smtClean="0"/>
              <a:t>                  </a:t>
            </a:r>
            <a:r>
              <a:rPr lang="ru-RU" dirty="0"/>
              <a:t>сад №32 комбинированного типа» </a:t>
            </a:r>
          </a:p>
          <a:p>
            <a:pPr>
              <a:defRPr/>
            </a:pPr>
            <a:r>
              <a:rPr lang="ru-RU" dirty="0"/>
              <a:t>                          Шадрина Ирина Владимировна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Актуальность 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i="1" dirty="0" smtClean="0"/>
              <a:t> Профилактическая работа по предупреждению нарушений письменной речи необходима в дошкольном возрасте. Речевые нарушения у детей дошкольного возраста часто сочетаются с </a:t>
            </a:r>
            <a:r>
              <a:rPr lang="ru-RU" i="1" dirty="0" err="1" smtClean="0"/>
              <a:t>несформированностью</a:t>
            </a:r>
            <a:r>
              <a:rPr lang="ru-RU" i="1" dirty="0" smtClean="0"/>
              <a:t> пространственных и временных представлений, что приводит в школьном возрасте к стойким специфическим ошибкам в письменной речи.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ТЕОРЕТИЧЕСКОЕ ОБОСНОВАНИЕ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 </a:t>
            </a:r>
            <a:r>
              <a:rPr lang="ru-RU" sz="3400" i="1" dirty="0" smtClean="0"/>
              <a:t>В отечественной педагогике проблема ознакомления детей с пространством и временем нашла отражение в работах А.Н.Корнева, И.Н. </a:t>
            </a:r>
            <a:r>
              <a:rPr lang="ru-RU" sz="3400" i="1" dirty="0" err="1" smtClean="0"/>
              <a:t>Садовниковой</a:t>
            </a:r>
            <a:r>
              <a:rPr lang="ru-RU" sz="3400" i="1" dirty="0" smtClean="0"/>
              <a:t>, </a:t>
            </a:r>
            <a:r>
              <a:rPr lang="ru-RU" sz="3400" i="1" dirty="0" err="1" smtClean="0"/>
              <a:t>О.В.Елецкой,Н.Ю</a:t>
            </a:r>
            <a:r>
              <a:rPr lang="ru-RU" sz="3400" i="1" dirty="0" smtClean="0"/>
              <a:t>. Горбачевской, Н.Я. </a:t>
            </a:r>
            <a:r>
              <a:rPr lang="ru-RU" sz="3400" i="1" dirty="0" err="1" smtClean="0"/>
              <a:t>Семаго,М.М</a:t>
            </a:r>
            <a:r>
              <a:rPr lang="ru-RU" sz="3400" i="1" dirty="0" smtClean="0"/>
              <a:t>. </a:t>
            </a:r>
            <a:r>
              <a:rPr lang="ru-RU" sz="3400" i="1" dirty="0" err="1" smtClean="0"/>
              <a:t>Семаго,И.А</a:t>
            </a:r>
            <a:r>
              <a:rPr lang="ru-RU" sz="3400" i="1" dirty="0" smtClean="0"/>
              <a:t>. Филатовой, Е.В. Мазановой.</a:t>
            </a:r>
          </a:p>
          <a:p>
            <a:pPr algn="just">
              <a:buNone/>
            </a:pPr>
            <a:r>
              <a:rPr lang="ru-RU" sz="3400" i="1" dirty="0" smtClean="0"/>
              <a:t>     Недостаточная </a:t>
            </a:r>
            <a:r>
              <a:rPr lang="ru-RU" sz="3400" i="1" dirty="0" err="1" smtClean="0"/>
              <a:t>сформированность</a:t>
            </a:r>
            <a:r>
              <a:rPr lang="ru-RU" sz="3400" i="1" dirty="0" smtClean="0"/>
              <a:t> пространственно-временных представлений у дошкольников обязательно будет сказываться на формировании полноценной связной речи, а у школьников – на развитии навыка чтения и письма. Ведь для овладения письмом ребенку необходимо научиться взаимно трансформировать пространственную последовательность – графических знаков и временную – звуковых комплексов. Таким образом, временной и пространственный аспекты восприятия и воспроизведения речи не могут быть разобщены</a:t>
            </a:r>
            <a:r>
              <a:rPr lang="ru-RU" i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b="1" dirty="0" smtClean="0"/>
              <a:t>Цель:</a:t>
            </a:r>
            <a:r>
              <a:rPr lang="ru-RU" sz="2500" b="1" dirty="0" smtClean="0"/>
              <a:t/>
            </a:r>
            <a:br>
              <a:rPr lang="ru-RU" sz="2500" b="1" dirty="0" smtClean="0"/>
            </a:br>
            <a:r>
              <a:rPr lang="ru-RU" sz="2500" i="1" dirty="0" smtClean="0"/>
              <a:t>Развивать пространственные и временные представления</a:t>
            </a:r>
            <a:r>
              <a:rPr lang="ru-RU" sz="2500" b="1" dirty="0" smtClean="0"/>
              <a:t/>
            </a:r>
            <a:br>
              <a:rPr lang="ru-RU" sz="2500" b="1" dirty="0" smtClean="0"/>
            </a:br>
            <a:r>
              <a:rPr lang="ru-RU" sz="2500" i="1" dirty="0" smtClean="0"/>
              <a:t>у дошкольников с общим недоразвитием речи III уровня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77500" lnSpcReduction="20000"/>
          </a:bodyPr>
          <a:lstStyle/>
          <a:p>
            <a:pPr>
              <a:buNone/>
              <a:defRPr/>
            </a:pPr>
            <a:r>
              <a:rPr lang="ru-RU" sz="3600" b="1" dirty="0"/>
              <a:t>Задачи:</a:t>
            </a:r>
          </a:p>
          <a:p>
            <a:pPr>
              <a:defRPr/>
            </a:pPr>
            <a:r>
              <a:rPr lang="ru-RU" i="1" dirty="0"/>
              <a:t>     Предупредить  школьную неуспеваемость у детей  путём развития психологической базы речи в дошкольном возрасте.(Развитие зрительного и слухового восприятия, памяти; пространственных представлений, временных понятий) </a:t>
            </a:r>
          </a:p>
          <a:p>
            <a:pPr>
              <a:defRPr/>
            </a:pPr>
            <a:r>
              <a:rPr lang="ru-RU" i="1" dirty="0"/>
              <a:t>     Сформировать определённые грамматические категории языка, способствующие развитию связной речи;</a:t>
            </a:r>
          </a:p>
          <a:p>
            <a:pPr>
              <a:defRPr/>
            </a:pPr>
            <a:r>
              <a:rPr lang="ru-RU" i="1" dirty="0"/>
              <a:t>     Развивать интеллектуальные способности, познавательную активность,   желание творчески применять полученные знания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Этапы  реализации: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 smtClean="0"/>
              <a:t> Определить уровень развития зрительно-пространственного ориентирования и временных понятий у дошкольников с ОНР III на начальном  этапе.</a:t>
            </a:r>
          </a:p>
          <a:p>
            <a:r>
              <a:rPr lang="ru-RU" i="1" dirty="0" smtClean="0"/>
              <a:t>     Выбрать эффективные методы развития пространственных представлений и временных понятий у детей дошкольного возраста с ОНРIII.</a:t>
            </a:r>
          </a:p>
          <a:p>
            <a:r>
              <a:rPr lang="ru-RU" i="1" dirty="0" smtClean="0"/>
              <a:t>      Создать предметно-развивающую среду для пространственных и временных представлений.</a:t>
            </a:r>
          </a:p>
          <a:p>
            <a:r>
              <a:rPr lang="ru-RU" i="1" dirty="0" smtClean="0"/>
              <a:t>      Провести коррекционно-развивающий комплекс игр и упражнений по развитию временных и пространственных представлений у дошкольников с ОНРIII.</a:t>
            </a:r>
          </a:p>
          <a:p>
            <a:r>
              <a:rPr lang="ru-RU" i="1" dirty="0" smtClean="0"/>
              <a:t>    Определить уровень развития зрительно-пространственного ориентирования и временных понятий у дошкольников с ОНР III на контрольном  этапе.</a:t>
            </a:r>
          </a:p>
          <a:p>
            <a:r>
              <a:rPr lang="ru-RU" i="1" dirty="0" smtClean="0"/>
              <a:t>      Проанализировать данные диагностик пространственных и временных представлений у дошкольников с ОНР III на начальном и  контрольном этапах и определить результативность.</a:t>
            </a:r>
          </a:p>
          <a:p>
            <a:r>
              <a:rPr lang="ru-RU" i="1" dirty="0" smtClean="0"/>
              <a:t>      Определить задачи на дальнейшую работу по данной теме.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  <a:defRPr/>
            </a:pPr>
            <a:r>
              <a:rPr lang="ru-RU" sz="3600" i="1" dirty="0"/>
              <a:t>В результате проделанной работы у дошкольников с ОНР III должны быть сформированы </a:t>
            </a:r>
          </a:p>
          <a:p>
            <a:pPr>
              <a:buNone/>
              <a:defRPr/>
            </a:pPr>
            <a:r>
              <a:rPr lang="ru-RU" sz="3600" i="1" dirty="0"/>
              <a:t>   пространственные </a:t>
            </a:r>
            <a:r>
              <a:rPr lang="ru-RU" sz="3600" i="1" dirty="0" smtClean="0"/>
              <a:t>представления:</a:t>
            </a:r>
            <a:endParaRPr lang="ru-RU" dirty="0" smtClean="0">
              <a:solidFill>
                <a:schemeClr val="dk1"/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schemeClr val="dk1"/>
                </a:solidFill>
              </a:rPr>
              <a:t>дети  </a:t>
            </a:r>
            <a:r>
              <a:rPr lang="ru-RU" dirty="0">
                <a:solidFill>
                  <a:schemeClr val="dk1"/>
                </a:solidFill>
              </a:rPr>
              <a:t>умеют </a:t>
            </a:r>
            <a:r>
              <a:rPr lang="ru-RU" dirty="0" smtClean="0">
                <a:solidFill>
                  <a:schemeClr val="dk1"/>
                </a:solidFill>
              </a:rPr>
              <a:t>ориентироваться в схеме тела;</a:t>
            </a:r>
          </a:p>
          <a:p>
            <a:pPr>
              <a:defRPr/>
            </a:pPr>
            <a:r>
              <a:rPr lang="ru-RU" dirty="0">
                <a:solidFill>
                  <a:schemeClr val="dk1"/>
                </a:solidFill>
              </a:rPr>
              <a:t>дети  умеют ориентироваться в окружающем пространстве, понимают смысл пространственных отношений</a:t>
            </a:r>
            <a:r>
              <a:rPr lang="ru-RU" dirty="0" smtClean="0">
                <a:solidFill>
                  <a:schemeClr val="dk1"/>
                </a:solidFill>
              </a:rPr>
              <a:t>;</a:t>
            </a:r>
            <a:endParaRPr lang="ru-RU" dirty="0">
              <a:solidFill>
                <a:schemeClr val="dk1"/>
              </a:solidFill>
            </a:endParaRPr>
          </a:p>
          <a:p>
            <a:pPr>
              <a:defRPr/>
            </a:pPr>
            <a:r>
              <a:rPr lang="ru-RU" dirty="0">
                <a:solidFill>
                  <a:schemeClr val="dk1"/>
                </a:solidFill>
              </a:rPr>
              <a:t>определяют своё местонахождение среди других людей и предметов; обозначают в речи взаимное расположение предметов;</a:t>
            </a:r>
          </a:p>
          <a:p>
            <a:pPr>
              <a:defRPr/>
            </a:pPr>
            <a:r>
              <a:rPr lang="ru-RU" dirty="0">
                <a:solidFill>
                  <a:schemeClr val="dk1"/>
                </a:solidFill>
              </a:rPr>
              <a:t>ориентируются на листе в клетку;</a:t>
            </a:r>
          </a:p>
          <a:p>
            <a:pPr>
              <a:defRPr/>
            </a:pPr>
            <a:r>
              <a:rPr lang="ru-RU" dirty="0">
                <a:solidFill>
                  <a:schemeClr val="dk1"/>
                </a:solidFill>
              </a:rPr>
              <a:t>моделируют пространственные отношения между объектами в виде рисунка, плана, схемы;</a:t>
            </a:r>
          </a:p>
          <a:p>
            <a:pPr>
              <a:defRPr/>
            </a:pPr>
            <a:r>
              <a:rPr lang="ru-RU" dirty="0">
                <a:solidFill>
                  <a:schemeClr val="dk1"/>
                </a:solidFill>
              </a:rPr>
              <a:t>умеют передвигаться в пространстве, ориентируясь на условные обозначения (знаки и символы);</a:t>
            </a:r>
          </a:p>
          <a:p>
            <a:pPr>
              <a:defRPr/>
            </a:pPr>
            <a:r>
              <a:rPr lang="ru-RU" dirty="0">
                <a:solidFill>
                  <a:schemeClr val="dk1"/>
                </a:solidFill>
              </a:rPr>
              <a:t>проводят  самоконтроль и самооценку выполненной работы.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Предполагаемый </a:t>
            </a:r>
            <a:r>
              <a:rPr lang="ru-RU" sz="3600" b="1" dirty="0"/>
              <a:t>результат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600" i="1" dirty="0" smtClean="0"/>
              <a:t> временные представления:</a:t>
            </a:r>
          </a:p>
          <a:p>
            <a:r>
              <a:rPr lang="ru-RU" dirty="0" smtClean="0"/>
              <a:t>дети понимают периоды времени;</a:t>
            </a:r>
          </a:p>
          <a:p>
            <a:r>
              <a:rPr lang="ru-RU" dirty="0" smtClean="0"/>
              <a:t>имеют представления о характерных особенностях частей суток;</a:t>
            </a:r>
          </a:p>
          <a:p>
            <a:r>
              <a:rPr lang="ru-RU" dirty="0" smtClean="0"/>
              <a:t>умеют на конкретных событиях устанавливать последовательность частей суток;</a:t>
            </a:r>
          </a:p>
          <a:p>
            <a:r>
              <a:rPr lang="ru-RU" dirty="0" smtClean="0"/>
              <a:t>называют дни недели и времена года, месяцы ,знают их последовательность;</a:t>
            </a:r>
          </a:p>
          <a:p>
            <a:r>
              <a:rPr lang="ru-RU" dirty="0" smtClean="0"/>
              <a:t>Имеют понятия о периодах человеческого возраста;</a:t>
            </a:r>
          </a:p>
          <a:p>
            <a:r>
              <a:rPr lang="ru-RU" dirty="0" smtClean="0"/>
              <a:t>Определяют временную последовательность действий, событий.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3600" i="1" dirty="0" smtClean="0"/>
              <a:t>Таким образом, использование комплекса игр и упражнений по развитию пространственных и временных представлений в коррекционном процессе в детском саду позволит предупредить в школьном возрасте возможность появления специфических ошибок в письменной речи.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514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«Развитие временных и пространственных представлений у дошкольников с нарушением речи, как профилактика дисграфии и дислексии»                                     </vt:lpstr>
      <vt:lpstr>Актуальность темы</vt:lpstr>
      <vt:lpstr>ТЕОРЕТИЧЕСКОЕ ОБОСНОВАНИЕ </vt:lpstr>
      <vt:lpstr>Цель: Развивать пространственные и временные представления у дошкольников с общим недоразвитием речи III уровня</vt:lpstr>
      <vt:lpstr> Этапы  реализации: </vt:lpstr>
      <vt:lpstr> Предполагаемый результат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временных и пространственных представлений у дошкольников с нарушением речи, как профилактика дисграфии и дислексии»</dc:title>
  <dc:creator>DNS</dc:creator>
  <cp:lastModifiedBy>DNS</cp:lastModifiedBy>
  <cp:revision>4</cp:revision>
  <dcterms:created xsi:type="dcterms:W3CDTF">2012-02-08T04:44:38Z</dcterms:created>
  <dcterms:modified xsi:type="dcterms:W3CDTF">2012-09-13T14:07:52Z</dcterms:modified>
</cp:coreProperties>
</file>