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0" r:id="rId3"/>
    <p:sldId id="292" r:id="rId4"/>
    <p:sldId id="288" r:id="rId5"/>
    <p:sldId id="281" r:id="rId6"/>
    <p:sldId id="282" r:id="rId7"/>
    <p:sldId id="283" r:id="rId8"/>
    <p:sldId id="289" r:id="rId9"/>
    <p:sldId id="290" r:id="rId10"/>
    <p:sldId id="284" r:id="rId11"/>
    <p:sldId id="285" r:id="rId12"/>
    <p:sldId id="291" r:id="rId13"/>
    <p:sldId id="295" r:id="rId14"/>
    <p:sldId id="286" r:id="rId15"/>
    <p:sldId id="293" r:id="rId16"/>
    <p:sldId id="279" r:id="rId17"/>
    <p:sldId id="294" r:id="rId18"/>
    <p:sldId id="29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  <a:srgbClr val="3399FF"/>
    <a:srgbClr val="CC66FF"/>
    <a:srgbClr val="FF33CC"/>
    <a:srgbClr val="00FFFF"/>
    <a:srgbClr val="CCFF33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73C7B-C90A-47EC-8D40-47C7FEDDA422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70C10-05B6-4DA3-A303-59C3E5BE5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E394-3103-4627-A13E-194D354D5B08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9844-3989-4DCF-AC62-C7034E7FB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E394-3103-4627-A13E-194D354D5B08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9844-3989-4DCF-AC62-C7034E7FB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E394-3103-4627-A13E-194D354D5B08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9844-3989-4DCF-AC62-C7034E7FB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E394-3103-4627-A13E-194D354D5B08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9844-3989-4DCF-AC62-C7034E7FB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E394-3103-4627-A13E-194D354D5B08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9844-3989-4DCF-AC62-C7034E7FB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E394-3103-4627-A13E-194D354D5B08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9844-3989-4DCF-AC62-C7034E7FB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E394-3103-4627-A13E-194D354D5B08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9844-3989-4DCF-AC62-C7034E7FB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E394-3103-4627-A13E-194D354D5B08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9844-3989-4DCF-AC62-C7034E7FB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E394-3103-4627-A13E-194D354D5B08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9844-3989-4DCF-AC62-C7034E7FB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E394-3103-4627-A13E-194D354D5B08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9844-3989-4DCF-AC62-C7034E7FB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E394-3103-4627-A13E-194D354D5B08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9844-3989-4DCF-AC62-C7034E7FB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8E394-3103-4627-A13E-194D354D5B08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19844-3989-4DCF-AC62-C7034E7FB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214554"/>
            <a:ext cx="7215238" cy="26161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Состав и </a:t>
            </a:r>
            <a:r>
              <a:rPr lang="ru-RU" sz="4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классификация</a:t>
            </a:r>
            <a:endParaRPr lang="ru-RU" sz="4000" b="1" spc="50" dirty="0" smtClean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  <a:p>
            <a:pPr algn="ctr"/>
            <a:r>
              <a:rPr lang="ru-RU" sz="4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4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кислот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химии,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  класс</a:t>
            </a:r>
            <a:endParaRPr lang="ru-RU" sz="2800" b="1" cap="none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14348" y="214290"/>
            <a:ext cx="755967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средняя общеобразовательная школа № 16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г. Таганрога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214282" y="5857892"/>
            <a:ext cx="5257824" cy="7921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Автор: Лаврентьева Снежана Павловна,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учитель химии и биологии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1" descr="untitled8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8-конечная звезда 5"/>
          <p:cNvSpPr/>
          <p:nvPr/>
        </p:nvSpPr>
        <p:spPr>
          <a:xfrm>
            <a:off x="3786182" y="2214554"/>
            <a:ext cx="428625" cy="357187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4</a:t>
            </a:r>
          </a:p>
        </p:txBody>
      </p:sp>
      <p:sp>
        <p:nvSpPr>
          <p:cNvPr id="7" name="8-конечная звезда 6"/>
          <p:cNvSpPr/>
          <p:nvPr/>
        </p:nvSpPr>
        <p:spPr>
          <a:xfrm>
            <a:off x="3571868" y="1285860"/>
            <a:ext cx="428625" cy="357188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5</a:t>
            </a:r>
          </a:p>
        </p:txBody>
      </p:sp>
      <p:pic>
        <p:nvPicPr>
          <p:cNvPr id="13" name="Рисунок 12" descr="keylock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143116"/>
            <a:ext cx="2936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Рисунок 13" descr="keylock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1214422"/>
            <a:ext cx="2936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3" name="Рисунок 18" descr="370д21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3929066"/>
            <a:ext cx="5080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4" name="Рисунок 19" descr="370д21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48" y="2857496"/>
            <a:ext cx="5080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370д21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5272" y="1214422"/>
            <a:ext cx="5080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8-конечная звезда 4"/>
          <p:cNvSpPr/>
          <p:nvPr/>
        </p:nvSpPr>
        <p:spPr>
          <a:xfrm>
            <a:off x="7786710" y="1857364"/>
            <a:ext cx="428625" cy="357187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</a:t>
            </a:r>
          </a:p>
        </p:txBody>
      </p:sp>
      <p:sp>
        <p:nvSpPr>
          <p:cNvPr id="4" name="8-конечная звезда 3"/>
          <p:cNvSpPr/>
          <p:nvPr/>
        </p:nvSpPr>
        <p:spPr>
          <a:xfrm>
            <a:off x="7929586" y="3571876"/>
            <a:ext cx="428625" cy="357190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</a:t>
            </a:r>
          </a:p>
        </p:txBody>
      </p:sp>
      <p:sp>
        <p:nvSpPr>
          <p:cNvPr id="3" name="8-конечная звезда 2"/>
          <p:cNvSpPr/>
          <p:nvPr/>
        </p:nvSpPr>
        <p:spPr>
          <a:xfrm>
            <a:off x="5857884" y="4643446"/>
            <a:ext cx="428625" cy="357190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</a:t>
            </a:r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285720" y="0"/>
            <a:ext cx="5286375" cy="1285875"/>
          </a:xfrm>
          <a:prstGeom prst="horizontalScroll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rgbClr val="FF0000"/>
                </a:solidFill>
              </a:rPr>
              <a:t>Кислоты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Рисунок 1" descr="untitled8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8-конечная звезда 6"/>
          <p:cNvSpPr/>
          <p:nvPr/>
        </p:nvSpPr>
        <p:spPr>
          <a:xfrm>
            <a:off x="3500430" y="1214422"/>
            <a:ext cx="428625" cy="357188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5</a:t>
            </a:r>
          </a:p>
        </p:txBody>
      </p:sp>
      <p:pic>
        <p:nvPicPr>
          <p:cNvPr id="14" name="Рисунок 13" descr="keylock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1214422"/>
            <a:ext cx="2936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3" name="Рисунок 16" descr="370д21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3857628"/>
            <a:ext cx="5080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4" name="Рисунок 15" descr="370д21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24" y="2857496"/>
            <a:ext cx="5080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5" name="Рисунок 14" descr="370д21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34" y="1357298"/>
            <a:ext cx="5080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370д21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1857364"/>
            <a:ext cx="5080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8-конечная звезда 5"/>
          <p:cNvSpPr/>
          <p:nvPr/>
        </p:nvSpPr>
        <p:spPr>
          <a:xfrm>
            <a:off x="4143372" y="2428868"/>
            <a:ext cx="428625" cy="357187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4</a:t>
            </a:r>
          </a:p>
        </p:txBody>
      </p:sp>
      <p:sp>
        <p:nvSpPr>
          <p:cNvPr id="5" name="8-конечная звезда 4"/>
          <p:cNvSpPr/>
          <p:nvPr/>
        </p:nvSpPr>
        <p:spPr>
          <a:xfrm>
            <a:off x="7715272" y="2000240"/>
            <a:ext cx="428625" cy="357187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</a:t>
            </a:r>
          </a:p>
        </p:txBody>
      </p:sp>
      <p:sp>
        <p:nvSpPr>
          <p:cNvPr id="4" name="8-конечная звезда 3"/>
          <p:cNvSpPr/>
          <p:nvPr/>
        </p:nvSpPr>
        <p:spPr>
          <a:xfrm>
            <a:off x="8072462" y="3429000"/>
            <a:ext cx="428625" cy="357188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</a:t>
            </a:r>
          </a:p>
        </p:txBody>
      </p:sp>
      <p:sp>
        <p:nvSpPr>
          <p:cNvPr id="3" name="8-конечная звезда 2"/>
          <p:cNvSpPr/>
          <p:nvPr/>
        </p:nvSpPr>
        <p:spPr>
          <a:xfrm>
            <a:off x="6000760" y="4429132"/>
            <a:ext cx="428625" cy="357187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</a:t>
            </a:r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285720" y="0"/>
            <a:ext cx="5286375" cy="1285875"/>
          </a:xfrm>
          <a:prstGeom prst="horizontalScroll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rgbClr val="FF0000"/>
                </a:solidFill>
              </a:rPr>
              <a:t>Кислоты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542925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Склеенное слово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2066" y="3857628"/>
            <a:ext cx="2286016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143504" y="2143116"/>
            <a:ext cx="1643074" cy="928694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500430" y="3857628"/>
            <a:ext cx="1357322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3857628"/>
            <a:ext cx="1928826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285852" y="2143116"/>
            <a:ext cx="1428760" cy="92869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972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Задание.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Перед  вами  «текст», в котором «спрятаны» формулы кислот. Постарайтесь как можно быстрее просмотреть этот текст,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найти, подчеркнуть 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назвать их.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OSO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MgAlPO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CHNO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HClBaOSH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Mg(OH)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Ba(OH)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OSNH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SNaClN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BaH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Ca(OH)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0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542925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Склеенное слово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2066" y="3857628"/>
            <a:ext cx="2286016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143504" y="2143116"/>
            <a:ext cx="1643074" cy="928694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500430" y="3857628"/>
            <a:ext cx="1357322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3857628"/>
            <a:ext cx="1928826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285852" y="2143116"/>
            <a:ext cx="1428760" cy="92869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4972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Задание.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Перед  вами  «текст», в котором «спрятаны» формулы кислот. Постарайтесь как можно быстрее просмотреть этот текст,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найти, подчеркнуть 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назвать их.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OSO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u="sng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000" b="1" u="sng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u="sng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000" b="1" u="sng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MgAlPO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000" b="1" u="sng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3000" b="1" u="sng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u="sng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BaOS</a:t>
            </a:r>
            <a:r>
              <a:rPr lang="en-US" sz="3000" u="sng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000" u="sng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u="sng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000" u="sng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000" b="1" u="sng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000" b="1" u="sng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u="sng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000" b="1" u="sng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Mg(OH)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Ba(OH)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OSNH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000" b="1" u="sng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000" b="1" u="sng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u="sng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NaClN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BaH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Ca(OH)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000" baseline="-25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0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Рисунок 1" descr="untitled8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8" name="Рисунок 16" descr="370д21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3786190"/>
            <a:ext cx="5080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9" name="Рисунок 15" descr="370д21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2857496"/>
            <a:ext cx="5080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0" name="Рисунок 14" descr="370д21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1214422"/>
            <a:ext cx="5080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1" name="Рисунок 17" descr="370д21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1643050"/>
            <a:ext cx="5080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8-конечная звезда 5"/>
          <p:cNvSpPr/>
          <p:nvPr/>
        </p:nvSpPr>
        <p:spPr>
          <a:xfrm>
            <a:off x="4357686" y="2214554"/>
            <a:ext cx="428625" cy="357187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4</a:t>
            </a:r>
          </a:p>
        </p:txBody>
      </p:sp>
      <p:sp>
        <p:nvSpPr>
          <p:cNvPr id="5" name="8-конечная звезда 4"/>
          <p:cNvSpPr/>
          <p:nvPr/>
        </p:nvSpPr>
        <p:spPr>
          <a:xfrm>
            <a:off x="7786710" y="1785926"/>
            <a:ext cx="428625" cy="357187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</a:t>
            </a:r>
          </a:p>
        </p:txBody>
      </p:sp>
      <p:sp>
        <p:nvSpPr>
          <p:cNvPr id="4" name="8-конечная звезда 3"/>
          <p:cNvSpPr/>
          <p:nvPr/>
        </p:nvSpPr>
        <p:spPr>
          <a:xfrm>
            <a:off x="8001024" y="3500438"/>
            <a:ext cx="428625" cy="357188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</a:t>
            </a:r>
          </a:p>
        </p:txBody>
      </p:sp>
      <p:sp>
        <p:nvSpPr>
          <p:cNvPr id="3" name="8-конечная звезда 2"/>
          <p:cNvSpPr/>
          <p:nvPr/>
        </p:nvSpPr>
        <p:spPr>
          <a:xfrm>
            <a:off x="6072198" y="4500570"/>
            <a:ext cx="428625" cy="357187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</a:t>
            </a:r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214282" y="0"/>
            <a:ext cx="5286375" cy="1285875"/>
          </a:xfrm>
          <a:prstGeom prst="horizontalScroll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rgbClr val="FF0000"/>
                </a:solidFill>
              </a:rPr>
              <a:t>Кислоты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pic>
        <p:nvPicPr>
          <p:cNvPr id="18" name="Рисунок 22" descr="370д21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928670"/>
            <a:ext cx="5080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8-конечная звезда 18"/>
          <p:cNvSpPr/>
          <p:nvPr/>
        </p:nvSpPr>
        <p:spPr>
          <a:xfrm>
            <a:off x="3143240" y="1571612"/>
            <a:ext cx="428625" cy="357190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572560" cy="52864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Перепишите в тетрадь все формулы</a:t>
            </a:r>
          </a:p>
          <a:p>
            <a:pPr>
              <a:buNone/>
            </a:pPr>
            <a:endParaRPr lang="ru-RU" sz="900" i="1" u="sng" dirty="0" smtClean="0">
              <a:solidFill>
                <a:schemeClr val="tx1"/>
              </a:solidFill>
              <a:latin typeface="Constantia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i="1" u="sng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Инструкция:</a:t>
            </a:r>
            <a:endParaRPr lang="ru-RU" dirty="0" smtClean="0">
              <a:solidFill>
                <a:schemeClr val="tx1"/>
              </a:solidFill>
              <a:latin typeface="Constantia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В приведенном списке: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ru-RU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CuO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FeCl</a:t>
            </a:r>
            <a:r>
              <a:rPr lang="ru-RU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CuSO</a:t>
            </a:r>
            <a:r>
              <a:rPr lang="ru-RU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ru-RU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ru-RU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ru-RU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KOH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ru-RU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ru-RU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1. Обведите кружком формулы оксидов. </a:t>
            </a:r>
          </a:p>
          <a:p>
            <a:pPr>
              <a:buNone/>
            </a:pPr>
            <a:r>
              <a:rPr lang="ru-RU" i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2. Подчеркните формулы оснований. </a:t>
            </a:r>
          </a:p>
          <a:p>
            <a:pPr>
              <a:buNone/>
            </a:pPr>
            <a:r>
              <a:rPr lang="ru-RU" i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3. Вычеркните формулы кислот.</a:t>
            </a:r>
          </a:p>
          <a:p>
            <a:pPr>
              <a:buNone/>
            </a:pPr>
            <a:r>
              <a:rPr lang="ru-RU" i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4. Оставшиеся формулы выпишите отдельно.</a:t>
            </a:r>
          </a:p>
          <a:p>
            <a:pPr>
              <a:buNone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5286412" cy="93978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3786190"/>
            <a:ext cx="5072098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</a:rPr>
              <a:t>Спасибо за </a:t>
            </a:r>
          </a:p>
          <a:p>
            <a:pPr algn="ctr"/>
            <a:r>
              <a:rPr lang="ru-RU" sz="66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</a:rPr>
              <a:t>внимание</a:t>
            </a:r>
            <a:endParaRPr lang="ru-RU" sz="6600" b="1" cap="none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3" y="285750"/>
            <a:ext cx="5286412" cy="9271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dirty="0" smtClean="0"/>
              <a:t>Список используемых источников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229600" cy="452596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400" i="1" dirty="0" smtClean="0">
                <a:solidFill>
                  <a:schemeClr val="bg1">
                    <a:lumMod val="95000"/>
                  </a:schemeClr>
                </a:solidFill>
              </a:rPr>
              <a:t>1. О.С. Габриелян  «Химия» 8 класс Учебник для общеобразовательных учреждений. М.: Дрофа, 2008.</a:t>
            </a:r>
            <a:endParaRPr lang="ru-RU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FontTx/>
              <a:buNone/>
              <a:defRPr/>
            </a:pPr>
            <a:r>
              <a:rPr lang="ru-RU" sz="2400" i="1" dirty="0" smtClean="0">
                <a:solidFill>
                  <a:schemeClr val="bg1">
                    <a:lumMod val="95000"/>
                  </a:schemeClr>
                </a:solidFill>
              </a:rPr>
              <a:t>2. О.С. </a:t>
            </a:r>
            <a:r>
              <a:rPr lang="ru-RU" sz="2400" i="1" dirty="0" smtClean="0">
                <a:solidFill>
                  <a:schemeClr val="bg1">
                    <a:lumMod val="95000"/>
                  </a:schemeClr>
                </a:solidFill>
              </a:rPr>
              <a:t>Габриелян, Н.П. Воскобойникова, А. В. Яшукова  «Настольная книга учителя. Химия</a:t>
            </a:r>
            <a:r>
              <a:rPr lang="ru-RU" sz="2400" i="1" dirty="0" smtClean="0">
                <a:solidFill>
                  <a:schemeClr val="bg1">
                    <a:lumMod val="95000"/>
                  </a:schemeClr>
                </a:solidFill>
              </a:rPr>
              <a:t>» 8 </a:t>
            </a:r>
            <a:r>
              <a:rPr lang="ru-RU" sz="2400" i="1" smtClean="0">
                <a:solidFill>
                  <a:schemeClr val="bg1">
                    <a:lumMod val="95000"/>
                  </a:schemeClr>
                </a:solidFill>
              </a:rPr>
              <a:t>класс </a:t>
            </a:r>
            <a:r>
              <a:rPr lang="ru-RU" sz="2400" i="1" smtClean="0">
                <a:solidFill>
                  <a:schemeClr val="bg1">
                    <a:lumMod val="95000"/>
                  </a:schemeClr>
                </a:solidFill>
              </a:rPr>
              <a:t>М</a:t>
            </a:r>
            <a:r>
              <a:rPr lang="ru-RU" sz="2400" i="1" dirty="0" smtClean="0">
                <a:solidFill>
                  <a:schemeClr val="bg1">
                    <a:lumMod val="95000"/>
                  </a:schemeClr>
                </a:solidFill>
              </a:rPr>
              <a:t>.: Дрофа</a:t>
            </a:r>
            <a:r>
              <a:rPr lang="ru-RU" sz="2400" i="1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ru-RU" sz="2400" i="1" smtClean="0">
                <a:solidFill>
                  <a:schemeClr val="bg1">
                    <a:lumMod val="95000"/>
                  </a:schemeClr>
                </a:solidFill>
              </a:rPr>
              <a:t>2003 г. </a:t>
            </a:r>
            <a:endParaRPr lang="ru-RU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FontTx/>
              <a:buNone/>
              <a:defRPr/>
            </a:pPr>
            <a:r>
              <a:rPr lang="ru-RU" sz="2400" i="1" dirty="0" smtClean="0">
                <a:solidFill>
                  <a:schemeClr val="bg1">
                    <a:lumMod val="95000"/>
                  </a:schemeClr>
                </a:solidFill>
              </a:rPr>
              <a:t>3. </a:t>
            </a:r>
            <a:r>
              <a:rPr lang="ru-RU" sz="2400" i="1" dirty="0" smtClean="0">
                <a:solidFill>
                  <a:schemeClr val="bg1">
                    <a:lumMod val="95000"/>
                  </a:schemeClr>
                </a:solidFill>
              </a:rPr>
              <a:t>Картинки </a:t>
            </a:r>
            <a:r>
              <a:rPr lang="ru-RU" sz="2400" i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400" i="1" dirty="0" smtClean="0">
                <a:solidFill>
                  <a:schemeClr val="bg1">
                    <a:lumMod val="95000"/>
                  </a:schemeClr>
                </a:solidFill>
              </a:rPr>
              <a:t>(автор и источник заимствования неизвестен</a:t>
            </a:r>
            <a:r>
              <a:rPr lang="ru-RU" sz="2400" i="1" dirty="0" smtClean="0">
                <a:solidFill>
                  <a:schemeClr val="bg1">
                    <a:lumMod val="95000"/>
                  </a:schemeClr>
                </a:solidFill>
              </a:rPr>
              <a:t>)</a:t>
            </a:r>
            <a:endParaRPr lang="ru-RU" sz="24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3686172" cy="93978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 урока:</a:t>
            </a:r>
            <a:endParaRPr lang="ru-RU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сформировать представление о </a:t>
            </a:r>
          </a:p>
          <a:p>
            <a:pPr>
              <a:buNone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кислотах;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классифицировать  кислоты по</a:t>
            </a:r>
          </a:p>
          <a:p>
            <a:pPr>
              <a:buNone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наличию кислорода и числу атомов</a:t>
            </a:r>
          </a:p>
          <a:p>
            <a:pPr>
              <a:buNone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водорода в кислоте;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практически определять  кислоты с</a:t>
            </a:r>
          </a:p>
          <a:p>
            <a:pPr>
              <a:buNone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помощью индикатора.</a:t>
            </a:r>
            <a:endParaRPr lang="ru-RU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гнев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143116"/>
            <a:ext cx="220243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грусть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2143116"/>
            <a:ext cx="194786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улыбка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2143116"/>
            <a:ext cx="228568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5286412" cy="93978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Ваше настроение:</a:t>
            </a:r>
            <a:endParaRPr lang="ru-RU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 descr="untitled8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8-конечная звезда 2"/>
          <p:cNvSpPr/>
          <p:nvPr/>
        </p:nvSpPr>
        <p:spPr>
          <a:xfrm>
            <a:off x="6000760" y="4429132"/>
            <a:ext cx="428625" cy="357187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</a:t>
            </a:r>
          </a:p>
        </p:txBody>
      </p:sp>
      <p:sp>
        <p:nvSpPr>
          <p:cNvPr id="4" name="8-конечная звезда 3"/>
          <p:cNvSpPr/>
          <p:nvPr/>
        </p:nvSpPr>
        <p:spPr>
          <a:xfrm>
            <a:off x="7715272" y="3429000"/>
            <a:ext cx="428625" cy="357188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</a:t>
            </a:r>
          </a:p>
        </p:txBody>
      </p:sp>
      <p:sp>
        <p:nvSpPr>
          <p:cNvPr id="5" name="8-конечная звезда 4"/>
          <p:cNvSpPr/>
          <p:nvPr/>
        </p:nvSpPr>
        <p:spPr>
          <a:xfrm>
            <a:off x="8143900" y="1928802"/>
            <a:ext cx="428625" cy="357187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</a:t>
            </a:r>
          </a:p>
        </p:txBody>
      </p:sp>
      <p:sp>
        <p:nvSpPr>
          <p:cNvPr id="6" name="8-конечная звезда 5"/>
          <p:cNvSpPr/>
          <p:nvPr/>
        </p:nvSpPr>
        <p:spPr>
          <a:xfrm>
            <a:off x="4071934" y="2143116"/>
            <a:ext cx="428625" cy="357187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4</a:t>
            </a:r>
          </a:p>
        </p:txBody>
      </p:sp>
      <p:sp>
        <p:nvSpPr>
          <p:cNvPr id="7" name="8-конечная звезда 6"/>
          <p:cNvSpPr/>
          <p:nvPr/>
        </p:nvSpPr>
        <p:spPr>
          <a:xfrm>
            <a:off x="3500430" y="1285860"/>
            <a:ext cx="428625" cy="357188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5</a:t>
            </a: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285720" y="0"/>
            <a:ext cx="5286375" cy="1285875"/>
          </a:xfrm>
          <a:prstGeom prst="horizontalScroll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rgbClr val="FF0000"/>
                </a:solidFill>
              </a:rPr>
              <a:t>Кислоты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pic>
        <p:nvPicPr>
          <p:cNvPr id="10" name="Рисунок 9" descr="keylock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4786322"/>
            <a:ext cx="2936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Рисунок 11" descr="keylock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3714750"/>
            <a:ext cx="2936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Рисунок 12" descr="keylock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25" y="2071688"/>
            <a:ext cx="2936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Рисунок 14" descr="keylock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8" y="1071563"/>
            <a:ext cx="293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Рисунок 15" descr="keylock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13" y="2428875"/>
            <a:ext cx="293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" descr="untitled8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8-конечная звезда 3"/>
          <p:cNvSpPr/>
          <p:nvPr/>
        </p:nvSpPr>
        <p:spPr>
          <a:xfrm>
            <a:off x="7715272" y="3429000"/>
            <a:ext cx="428625" cy="357188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</a:t>
            </a:r>
          </a:p>
        </p:txBody>
      </p:sp>
      <p:sp>
        <p:nvSpPr>
          <p:cNvPr id="5" name="8-конечная звезда 4"/>
          <p:cNvSpPr/>
          <p:nvPr/>
        </p:nvSpPr>
        <p:spPr>
          <a:xfrm>
            <a:off x="7500958" y="1928802"/>
            <a:ext cx="428625" cy="357187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</a:t>
            </a:r>
          </a:p>
        </p:txBody>
      </p:sp>
      <p:sp>
        <p:nvSpPr>
          <p:cNvPr id="6" name="8-конечная звезда 5"/>
          <p:cNvSpPr/>
          <p:nvPr/>
        </p:nvSpPr>
        <p:spPr>
          <a:xfrm>
            <a:off x="3857620" y="2357430"/>
            <a:ext cx="428625" cy="357187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4</a:t>
            </a:r>
          </a:p>
        </p:txBody>
      </p:sp>
      <p:sp>
        <p:nvSpPr>
          <p:cNvPr id="7" name="8-конечная звезда 6"/>
          <p:cNvSpPr/>
          <p:nvPr/>
        </p:nvSpPr>
        <p:spPr>
          <a:xfrm>
            <a:off x="3571868" y="1285860"/>
            <a:ext cx="428625" cy="357188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5</a:t>
            </a:r>
          </a:p>
        </p:txBody>
      </p:sp>
      <p:pic>
        <p:nvPicPr>
          <p:cNvPr id="11" name="Рисунок 10" descr="keylock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900" y="3643314"/>
            <a:ext cx="293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Рисунок 12" descr="keylock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25" y="2071688"/>
            <a:ext cx="2936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Рисунок 15" descr="keylock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13" y="2428875"/>
            <a:ext cx="293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370д21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3929066"/>
            <a:ext cx="5080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Горизонтальный свиток 19"/>
          <p:cNvSpPr/>
          <p:nvPr/>
        </p:nvSpPr>
        <p:spPr>
          <a:xfrm>
            <a:off x="500034" y="0"/>
            <a:ext cx="5286375" cy="1285875"/>
          </a:xfrm>
          <a:prstGeom prst="horizontalScroll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rgbClr val="FF0000"/>
                </a:solidFill>
              </a:rPr>
              <a:t>Кислоты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pic>
        <p:nvPicPr>
          <p:cNvPr id="8209" name="Рисунок 14" descr="keylock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8" y="1071563"/>
            <a:ext cx="293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8-конечная звезда 2"/>
          <p:cNvSpPr/>
          <p:nvPr/>
        </p:nvSpPr>
        <p:spPr>
          <a:xfrm>
            <a:off x="6072198" y="4572008"/>
            <a:ext cx="428625" cy="357187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untitled8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8-конечная звезда 4"/>
          <p:cNvSpPr/>
          <p:nvPr/>
        </p:nvSpPr>
        <p:spPr>
          <a:xfrm>
            <a:off x="7500958" y="1928802"/>
            <a:ext cx="428625" cy="357187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</a:t>
            </a:r>
          </a:p>
        </p:txBody>
      </p:sp>
      <p:sp>
        <p:nvSpPr>
          <p:cNvPr id="6" name="8-конечная звезда 5"/>
          <p:cNvSpPr/>
          <p:nvPr/>
        </p:nvSpPr>
        <p:spPr>
          <a:xfrm>
            <a:off x="3929058" y="2428868"/>
            <a:ext cx="428625" cy="357187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4</a:t>
            </a:r>
          </a:p>
        </p:txBody>
      </p:sp>
      <p:sp>
        <p:nvSpPr>
          <p:cNvPr id="7" name="8-конечная звезда 6"/>
          <p:cNvSpPr/>
          <p:nvPr/>
        </p:nvSpPr>
        <p:spPr>
          <a:xfrm>
            <a:off x="3500430" y="1285860"/>
            <a:ext cx="428625" cy="357188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5</a:t>
            </a:r>
          </a:p>
        </p:txBody>
      </p:sp>
      <p:pic>
        <p:nvPicPr>
          <p:cNvPr id="13321" name="Рисунок 12" descr="keylock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2000240"/>
            <a:ext cx="2936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Рисунок 13" descr="keylock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0" y="642938"/>
            <a:ext cx="2936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Рисунок 15" descr="keylock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13" y="2428875"/>
            <a:ext cx="293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Рисунок 18" descr="370д21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3929066"/>
            <a:ext cx="5080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Горизонтальный свиток 20"/>
          <p:cNvSpPr/>
          <p:nvPr/>
        </p:nvSpPr>
        <p:spPr>
          <a:xfrm>
            <a:off x="214282" y="0"/>
            <a:ext cx="5286375" cy="1285875"/>
          </a:xfrm>
          <a:prstGeom prst="horizontalScroll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rgbClr val="FF0000"/>
                </a:solidFill>
              </a:rPr>
              <a:t>Кислоты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pic>
        <p:nvPicPr>
          <p:cNvPr id="13329" name="Рисунок 14" descr="keylock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8" y="1071563"/>
            <a:ext cx="293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370д21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48" y="3000372"/>
            <a:ext cx="5080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8-конечная звезда 3"/>
          <p:cNvSpPr/>
          <p:nvPr/>
        </p:nvSpPr>
        <p:spPr>
          <a:xfrm>
            <a:off x="7929586" y="3714752"/>
            <a:ext cx="428625" cy="357188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</a:t>
            </a:r>
          </a:p>
        </p:txBody>
      </p:sp>
      <p:sp>
        <p:nvSpPr>
          <p:cNvPr id="3" name="8-конечная звезда 2"/>
          <p:cNvSpPr/>
          <p:nvPr/>
        </p:nvSpPr>
        <p:spPr>
          <a:xfrm>
            <a:off x="6000760" y="4643446"/>
            <a:ext cx="428625" cy="357187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28604"/>
            <a:ext cx="5500726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Классификация кислот</a:t>
            </a:r>
            <a:endParaRPr lang="ru-RU" sz="3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43174" y="1500174"/>
            <a:ext cx="37147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onstantia" pitchFamily="18" charset="0"/>
              </a:rPr>
              <a:t>КИСЛОТЫ</a:t>
            </a:r>
            <a:endParaRPr lang="ru-RU" sz="3200" b="1" dirty="0"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2571744"/>
            <a:ext cx="4500594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числу атомов водорода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500034" y="4000504"/>
            <a:ext cx="2643206" cy="71438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Constantia" pitchFamily="18" charset="0"/>
              </a:rPr>
              <a:t>ОДНООСНОВНЫЕ</a:t>
            </a:r>
            <a:endParaRPr lang="ru-RU" b="1" i="1" dirty="0">
              <a:latin typeface="Constantia" pitchFamily="18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3214678" y="4000504"/>
            <a:ext cx="2643206" cy="71438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Constantia" pitchFamily="18" charset="0"/>
              </a:rPr>
              <a:t>ДВУХОСНОВНЫЕ</a:t>
            </a:r>
            <a:endParaRPr lang="ru-RU" b="1" i="1" dirty="0">
              <a:latin typeface="Constantia" pitchFamily="18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5929322" y="4000504"/>
            <a:ext cx="2643206" cy="71438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Constantia" pitchFamily="18" charset="0"/>
              </a:rPr>
              <a:t>ТРЕХОСНОВНЫЕ</a:t>
            </a:r>
            <a:endParaRPr lang="ru-RU" b="1" i="1" dirty="0">
              <a:latin typeface="Constantia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1928794" y="3143248"/>
            <a:ext cx="1000132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4215604" y="349964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6393669" y="3178967"/>
            <a:ext cx="838208" cy="7667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500034" y="4857760"/>
            <a:ext cx="2571768" cy="1285884"/>
          </a:xfrm>
          <a:prstGeom prst="round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Constantia" pitchFamily="18" charset="0"/>
              </a:rPr>
              <a:t>HCl</a:t>
            </a:r>
            <a:r>
              <a:rPr lang="ru-RU" sz="2800" b="1" dirty="0" smtClean="0">
                <a:latin typeface="Constantia" pitchFamily="18" charset="0"/>
              </a:rPr>
              <a:t>, </a:t>
            </a:r>
            <a:r>
              <a:rPr lang="en-US" sz="2800" b="1" dirty="0" smtClean="0">
                <a:latin typeface="Constantia" pitchFamily="18" charset="0"/>
              </a:rPr>
              <a:t>HNO</a:t>
            </a:r>
            <a:r>
              <a:rPr lang="ru-RU" sz="2800" b="1" baseline="-25000" dirty="0" smtClean="0">
                <a:latin typeface="Constantia" pitchFamily="18" charset="0"/>
              </a:rPr>
              <a:t>3</a:t>
            </a:r>
            <a:endParaRPr lang="ru-RU" sz="2800" b="1" dirty="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с двумя скругленными соседними углами 21"/>
          <p:cNvSpPr/>
          <p:nvPr/>
        </p:nvSpPr>
        <p:spPr>
          <a:xfrm>
            <a:off x="3286116" y="4857760"/>
            <a:ext cx="2571768" cy="1285884"/>
          </a:xfrm>
          <a:prstGeom prst="round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onstantia" pitchFamily="18" charset="0"/>
              </a:rPr>
              <a:t>H</a:t>
            </a:r>
            <a:r>
              <a:rPr lang="ru-RU" sz="2800" b="1" baseline="-25000" dirty="0" smtClean="0">
                <a:latin typeface="Constantia" pitchFamily="18" charset="0"/>
              </a:rPr>
              <a:t>2</a:t>
            </a:r>
            <a:r>
              <a:rPr lang="en-US" sz="2800" b="1" dirty="0" smtClean="0">
                <a:latin typeface="Constantia" pitchFamily="18" charset="0"/>
              </a:rPr>
              <a:t>S</a:t>
            </a:r>
            <a:r>
              <a:rPr lang="ru-RU" sz="2800" b="1" dirty="0" smtClean="0">
                <a:latin typeface="Constantia" pitchFamily="18" charset="0"/>
              </a:rPr>
              <a:t>, </a:t>
            </a:r>
            <a:r>
              <a:rPr lang="en-US" sz="2800" b="1" dirty="0" smtClean="0">
                <a:latin typeface="Constantia" pitchFamily="18" charset="0"/>
              </a:rPr>
              <a:t>H</a:t>
            </a:r>
            <a:r>
              <a:rPr lang="ru-RU" sz="2800" b="1" baseline="-25000" dirty="0" smtClean="0">
                <a:latin typeface="Constantia" pitchFamily="18" charset="0"/>
              </a:rPr>
              <a:t>2</a:t>
            </a:r>
            <a:r>
              <a:rPr lang="en-US" sz="2800" b="1" dirty="0" smtClean="0">
                <a:latin typeface="Constantia" pitchFamily="18" charset="0"/>
              </a:rPr>
              <a:t>SO</a:t>
            </a:r>
            <a:r>
              <a:rPr lang="ru-RU" sz="2800" b="1" baseline="-25000" dirty="0" smtClean="0">
                <a:latin typeface="Constantia" pitchFamily="18" charset="0"/>
              </a:rPr>
              <a:t>4</a:t>
            </a:r>
            <a:r>
              <a:rPr lang="ru-RU" sz="2800" b="1" dirty="0" smtClean="0">
                <a:latin typeface="Constantia" pitchFamily="18" charset="0"/>
              </a:rPr>
              <a:t>, </a:t>
            </a:r>
            <a:r>
              <a:rPr lang="en-US" sz="2800" b="1" dirty="0" smtClean="0">
                <a:latin typeface="Constantia" pitchFamily="18" charset="0"/>
              </a:rPr>
              <a:t>H</a:t>
            </a:r>
            <a:r>
              <a:rPr lang="ru-RU" sz="2800" b="1" baseline="-25000" dirty="0" smtClean="0">
                <a:latin typeface="Constantia" pitchFamily="18" charset="0"/>
              </a:rPr>
              <a:t>2</a:t>
            </a:r>
            <a:r>
              <a:rPr lang="en-US" sz="2800" b="1" dirty="0" smtClean="0">
                <a:latin typeface="Constantia" pitchFamily="18" charset="0"/>
              </a:rPr>
              <a:t>CO</a:t>
            </a:r>
            <a:r>
              <a:rPr lang="ru-RU" sz="2800" b="1" baseline="-25000" dirty="0" smtClean="0">
                <a:latin typeface="Constantia" pitchFamily="18" charset="0"/>
              </a:rPr>
              <a:t>3</a:t>
            </a:r>
            <a:endParaRPr lang="ru-RU" sz="2800" b="1" dirty="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с двумя скругленными соседними углами 22"/>
          <p:cNvSpPr/>
          <p:nvPr/>
        </p:nvSpPr>
        <p:spPr>
          <a:xfrm>
            <a:off x="6000760" y="4857760"/>
            <a:ext cx="2571768" cy="1285884"/>
          </a:xfrm>
          <a:prstGeom prst="round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onstantia" pitchFamily="18" charset="0"/>
              </a:rPr>
              <a:t>H</a:t>
            </a:r>
            <a:r>
              <a:rPr lang="ru-RU" sz="2800" b="1" baseline="-25000" dirty="0" smtClean="0">
                <a:latin typeface="Constantia" pitchFamily="18" charset="0"/>
              </a:rPr>
              <a:t>3</a:t>
            </a:r>
            <a:r>
              <a:rPr lang="en-US" sz="2800" b="1" dirty="0" smtClean="0">
                <a:latin typeface="Constantia" pitchFamily="18" charset="0"/>
              </a:rPr>
              <a:t>PO</a:t>
            </a:r>
            <a:r>
              <a:rPr lang="ru-RU" sz="2800" b="1" baseline="-25000" dirty="0" smtClean="0">
                <a:latin typeface="Constantia" pitchFamily="18" charset="0"/>
              </a:rPr>
              <a:t>4</a:t>
            </a:r>
            <a:endParaRPr lang="ru-RU" sz="2800" b="1" dirty="0"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5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11" grpId="0" animBg="1"/>
      <p:bldP spid="12" grpId="0" animBg="1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5500694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Классификация кислот</a:t>
            </a:r>
            <a:endParaRPr lang="ru-RU" sz="3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43174" y="1500174"/>
            <a:ext cx="37147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onstantia" pitchFamily="18" charset="0"/>
              </a:rPr>
              <a:t>КИСЛОТЫ</a:t>
            </a:r>
            <a:endParaRPr lang="ru-RU" sz="3200" b="1" dirty="0"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2571744"/>
            <a:ext cx="4500594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наличию кислорода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500034" y="4000504"/>
            <a:ext cx="3929090" cy="71438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Constantia" pitchFamily="18" charset="0"/>
              </a:rPr>
              <a:t>БЕСКИСЛОРОДНЫЕ</a:t>
            </a:r>
            <a:endParaRPr lang="ru-RU" b="1" i="1" dirty="0">
              <a:latin typeface="Constantia" pitchFamily="18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4786314" y="4000504"/>
            <a:ext cx="3786214" cy="71438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Constantia" pitchFamily="18" charset="0"/>
              </a:rPr>
              <a:t>КИСЛОРОДОСОДЕРЖАЩИЕ</a:t>
            </a:r>
            <a:endParaRPr lang="ru-RU" b="1" i="1" dirty="0">
              <a:latin typeface="Constantia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1928794" y="3143248"/>
            <a:ext cx="1000132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6393669" y="3178967"/>
            <a:ext cx="838208" cy="7667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500034" y="4857760"/>
            <a:ext cx="3857652" cy="1143008"/>
          </a:xfrm>
          <a:prstGeom prst="round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Constantia" pitchFamily="18" charset="0"/>
              </a:rPr>
              <a:t>HCl</a:t>
            </a:r>
            <a:r>
              <a:rPr lang="ru-RU" sz="2800" b="1" dirty="0" smtClean="0">
                <a:latin typeface="Constantia" pitchFamily="18" charset="0"/>
              </a:rPr>
              <a:t>, </a:t>
            </a:r>
            <a:r>
              <a:rPr lang="en-US" sz="2800" b="1" dirty="0" smtClean="0">
                <a:latin typeface="Constantia" pitchFamily="18" charset="0"/>
              </a:rPr>
              <a:t>H</a:t>
            </a:r>
            <a:r>
              <a:rPr lang="ru-RU" sz="2800" b="1" baseline="-25000" dirty="0" smtClean="0">
                <a:latin typeface="Constantia" pitchFamily="18" charset="0"/>
              </a:rPr>
              <a:t>2</a:t>
            </a:r>
            <a:r>
              <a:rPr lang="en-US" sz="2800" b="1" dirty="0" smtClean="0">
                <a:latin typeface="Constantia" pitchFamily="18" charset="0"/>
              </a:rPr>
              <a:t>S </a:t>
            </a:r>
            <a:endParaRPr lang="ru-RU" sz="2800" b="1" dirty="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с двумя скругленными соседними углами 22"/>
          <p:cNvSpPr/>
          <p:nvPr/>
        </p:nvSpPr>
        <p:spPr>
          <a:xfrm>
            <a:off x="4857752" y="4857760"/>
            <a:ext cx="3714776" cy="1143008"/>
          </a:xfrm>
          <a:prstGeom prst="round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onstantia" pitchFamily="18" charset="0"/>
              </a:rPr>
              <a:t>HNO</a:t>
            </a:r>
            <a:r>
              <a:rPr lang="ru-RU" sz="2800" b="1" baseline="-25000" dirty="0" smtClean="0">
                <a:latin typeface="Constantia" pitchFamily="18" charset="0"/>
              </a:rPr>
              <a:t>3 </a:t>
            </a:r>
            <a:r>
              <a:rPr lang="ru-RU" sz="2800" b="1" dirty="0" smtClean="0">
                <a:latin typeface="Constantia" pitchFamily="18" charset="0"/>
              </a:rPr>
              <a:t>,</a:t>
            </a:r>
            <a:r>
              <a:rPr lang="en-US" sz="2800" b="1" dirty="0" smtClean="0">
                <a:latin typeface="Constantia" pitchFamily="18" charset="0"/>
              </a:rPr>
              <a:t>H</a:t>
            </a:r>
            <a:r>
              <a:rPr lang="ru-RU" sz="2800" b="1" baseline="-25000" dirty="0" smtClean="0">
                <a:latin typeface="Constantia" pitchFamily="18" charset="0"/>
              </a:rPr>
              <a:t>2</a:t>
            </a:r>
            <a:r>
              <a:rPr lang="en-US" sz="2800" b="1" dirty="0" smtClean="0">
                <a:latin typeface="Constantia" pitchFamily="18" charset="0"/>
              </a:rPr>
              <a:t>SO</a:t>
            </a:r>
            <a:r>
              <a:rPr lang="ru-RU" sz="2800" b="1" baseline="-25000" dirty="0" smtClean="0">
                <a:latin typeface="Constantia" pitchFamily="18" charset="0"/>
              </a:rPr>
              <a:t>4</a:t>
            </a:r>
            <a:r>
              <a:rPr lang="ru-RU" sz="2800" b="1" dirty="0" smtClean="0">
                <a:latin typeface="Constantia" pitchFamily="18" charset="0"/>
              </a:rPr>
              <a:t>, </a:t>
            </a:r>
            <a:r>
              <a:rPr lang="en-US" sz="2800" b="1" dirty="0" smtClean="0">
                <a:latin typeface="Constantia" pitchFamily="18" charset="0"/>
              </a:rPr>
              <a:t>H</a:t>
            </a:r>
            <a:r>
              <a:rPr lang="ru-RU" sz="2800" b="1" baseline="-25000" dirty="0" smtClean="0">
                <a:latin typeface="Constantia" pitchFamily="18" charset="0"/>
              </a:rPr>
              <a:t>2</a:t>
            </a:r>
            <a:r>
              <a:rPr lang="en-US" sz="2800" b="1" dirty="0" smtClean="0">
                <a:latin typeface="Constantia" pitchFamily="18" charset="0"/>
              </a:rPr>
              <a:t>CO</a:t>
            </a:r>
            <a:r>
              <a:rPr lang="ru-RU" sz="2800" b="1" baseline="-25000" dirty="0" smtClean="0">
                <a:latin typeface="Constantia" pitchFamily="18" charset="0"/>
              </a:rPr>
              <a:t>3</a:t>
            </a:r>
            <a:r>
              <a:rPr lang="ru-RU" sz="2800" b="1" dirty="0" smtClean="0">
                <a:latin typeface="Constantia" pitchFamily="18" charset="0"/>
              </a:rPr>
              <a:t>,</a:t>
            </a:r>
            <a:r>
              <a:rPr lang="ru-RU" sz="2800" dirty="0" smtClean="0"/>
              <a:t> </a:t>
            </a:r>
            <a:r>
              <a:rPr lang="en-US" sz="2800" b="1" dirty="0" smtClean="0">
                <a:latin typeface="Constantia" pitchFamily="18" charset="0"/>
              </a:rPr>
              <a:t>H</a:t>
            </a:r>
            <a:r>
              <a:rPr lang="ru-RU" sz="2800" b="1" baseline="-25000" dirty="0" smtClean="0">
                <a:latin typeface="Constantia" pitchFamily="18" charset="0"/>
              </a:rPr>
              <a:t>3</a:t>
            </a:r>
            <a:r>
              <a:rPr lang="en-US" sz="2800" b="1" dirty="0" smtClean="0">
                <a:latin typeface="Constantia" pitchFamily="18" charset="0"/>
              </a:rPr>
              <a:t>PO</a:t>
            </a:r>
            <a:r>
              <a:rPr lang="ru-RU" sz="2800" b="1" baseline="-25000" dirty="0" smtClean="0">
                <a:latin typeface="Constantia" pitchFamily="18" charset="0"/>
              </a:rPr>
              <a:t>4</a:t>
            </a:r>
            <a:endParaRPr lang="ru-RU" sz="2800" b="1" dirty="0"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12" grpId="0" animBg="1"/>
      <p:bldP spid="21" grpId="0" animBg="1"/>
      <p:bldP spid="2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442</TotalTime>
  <Words>405</Words>
  <Application>Microsoft Office PowerPoint</Application>
  <PresentationFormat>Экран (4:3)</PresentationFormat>
  <Paragraphs>95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Цели урока:</vt:lpstr>
      <vt:lpstr>Ваше настроение: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Домашнее задание:</vt:lpstr>
      <vt:lpstr>Слайд 17</vt:lpstr>
      <vt:lpstr>Список используемых источников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777</cp:lastModifiedBy>
  <cp:revision>77</cp:revision>
  <dcterms:created xsi:type="dcterms:W3CDTF">2002-12-31T22:14:41Z</dcterms:created>
  <dcterms:modified xsi:type="dcterms:W3CDTF">2002-12-31T22:08:25Z</dcterms:modified>
</cp:coreProperties>
</file>