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75" r:id="rId4"/>
    <p:sldId id="271" r:id="rId5"/>
    <p:sldId id="272" r:id="rId6"/>
    <p:sldId id="274" r:id="rId7"/>
    <p:sldId id="277" r:id="rId8"/>
    <p:sldId id="278" r:id="rId9"/>
    <p:sldId id="265" r:id="rId10"/>
    <p:sldId id="279" r:id="rId11"/>
    <p:sldId id="281" r:id="rId12"/>
    <p:sldId id="283" r:id="rId13"/>
    <p:sldId id="284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4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2E776-F558-419B-8CB7-455F77305EE2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AF6BB-5230-448C-A013-FFA69E1F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F7828-40F4-4BC1-8AE7-575E19285684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523E6-7C41-4C52-8C75-830183A02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1FCB1B-4074-4AD9-89C6-1378455516C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34D9A8-F3BE-4709-B59E-76F7B9CC1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853411"/>
            <a:ext cx="8482042" cy="17902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Логопедам о детском аутизме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F 84</a:t>
            </a:r>
            <a:r>
              <a:rPr lang="ru-RU" dirty="0" smtClean="0"/>
              <a:t>.0) </a:t>
            </a:r>
            <a:br>
              <a:rPr lang="ru-RU" dirty="0" smtClean="0"/>
            </a:br>
            <a:r>
              <a:rPr lang="ru-RU" sz="2000" dirty="0" smtClean="0"/>
              <a:t>дифференциальная диагностика речевых расстройств при детском аутизме от специфических речевых нарушений и других сходных состояний.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Выполнено логопедом Проскуриной  М.А. для логопедов окружного методического объединения детской логопедии системы здравоохранения ВАО г. Москвы. Составлено по пособию для медицинских ВУЗов Самохвалова В.П. и лекциям Ковалёвой Г.А, </a:t>
            </a:r>
          </a:p>
          <a:p>
            <a:r>
              <a:rPr lang="ru-RU" sz="1600" dirty="0" smtClean="0"/>
              <a:t>апрель 2012 г.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Дифференциация от расстройств развития речи.</a:t>
            </a:r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3" y="3143248"/>
            <a:ext cx="8501122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Ребёнок с алалией или задержкой речевого развития адекватно реагирует на людей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способен к невербальному общению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571604" y="178592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429388" y="178592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Дифференциация от умственной отсталости.</a:t>
            </a:r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3000372"/>
            <a:ext cx="8358247" cy="3170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40-70 % аутистичных детей страдают умеренной или выраженной умственной отсталостью. Отличающие особенности: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Умственно отсталые дети обычно относятся к взрослым и другим детям в соответствии со своим возрастом.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умственно отсталых  детей имеет место относительно ровный профиль задержки без «осколков» усиленных функций.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ребенка с детским аутизмом речь поражается сильнее, чем другие способности.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Умственно отсталые дети используют речь, которой владеют в той или иной степени для общения с другими.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42976" y="192880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714612" y="192880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0" y="192880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786446" y="192880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429520" y="18573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Отечественная типология детей с ранним детским аутизмом (84.0)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63004" cy="457995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ru-RU" sz="6200" dirty="0" smtClean="0"/>
              <a:t>1 гр.-  Характеризуется наиболее глубокой эмоциональной (аффективной) патологией. Их поведение носит полевой характер. Они глубоко мутичны, не владеют формами контактов и не имеют потребности в них.</a:t>
            </a:r>
          </a:p>
          <a:p>
            <a:endParaRPr lang="ru-RU" sz="6200" dirty="0" smtClean="0"/>
          </a:p>
          <a:p>
            <a:r>
              <a:rPr lang="ru-RU" sz="6200" dirty="0" smtClean="0"/>
              <a:t>2 гр. – Характеризуется более целенаправленным поведением. Дезадаптация достаточно сильна. Спонтанно могут быть простейшие стереотипные реакции и речевые штампы, эхолалии. Грубая задержка речевого развития.</a:t>
            </a:r>
          </a:p>
          <a:p>
            <a:endParaRPr lang="ru-RU" sz="6200" dirty="0" smtClean="0"/>
          </a:p>
          <a:p>
            <a:r>
              <a:rPr lang="ru-RU" sz="6200" dirty="0" smtClean="0"/>
              <a:t>3 гр. – Присуща повышенная конфликтность при контактах с окружающей действительностью, завершающаяся в виде агрессии на себя или других. Достаточно произвольны в поведении, но демонстрируют патологические влечения, жестокость. Речь развита хорошо, но монологична, имеет книжный, научный оттенок. Ребёнок не нуждается в собеседнике.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Специальные приёмы Вызывания речи у аутистичных детей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Вслушиваться в поток вокализаций ребёнка и четко повторять слова, которые ребёнок произносит. Повторяемое слово должно нести эмоциональную нагрузку.</a:t>
            </a:r>
          </a:p>
          <a:p>
            <a:pPr lvl="0"/>
            <a:r>
              <a:rPr lang="ru-RU" dirty="0" smtClean="0"/>
              <a:t>Следует называть, обозначать предметы и действия, на которых ребенок задержит свой взгляд.</a:t>
            </a:r>
          </a:p>
          <a:p>
            <a:pPr lvl="0"/>
            <a:r>
              <a:rPr lang="ru-RU" dirty="0" smtClean="0"/>
              <a:t>С помощью восклицаний в виде междометий, отталкиваясь от индивидуальных пристрастий ребенка, обозначать чувственное отношение к событиям вокруг.</a:t>
            </a:r>
          </a:p>
          <a:p>
            <a:pPr lvl="0"/>
            <a:r>
              <a:rPr lang="ru-RU" dirty="0" smtClean="0"/>
              <a:t>Использовать выразительные жесты и мимику.</a:t>
            </a:r>
          </a:p>
          <a:p>
            <a:pPr lvl="0"/>
            <a:r>
              <a:rPr lang="ru-RU" dirty="0" smtClean="0"/>
              <a:t>Специалисту оречевлять свою деятельность еще до взаимодействия с ребенком.</a:t>
            </a:r>
          </a:p>
          <a:p>
            <a:pPr lvl="0"/>
            <a:r>
              <a:rPr lang="ru-RU" dirty="0" smtClean="0"/>
              <a:t>Использовать для привлечения внимания вращающиеся, скатывающиеся предметы, действия которых имеют повторяющийся характер, сопровождать их простыми вербальными комментариями.</a:t>
            </a:r>
          </a:p>
          <a:p>
            <a:pPr lvl="0"/>
            <a:r>
              <a:rPr lang="ru-RU" dirty="0" smtClean="0"/>
              <a:t>Начинать работу в ранние сроки (до 6 месяцев).</a:t>
            </a:r>
          </a:p>
          <a:p>
            <a:pPr lvl="0"/>
            <a:r>
              <a:rPr lang="ru-RU" dirty="0" smtClean="0"/>
              <a:t>С детьми, не использующими какие-либо вокализации, начинать  работу по  развитию понимания письменной речи через глобальное чтение.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Заключение логопеда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728" y="2857496"/>
            <a:ext cx="6429420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Нарушение коммуникативной функции речи,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 уровень речевого развития.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643042" y="11429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500562" y="250030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215074" y="31432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8358214" y="37861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143116"/>
            <a:ext cx="3571868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Аутистическое расстройство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3500438"/>
            <a:ext cx="400052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Инфантильный аутизм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4357694"/>
            <a:ext cx="400052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/>
              <a:t>Инфантильный психоз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5143512"/>
            <a:ext cx="295324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ru-RU" sz="2800" dirty="0"/>
              <a:t>Синдром Каннера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43240" y="142852"/>
            <a:ext cx="300039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F 84</a:t>
            </a:r>
            <a:r>
              <a:rPr lang="ru-RU" sz="4400" dirty="0" smtClean="0"/>
              <a:t>.0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15328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Начало проявления и распространённость.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Начало расстройства – до 2,5-3 лет, иногда после периода нормального развития в раннем детстве.</a:t>
            </a:r>
          </a:p>
          <a:p>
            <a:r>
              <a:rPr lang="ru-RU" dirty="0" smtClean="0"/>
              <a:t>4-5 случаев на 10000 детей;</a:t>
            </a:r>
          </a:p>
          <a:p>
            <a:r>
              <a:rPr lang="ru-RU" dirty="0" smtClean="0"/>
              <a:t>преобладают перворождённые мальчики (в 3-5 раз чаще, чем девочки);</a:t>
            </a:r>
          </a:p>
          <a:p>
            <a:r>
              <a:rPr lang="ru-RU" dirty="0" smtClean="0"/>
              <a:t>у девочек – более тяжёлое течение, и, как правило, в этих семьях уже встречались случаи с когнитивными нарушениями.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Клинически и экспериментально подтверждённые гипотезы этиологии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слабость инстинктов и аффективной сферы;</a:t>
            </a:r>
          </a:p>
          <a:p>
            <a:r>
              <a:rPr lang="ru-RU" dirty="0" smtClean="0"/>
              <a:t>расстройства синаптической деятельности нервных клеток мозга;</a:t>
            </a:r>
          </a:p>
          <a:p>
            <a:r>
              <a:rPr lang="ru-RU" dirty="0" smtClean="0"/>
              <a:t>информационная блокада, связанная с расстройствами восприятия;</a:t>
            </a:r>
          </a:p>
          <a:p>
            <a:r>
              <a:rPr lang="ru-RU" dirty="0" smtClean="0"/>
              <a:t>нарушение переработки слуховых впечатлений, ведущее к блокаде контактов;</a:t>
            </a:r>
          </a:p>
          <a:p>
            <a:r>
              <a:rPr lang="ru-RU" dirty="0" smtClean="0"/>
              <a:t>нарушение активирующего влияния ретикулярной формации ствола мозга;</a:t>
            </a:r>
          </a:p>
          <a:p>
            <a:r>
              <a:rPr lang="ru-RU" dirty="0" smtClean="0"/>
              <a:t>нарушение функционирования лобно-лимбического комплекса, ведущее к расстройству мотивации и планирования поведения;</a:t>
            </a:r>
          </a:p>
          <a:p>
            <a:r>
              <a:rPr lang="ru-RU" dirty="0" smtClean="0"/>
              <a:t>нарушения парного функционирования полушарий головного мозга;</a:t>
            </a:r>
          </a:p>
          <a:p>
            <a:r>
              <a:rPr lang="ru-RU" dirty="0" smtClean="0"/>
              <a:t>психологические и психоаналитические причины расстройства;</a:t>
            </a:r>
          </a:p>
          <a:p>
            <a:r>
              <a:rPr lang="ru-RU" dirty="0" smtClean="0"/>
              <a:t>генетические факторы;</a:t>
            </a:r>
          </a:p>
          <a:p>
            <a:r>
              <a:rPr lang="ru-RU" dirty="0" smtClean="0"/>
              <a:t>органические мозговые расстройства:</a:t>
            </a:r>
          </a:p>
          <a:p>
            <a:r>
              <a:rPr lang="ru-RU" dirty="0" smtClean="0"/>
              <a:t>искажения обмена серотонина и функционирования серотонинэргических систем мозга.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12144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/>
              <a:t>Зависимость проявлений от локализации повреждений мозга и нарушений серотонинового обмена.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64357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В височных долях:</a:t>
            </a:r>
          </a:p>
          <a:p>
            <a:r>
              <a:rPr lang="ru-RU" dirty="0" smtClean="0"/>
              <a:t>нарушения понимания речи, усвоения её семантической составляющей, нарушение нюансирования эмоциональной сферы. </a:t>
            </a:r>
          </a:p>
          <a:p>
            <a:r>
              <a:rPr lang="ru-RU" dirty="0" smtClean="0"/>
              <a:t>При повреждении миндалин – нарушения социального взаимодействия.</a:t>
            </a:r>
          </a:p>
          <a:p>
            <a:r>
              <a:rPr lang="ru-RU" dirty="0" smtClean="0"/>
              <a:t>При эпилептических очагах – агрессивные вспышки и аутоагрессия.</a:t>
            </a:r>
          </a:p>
          <a:p>
            <a:pPr>
              <a:buNone/>
            </a:pPr>
            <a:r>
              <a:rPr lang="ru-RU" b="1" dirty="0" smtClean="0"/>
              <a:t>В стволе мозга:</a:t>
            </a:r>
          </a:p>
          <a:p>
            <a:r>
              <a:rPr lang="ru-RU" dirty="0" smtClean="0"/>
              <a:t>Более длительная передача импульсов (слуховые задерживаются на 15-20 % и более).</a:t>
            </a:r>
          </a:p>
          <a:p>
            <a:r>
              <a:rPr lang="ru-RU" dirty="0" smtClean="0"/>
              <a:t>Больные  нуждаются в более медленном темпе речи обращающегося к ним, в ограничении количества слов, используемых в небольшой промежуток времени.</a:t>
            </a:r>
          </a:p>
          <a:p>
            <a:pPr>
              <a:buNone/>
            </a:pPr>
            <a:r>
              <a:rPr lang="ru-RU" b="1" dirty="0" smtClean="0"/>
              <a:t>В мозжечке мозга:</a:t>
            </a:r>
          </a:p>
          <a:p>
            <a:r>
              <a:rPr lang="ru-RU" dirty="0" smtClean="0"/>
              <a:t>Неуклюжесть и неловкость в моторной сфере.</a:t>
            </a:r>
          </a:p>
          <a:p>
            <a:r>
              <a:rPr lang="ru-RU" dirty="0" smtClean="0"/>
              <a:t>Неадекватные жесты.</a:t>
            </a:r>
          </a:p>
          <a:p>
            <a:r>
              <a:rPr lang="ru-RU" dirty="0" smtClean="0"/>
              <a:t>Отсутствие адекватной дистанции при взаимодействии.</a:t>
            </a:r>
          </a:p>
          <a:p>
            <a:pPr>
              <a:buNone/>
            </a:pPr>
            <a:r>
              <a:rPr lang="ru-RU" b="1" dirty="0" smtClean="0"/>
              <a:t>В лобной области:</a:t>
            </a:r>
          </a:p>
          <a:p>
            <a:r>
              <a:rPr lang="ru-RU" dirty="0" smtClean="0"/>
              <a:t>Нарушение функции планирования,</a:t>
            </a:r>
          </a:p>
          <a:p>
            <a:r>
              <a:rPr lang="ru-RU" dirty="0" smtClean="0"/>
              <a:t>Нарушение мотивации,</a:t>
            </a:r>
          </a:p>
          <a:p>
            <a:r>
              <a:rPr lang="ru-RU" dirty="0" smtClean="0"/>
              <a:t>Нарушение регуляции поведения даже на фоне сохранных интеллектуальных функций.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Корреляция с органическими мозговыми расстройствами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В анамнезе часты сведения об осложнениях в период внутриутробного развития и при родах;</a:t>
            </a:r>
          </a:p>
          <a:p>
            <a:r>
              <a:rPr lang="ru-RU" dirty="0" smtClean="0"/>
              <a:t>в 2-3,5 % случаев с эпилепсией;</a:t>
            </a:r>
          </a:p>
          <a:p>
            <a:r>
              <a:rPr lang="ru-RU" dirty="0" smtClean="0"/>
              <a:t>диффузные неврологические аномалии – «мягкие признаки»;</a:t>
            </a:r>
          </a:p>
          <a:p>
            <a:r>
              <a:rPr lang="ru-RU" dirty="0" smtClean="0"/>
              <a:t>специфические нарушения ЭЭГ отсутствуют, но обнаружена различная ЭЭГ патология у 10-83% аутистичных 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72476" cy="10001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Триада основных симптомов, выделенная в ранних описаниях нарушения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1285860"/>
            <a:ext cx="307180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Аутистическое одиночество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571744"/>
            <a:ext cx="28575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Неспособность устанавливать тёплые эмоциональные отношения с людьми, им не нравится, когда их берут на руки или обнимают. Одинаково ведут себя с людьми и неодушевлёнными предметами, не тревожатся при разлуке. Отсутствие глазного контакта.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28926" y="1714488"/>
            <a:ext cx="271464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Стереотипное поведение с элементами одержимости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14612" y="3714752"/>
            <a:ext cx="2786082" cy="314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Стереотипное и ритуальное поведение, настаивание на сохранении всего в неизмененном виде и сопротивление переменам. Предпочитают есть одну и ту же пищу, носить одну и ту же одежду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1214422"/>
            <a:ext cx="350043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Своеобразные нарушения речи</a:t>
            </a:r>
            <a:endParaRPr lang="ru-RU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929322" y="2786058"/>
            <a:ext cx="28575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Речь часто развивается с задержкой или не возникает вообще.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Иногда она нормально развивается до 2-летнего возраста, затем частично исчезает.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Некоторые дети производят шум (щелчки, звуки, хрипы, бессмысленные слоги) в стереотипной манере при отсутствии желания общения.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Немедленные и отсроченные эхолалии или стереотипные фразы вне контекста.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Неправильно используют местоимения. О себе – во втором или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третьм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лице или по имени, не используют первого лица.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1214414" y="1643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3929058" y="29289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143768" y="1643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Другие симптомы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642918"/>
            <a:ext cx="42755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Нарушения социального взаимодействия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6488668"/>
            <a:ext cx="42862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Причудливое поведение и манерность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4000504"/>
            <a:ext cx="264320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Отклонения в игре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357430"/>
            <a:ext cx="43576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Атипичные сенсорные реакции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3071810"/>
            <a:ext cx="4572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Внезапные вспышки гнева или раздражения, или страха без очевидных причин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5214950"/>
            <a:ext cx="42862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Гиперактивность или растерянность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1357298"/>
            <a:ext cx="428624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Поведение с аутоагрессией, самоповреждением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2000240"/>
            <a:ext cx="264320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Нарушения сна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1000108"/>
            <a:ext cx="257176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Энурез, энкопрез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2714620"/>
            <a:ext cx="264320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Проблемы с питанием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4357694"/>
            <a:ext cx="457203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Судорожные припадки в предпубертантном возрасте или пубертатном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5572140"/>
            <a:ext cx="4643438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Способности в какой-либо определённой сфере деятельности, при снижении других интеллектуальных функций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Дифференциальная диагностика от расстройств слуха</a:t>
            </a:r>
            <a:endParaRPr lang="ru-RU" sz="32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00034" y="3071810"/>
            <a:ext cx="8001056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Аутистичные дети редко лепечут, у глухих детей – относительно нормальное лепетание до 1 года.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Аудиограмма и вызванные потенциалы доказывают значительную потерю слуха детей.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571604" y="192880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357950" y="192880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264</TotalTime>
  <Words>974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Логопедам о детском аутизме  (F 84.0)  дифференциальная диагностика речевых расстройств при детском аутизме от специфических речевых нарушений и других сходных состояний.</vt:lpstr>
      <vt:lpstr>.</vt:lpstr>
      <vt:lpstr> Начало проявления и распространённость. </vt:lpstr>
      <vt:lpstr> Клинически и экспериментально подтверждённые гипотезы этиологии. </vt:lpstr>
      <vt:lpstr> Зависимость проявлений от локализации повреждений мозга и нарушений серотонинового обмена.  </vt:lpstr>
      <vt:lpstr>Корреляция с органическими мозговыми расстройствами.</vt:lpstr>
      <vt:lpstr> Триада основных симптомов, выделенная в ранних описаниях нарушения </vt:lpstr>
      <vt:lpstr>Другие симптомы </vt:lpstr>
      <vt:lpstr>Дифференциальная диагностика от расстройств слуха</vt:lpstr>
      <vt:lpstr>Дифференциация от расстройств развития речи.</vt:lpstr>
      <vt:lpstr>Дифференциация от умственной отсталости.</vt:lpstr>
      <vt:lpstr>Отечественная типология детей с ранним детским аутизмом (84.0)</vt:lpstr>
      <vt:lpstr>Специальные приёмы Вызывания речи у аутистичных детей</vt:lpstr>
      <vt:lpstr>Заключение логопеда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Логопедам о детском аутизме (F 84.0)</dc:title>
  <dc:creator>user</dc:creator>
  <cp:lastModifiedBy>user</cp:lastModifiedBy>
  <cp:revision>18</cp:revision>
  <dcterms:created xsi:type="dcterms:W3CDTF">2012-09-15T03:59:53Z</dcterms:created>
  <dcterms:modified xsi:type="dcterms:W3CDTF">2012-09-16T04:18:12Z</dcterms:modified>
</cp:coreProperties>
</file>