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98" r:id="rId2"/>
    <p:sldId id="317" r:id="rId3"/>
    <p:sldId id="301" r:id="rId4"/>
    <p:sldId id="307" r:id="rId5"/>
    <p:sldId id="305" r:id="rId6"/>
    <p:sldId id="304" r:id="rId7"/>
    <p:sldId id="303" r:id="rId8"/>
    <p:sldId id="300" r:id="rId9"/>
    <p:sldId id="299" r:id="rId10"/>
    <p:sldId id="308" r:id="rId11"/>
    <p:sldId id="312" r:id="rId12"/>
    <p:sldId id="313" r:id="rId13"/>
    <p:sldId id="314" r:id="rId14"/>
    <p:sldId id="310" r:id="rId15"/>
    <p:sldId id="335" r:id="rId16"/>
    <p:sldId id="336" r:id="rId17"/>
    <p:sldId id="337" r:id="rId18"/>
    <p:sldId id="338" r:id="rId19"/>
    <p:sldId id="339" r:id="rId20"/>
    <p:sldId id="340" r:id="rId21"/>
    <p:sldId id="341" r:id="rId22"/>
    <p:sldId id="342" r:id="rId23"/>
    <p:sldId id="343" r:id="rId24"/>
    <p:sldId id="346" r:id="rId25"/>
    <p:sldId id="347" r:id="rId26"/>
    <p:sldId id="350" r:id="rId27"/>
    <p:sldId id="351" r:id="rId28"/>
    <p:sldId id="352" r:id="rId29"/>
    <p:sldId id="353" r:id="rId30"/>
    <p:sldId id="354" r:id="rId31"/>
    <p:sldId id="355" r:id="rId32"/>
    <p:sldId id="35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C74A64-7065-41C1-93B4-9A07C336EAA8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8C7033-388D-47C0-8AA2-AB1465FF0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24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C69C32-C651-4E62-ABC1-923A440D82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96A65-D482-46FE-8286-AC18DB53364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41EE5-CB3A-412E-B18E-20FAAC8F71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77382"/>
      </p:ext>
    </p:extLst>
  </p:cSld>
  <p:clrMapOvr>
    <a:masterClrMapping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2E11-359E-4C2E-B044-E43C0F017C8C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B03E-7AA3-4835-88E7-E59F4D081F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888759"/>
      </p:ext>
    </p:extLst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EBBA-DC2C-4A7C-B290-C611191376C1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730CF-2C0C-465C-BCBC-D10643819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76512"/>
      </p:ext>
    </p:extLst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FDEB-4DB1-419A-AE0C-A58B3D1D9635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B7F5-0506-4E6E-8C9D-B2B0890A7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526147"/>
      </p:ext>
    </p:extLst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276E4-8A9A-443A-8D35-DFBA131B15F2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6DE5-5BB8-4C0C-87F1-E136A1F54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75194"/>
      </p:ext>
    </p:extLst>
  </p:cSld>
  <p:clrMapOvr>
    <a:masterClrMapping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9FE44-08AC-4BF2-A7A6-7DC99FC6867A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D26D-BEF2-469E-84D7-BA3588CC3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344787"/>
      </p:ext>
    </p:extLst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64E1-1DC8-43C4-9C0B-860AD4C0D434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91EA-FD7F-4265-8612-BE863D05A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035694"/>
      </p:ext>
    </p:extLst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E03E-F326-402E-BE03-116400A989AA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8CD0-3CAD-4F30-A11B-B9BDDFCFC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6738"/>
      </p:ext>
    </p:extLst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1C79E-CB36-4321-ABAC-5580EF05223B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5EF9-3A42-45F0-A23F-4FA4BB5D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892951"/>
      </p:ext>
    </p:extLst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CA695-3A7F-409C-9366-376B0E4D6ACE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5510E-1766-4C5B-8FC1-AA397C8F64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92264"/>
      </p:ext>
    </p:extLst>
  </p:cSld>
  <p:clrMapOvr>
    <a:masterClrMapping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00F8-E6A7-457E-81D6-F5F58779C210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880A4-ACAB-474D-BC2C-41FF40130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647842"/>
      </p:ext>
    </p:extLst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3B1485-7DB7-436E-B3B1-97AB25642B0F}" type="datetimeFigureOut">
              <a:rPr lang="ru-RU"/>
              <a:pPr>
                <a:defRPr/>
              </a:pPr>
              <a:t>02.04.2013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44BA95-9A63-4B85-B856-EA2BC8B3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9" r:id="rId9"/>
    <p:sldLayoutId id="2147483710" r:id="rId10"/>
    <p:sldLayoutId id="2147483709" r:id="rId11"/>
  </p:sldLayoutIdLst>
  <p:transition>
    <p:split orient="vert" dir="in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&#1043;&#1088;&#1072;&#1092;&#1080;&#1082;%20&#1087;&#1086;&#1089;&#1077;&#1097;&#1077;&#1085;&#1080;&#1103;%20&#1088;&#1086;&#1076;&#1080;&#1090;&#1077;&#1083;&#1100;&#1089;&#1082;&#1080;&#1093;%20&#1089;&#1086;&#1073;&#1088;&#1072;&#1085;&#1080;&#1081;.do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&#1084;&#1086;&#1103;%20&#1088;&#1072;&#1073;&#1086;&#1090;&#1072;%20&#1074;%20&#1082;&#1083;&#1072;&#1089;&#1089;&#1077;.doc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0"/>
            <a:ext cx="7853362" cy="1484313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</a:pPr>
            <a:r>
              <a:rPr lang="ru-RU" sz="4900" smtClean="0">
                <a:latin typeface="Arial" charset="0"/>
              </a:rPr>
              <a:t>              </a:t>
            </a:r>
            <a:r>
              <a:rPr lang="ru-RU" sz="4100" smtClean="0">
                <a:latin typeface="Arial" charset="0"/>
              </a:rPr>
              <a:t>2011-2012</a:t>
            </a:r>
          </a:p>
          <a:p>
            <a:pPr marR="0" algn="l" eaLnBrk="1" hangingPunct="1">
              <a:lnSpc>
                <a:spcPct val="80000"/>
              </a:lnSpc>
            </a:pPr>
            <a:r>
              <a:rPr lang="ru-RU" sz="4100" smtClean="0">
                <a:latin typeface="Arial" charset="0"/>
              </a:rPr>
              <a:t>               учебный год</a:t>
            </a:r>
          </a:p>
        </p:txBody>
      </p:sp>
      <p:pic>
        <p:nvPicPr>
          <p:cNvPr id="3076" name="Рисунок 3" descr="2012-05-11 14.33.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308850" cy="53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1800" b="1" smtClean="0"/>
              <a:t>5. Анализ педагогического взаимодействия с семьями учащихся класса.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79388" y="620713"/>
            <a:ext cx="8229600" cy="3960812"/>
          </a:xfrm>
        </p:spPr>
        <p:txBody>
          <a:bodyPr/>
          <a:lstStyle/>
          <a:p>
            <a:pPr eaLnBrk="1" hangingPunct="1"/>
            <a:r>
              <a:rPr lang="ru-RU" sz="2400" smtClean="0"/>
              <a:t>За прошедший учебный год классным руководителем было проведено 5 классных родительских собрания по плану: «Наши дети шестиклассники», «10 ошибок в воспитании»,  «Союз семьи и школы», «Типы семейного воспитания», «Открытое письмо родителям». Родительские собрания проходили один раз в четверть. Большинство родителей посетили все собрания. На собраниях помимо общепедагогических  вопросов обсуждались частные: режим дня шестиклассника, успеваемость и посещаемость школьниками учебных занятий, причины пропусков уроков, школьное питание и подвоз детей к месту обучения и обратно. </a:t>
            </a:r>
          </a:p>
          <a:p>
            <a:pPr eaLnBrk="1" hangingPunct="1"/>
            <a:r>
              <a:rPr lang="ru-RU" sz="1800" smtClean="0">
                <a:hlinkClick r:id="rId2" action="ppaction://hlinkfile"/>
              </a:rPr>
              <a:t>ГРАФИК ПОСЕЩЕНИЯ РОДИТЕЛЬСКИХ СОБРАНИЙ</a:t>
            </a:r>
            <a:endParaRPr lang="ru-RU" sz="1800" smtClean="0"/>
          </a:p>
          <a:p>
            <a:pPr eaLnBrk="1" hangingPunct="1"/>
            <a:endParaRPr lang="ru-RU" sz="18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064250"/>
          </a:xfrm>
        </p:spPr>
        <p:txBody>
          <a:bodyPr/>
          <a:lstStyle/>
          <a:p>
            <a:pPr eaLnBrk="1" hangingPunct="1"/>
            <a:r>
              <a:rPr lang="ru-RU" sz="2800" b="1" smtClean="0"/>
              <a:t>Сплоченность класса:</a:t>
            </a:r>
            <a:endParaRPr lang="ru-RU" sz="2800" smtClean="0"/>
          </a:p>
          <a:p>
            <a:pPr eaLnBrk="1" hangingPunct="1"/>
            <a:r>
              <a:rPr lang="ru-RU" sz="2800" smtClean="0"/>
              <a:t>Класс по количественному составу является большим, потому в нём присутствуют  группировки по деловым интересам. Дети проживают в разных населенных пунктах, поэтому затрудняется их общение после школьных занятий. Однако, дети, живущие в одном районе проводят время и после школы. </a:t>
            </a:r>
          </a:p>
          <a:p>
            <a:pPr eaLnBrk="1" hangingPunct="1"/>
            <a:r>
              <a:rPr lang="ru-RU" sz="2800" smtClean="0"/>
              <a:t>Мальчики и девочки дружат между собой.</a:t>
            </a:r>
            <a:br>
              <a:rPr lang="ru-RU" sz="2800" smtClean="0"/>
            </a:br>
            <a:r>
              <a:rPr lang="ru-RU" sz="2800" smtClean="0"/>
              <a:t>	Школьники переживают удачи и неудачи своего класса, болеют за свой коллектив. При проведении общественных мероприятий стараются держаться вместе. </a:t>
            </a:r>
            <a:br>
              <a:rPr lang="ru-RU" sz="2800" smtClean="0"/>
            </a:br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539750" y="549275"/>
            <a:ext cx="8229600" cy="59912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b="1" smtClean="0"/>
              <a:t> </a:t>
            </a:r>
            <a:r>
              <a:rPr lang="ru-RU" sz="2800" b="1" smtClean="0"/>
              <a:t>Организованность класса:</a:t>
            </a:r>
            <a:endParaRPr lang="ru-RU" sz="2800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Ученики  уже  сформировали классный коллектив и актива класса, поэтому  владеют навыками выполнения коллективных дел, распределения между собой работы и наиболее рационального ее выполнения.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/>
              <a:t>   Учащиеся  умеют терпеливо и внимательно выслушивать друг друга на классных собраниях, на перемене, при выполнении различных дел. Распоряжениям уполномоченных лиц подчиняются. (КРОМЕ ДЕЖУРСТВА ПО ШКОЛЕ!!!)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92162"/>
          </a:xfrm>
        </p:spPr>
        <p:txBody>
          <a:bodyPr/>
          <a:lstStyle/>
          <a:p>
            <a:pPr eaLnBrk="1" hangingPunct="1"/>
            <a:r>
              <a:rPr lang="ru-RU" sz="2000" b="1" smtClean="0"/>
              <a:t>Связь классного коллектива с общешкольным.</a:t>
            </a:r>
            <a:r>
              <a:rPr lang="ru-RU" sz="2000" smtClean="0"/>
              <a:t> 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559425"/>
          </a:xfrm>
        </p:spPr>
        <p:txBody>
          <a:bodyPr/>
          <a:lstStyle/>
          <a:p>
            <a:pPr eaLnBrk="1" hangingPunct="1"/>
            <a:r>
              <a:rPr lang="ru-RU" sz="2000" smtClean="0"/>
              <a:t>Учащиеся класса всегда информированы о том, что происходит в школе в целом и в других классах. Общешкольные поручения   всегда выполняются  классом. Класс в общешкольных мероприятиях  всегда активно участвует. Все дети класса вовлечены во внеурочную и внеклассную деятельность, принимают участие в школьных мероприятиях, а также посещают кружки, секции, клубы, факультативы с учётом своих интересов.</a:t>
            </a:r>
          </a:p>
          <a:p>
            <a:pPr eaLnBrk="1" hangingPunct="1"/>
            <a:r>
              <a:rPr lang="ru-RU" sz="2000" smtClean="0"/>
              <a:t>Большинство учащихся добросовестно выполняет домашние задания, творческие проекты, часто выбирая для этого форму совместной работы.  Большинство учеников класса открыты и легки в общении, но есть закрытые, тревожные и недоверчивые дети. За небольшим исключением класс неконфликтен, дети легко идут на контакт с педагогами и одноклассниками, вовлекаются в различные виды деятельности.</a:t>
            </a:r>
          </a:p>
          <a:p>
            <a:pPr eaLnBrk="1" hangingPunct="1"/>
            <a:r>
              <a:rPr lang="ru-RU" sz="2000" smtClean="0"/>
              <a:t>Отрицательным качеством для большинства детей является неусидчивость, которая мешает учебной работе. В классе формируются обычаи и традиции, которые скрепляют классный коллектив, развивают положительные качества всего коллектива и отдельного ребёнка в нём.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663"/>
          </a:xfrm>
        </p:spPr>
        <p:txBody>
          <a:bodyPr/>
          <a:lstStyle/>
          <a:p>
            <a:pPr eaLnBrk="1" hangingPunct="1"/>
            <a:r>
              <a:rPr lang="ru-RU" sz="4400" b="1" smtClean="0"/>
              <a:t>Выводы:</a:t>
            </a:r>
            <a:r>
              <a:rPr lang="ru-RU" sz="1800" b="1" smtClean="0"/>
              <a:t> 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908050"/>
            <a:ext cx="8362950" cy="3960813"/>
          </a:xfrm>
        </p:spPr>
        <p:txBody>
          <a:bodyPr/>
          <a:lstStyle/>
          <a:p>
            <a:pPr eaLnBrk="1" hangingPunct="1"/>
            <a:r>
              <a:rPr lang="ru-RU" sz="2000" smtClean="0"/>
              <a:t>- В новом учебном году необходимо улучшить работу с родителями, добиться стопроцентного посещения родителями родительских собраний. </a:t>
            </a:r>
          </a:p>
          <a:p>
            <a:pPr eaLnBrk="1" hangingPunct="1"/>
            <a:r>
              <a:rPr lang="ru-RU" sz="2000" smtClean="0"/>
              <a:t>- Необходимо посещать уроки, по тем дисциплинам, которые только появились в расписании: физика, геометрия, разнообразить формы работы с учителями – предметниками.</a:t>
            </a:r>
          </a:p>
          <a:p>
            <a:pPr eaLnBrk="1" hangingPunct="1"/>
            <a:r>
              <a:rPr lang="ru-RU" sz="2000" smtClean="0"/>
              <a:t>- Вести строгий учёт пропусков учащимися учебных занятий. По каждому пропуску беседовать с родителями, искоренить пропуски уроков без уважительной причины.</a:t>
            </a:r>
          </a:p>
          <a:p>
            <a:pPr eaLnBrk="1" hangingPunct="1"/>
            <a:r>
              <a:rPr lang="ru-RU" sz="2000" smtClean="0"/>
              <a:t>- Считаю необходимым продолжить реализацию целей и задач, поставленных перед коллективом учащихся в прошлом учебном году. </a:t>
            </a:r>
          </a:p>
          <a:p>
            <a:pPr eaLnBrk="1" hangingPunct="1"/>
            <a:r>
              <a:rPr lang="ru-RU" sz="2000" smtClean="0"/>
              <a:t>- Продолжить работу по сплочению классного коллектива.</a:t>
            </a:r>
          </a:p>
          <a:p>
            <a:pPr eaLnBrk="1" hangingPunct="1"/>
            <a:r>
              <a:rPr lang="ru-RU" sz="2000" smtClean="0"/>
              <a:t>- Развивать нравственную самооценку учащихся, готовить их к самовоспитанию и самоанализу. 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3972" y="1941"/>
            <a:ext cx="3979828" cy="829777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 классный час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06925" y="836613"/>
            <a:ext cx="4537075" cy="792162"/>
          </a:xfrm>
        </p:spPr>
        <p:txBody>
          <a:bodyPr/>
          <a:lstStyle/>
          <a:p>
            <a:pPr marR="0" eaLnBrk="1" hangingPunct="1">
              <a:lnSpc>
                <a:spcPct val="90000"/>
              </a:lnSpc>
            </a:pPr>
            <a:r>
              <a:rPr lang="ru-RU" sz="5000" smtClean="0">
                <a:solidFill>
                  <a:srgbClr val="00FFFF"/>
                </a:solidFill>
              </a:rPr>
              <a:t>6 Б класс.</a:t>
            </a:r>
          </a:p>
        </p:txBody>
      </p:sp>
      <p:pic>
        <p:nvPicPr>
          <p:cNvPr id="6" name="Рисунок 5" descr="2012-02-16 13.10.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59690"/>
            <a:ext cx="5257800" cy="404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848600" cy="649288"/>
          </a:xfrm>
        </p:spPr>
        <p:txBody>
          <a:bodyPr/>
          <a:lstStyle/>
          <a:p>
            <a:pPr eaLnBrk="1" hangingPunct="1"/>
            <a:r>
              <a:rPr lang="ru-RU" b="1" smtClean="0"/>
              <a:t> Классный     руководитель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4213" y="765175"/>
            <a:ext cx="4318000" cy="5759450"/>
          </a:xfrm>
        </p:spPr>
        <p:txBody>
          <a:bodyPr/>
          <a:lstStyle/>
          <a:p>
            <a:pPr eaLnBrk="1" hangingPunct="1"/>
            <a:r>
              <a:rPr lang="ru-RU" sz="1900" b="1" smtClean="0"/>
              <a:t>Основным структурным элементом воспитательной системы школы является класс. Именно здесь организуется познавательная деятельность, формируются социальные отношения между учащимися. В классах осуществляется забота о социальном благополучии учащихся, решаются проблемы досуга детей и сплочения коллективов, формируется соответствующая эмоциональная атмосфера.  Организатором деятельности учащихся в классе, координатором воспитательных воздействий на ученика является классный руководитель. </a:t>
            </a:r>
            <a:endParaRPr lang="ru-RU" sz="1800" smtClean="0"/>
          </a:p>
        </p:txBody>
      </p:sp>
      <p:pic>
        <p:nvPicPr>
          <p:cNvPr id="5" name="Содержимое 4" descr="IMG_0806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1628800"/>
            <a:ext cx="3825875" cy="3208337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85800" y="514350"/>
            <a:ext cx="7989888" cy="1474788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Воспитательные задачи, содержание и формы работы классного руководителя не могут быть единообразными. Они определяются запросами, интересами, потребностями детей и их родителей, условиями класса, школы, социума, возможностями самого педагога.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21507" name="Текст 2"/>
          <p:cNvSpPr>
            <a:spLocks noGrp="1"/>
          </p:cNvSpPr>
          <p:nvPr>
            <p:ph type="body" idx="2"/>
          </p:nvPr>
        </p:nvSpPr>
        <p:spPr>
          <a:xfrm>
            <a:off x="683568" y="2996952"/>
            <a:ext cx="7486600" cy="5181600"/>
          </a:xfrm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учебной работе я, как руководитель  являюсь организатором и руководителем деятельности детей; во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работе  мне  важно занять позицию старшего товарища, рядового участника.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2735262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Индивидуальные формы воспитания, как правило, связаны с внеурочной деятельностью, общением классных руководителей и детей. К ним относятся: беседа, задушевный разговор, консультация, обмен мнениями (это формы общения), выполнение совместного поручения, оказание индивидуальной помощи в конкретной работе, совместный поиск решения проблемы, задачи. </a:t>
            </a:r>
            <a:endParaRPr lang="ru-RU" sz="6000" smtClean="0"/>
          </a:p>
        </p:txBody>
      </p:sp>
      <p:pic>
        <p:nvPicPr>
          <p:cNvPr id="6147" name="Содержимое 6" descr="P1070212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45306">
            <a:off x="2161901" y="3322134"/>
            <a:ext cx="4040187" cy="3030537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461000"/>
          </a:xfrm>
        </p:spPr>
        <p:txBody>
          <a:bodyPr/>
          <a:lstStyle/>
          <a:p>
            <a:pPr eaLnBrk="1" hangingPunct="1"/>
            <a:r>
              <a:rPr lang="ru-RU" sz="2400" smtClean="0"/>
              <a:t>Использование индивидуальных форм работы предполагает решение классным руководителем важнейшей задачи: разгадать ученика, открыть его таланты, обнаружить все ценное, что присуще его характеру, устремлениям, и все, что мешает ему проявить себя. С каждым необходимо взаимодействовать по-разному, для каждого нужен свой конкретный, индивидуализированный стиль взаимоотношений. Важно расположить к себе подростка, вызвать его на откровенность, завоевать доверие, разбудить желание поделиться с педагогом своими мыслями, сомнениями. В индивидуальных формах работы заложены большие воспитательные возможности. Разговор по душам может оказаться для ребенка полезнее нескольких коллективных дел. 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23555" name="Содержимое 3" descr="IMG_08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5229225"/>
            <a:ext cx="1631950" cy="1223963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Вашему вниманию представляется справка.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- День и год рождения 6 “б” класса?</a:t>
            </a:r>
            <a:br>
              <a:rPr lang="ru-RU" smtClean="0"/>
            </a:br>
            <a:r>
              <a:rPr lang="ru-RU" smtClean="0"/>
              <a:t>- 1 сентября 2011 года.</a:t>
            </a:r>
            <a:br>
              <a:rPr lang="ru-RU" smtClean="0"/>
            </a:br>
            <a:r>
              <a:rPr lang="ru-RU" smtClean="0"/>
              <a:t>- Время рождения?</a:t>
            </a:r>
            <a:br>
              <a:rPr lang="ru-RU" smtClean="0"/>
            </a:br>
            <a:r>
              <a:rPr lang="ru-RU" smtClean="0"/>
              <a:t>- 14 часов по московскому времени.</a:t>
            </a:r>
            <a:br>
              <a:rPr lang="ru-RU" smtClean="0"/>
            </a:br>
            <a:r>
              <a:rPr lang="ru-RU" smtClean="0"/>
              <a:t>- Классный руководитель?</a:t>
            </a:r>
            <a:br>
              <a:rPr lang="ru-RU" smtClean="0"/>
            </a:br>
            <a:r>
              <a:rPr lang="ru-RU" smtClean="0"/>
              <a:t>-Галлямова Лилия Фанисовна.</a:t>
            </a:r>
            <a:br>
              <a:rPr lang="ru-RU" smtClean="0"/>
            </a:br>
            <a:r>
              <a:rPr lang="ru-RU" smtClean="0"/>
              <a:t>- Количество человек в классе?</a:t>
            </a:r>
            <a:br>
              <a:rPr lang="ru-RU" smtClean="0"/>
            </a:br>
            <a:r>
              <a:rPr lang="ru-RU" smtClean="0"/>
              <a:t>- 27!</a:t>
            </a:r>
            <a:br>
              <a:rPr lang="ru-RU" smtClean="0"/>
            </a:br>
            <a:r>
              <a:rPr lang="ru-RU" smtClean="0"/>
              <a:t>- Что мы ценим больше всего?</a:t>
            </a:r>
            <a:br>
              <a:rPr lang="ru-RU" smtClean="0"/>
            </a:br>
            <a:r>
              <a:rPr lang="ru-RU" smtClean="0"/>
              <a:t>- Конечно же, дружбу!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88" y="0"/>
            <a:ext cx="1223962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500" smtClean="0"/>
              <a:t>                             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33375"/>
            <a:ext cx="3779838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latin typeface="Calibri" pitchFamily="34" charset="0"/>
              </a:rPr>
              <a:t>Класс функционирует как единое целое. Делу сплочения коллектива способствовали проведение различных мероприятий, беседы, игры, классные часы, к которым дети готовились самостоятельно, ответственно, так как им нужно было выступать перед всем классом. 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28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400" smtClean="0">
              <a:latin typeface="Calibri" pitchFamily="34" charset="0"/>
            </a:endParaRPr>
          </a:p>
        </p:txBody>
      </p:sp>
      <p:pic>
        <p:nvPicPr>
          <p:cNvPr id="8196" name="Содержимое 4" descr="Фото011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0032" y="980728"/>
            <a:ext cx="3528268" cy="4703939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4897437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Наши выступления</a:t>
            </a:r>
            <a:endParaRPr lang="ru-RU" dirty="0"/>
          </a:p>
        </p:txBody>
      </p:sp>
      <p:pic>
        <p:nvPicPr>
          <p:cNvPr id="9220" name="Содержимое 5" descr="Фото0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764704"/>
            <a:ext cx="3781425" cy="5040313"/>
          </a:xfrm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468313" y="981075"/>
            <a:ext cx="48974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pPr>
              <a:lnSpc>
                <a:spcPct val="80000"/>
              </a:lnSpc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</a:rPr>
              <a:t>Классный час на тему: "Великодушие силы"</a:t>
            </a:r>
            <a: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  <a:t/>
            </a:r>
            <a:br>
              <a:rPr lang="ru-RU" sz="3200" dirty="0">
                <a:solidFill>
                  <a:srgbClr val="000066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Цели: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формирование характера, его положительных черт;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вырабатывать у учащихся правильное отношение к нравственным ценностям человека.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</a:rPr>
              <a:t>Задачи: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побуждать к нравственному самосовершенствованию, формированию собственной личности;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воспитывать отрицательное отношение к порокам человечества;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</a:rPr>
              <a:t>учить задумываться о своём месте в жизни.</a:t>
            </a:r>
            <a:endParaRPr lang="ru-RU" sz="49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500" b="1" smtClean="0"/>
              <a:t>Классный час "Моя семья — мое богатство"</a:t>
            </a:r>
            <a:endParaRPr lang="ru-RU" sz="4500" smtClean="0"/>
          </a:p>
        </p:txBody>
      </p:sp>
      <p:pic>
        <p:nvPicPr>
          <p:cNvPr id="43012" name="Picture 2" descr="C:\Documents and Settings\Копилочка\Рабочий стол\классные часы\2012-03-01 13.27.55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2041908"/>
            <a:ext cx="3167063" cy="2378075"/>
          </a:xfrm>
          <a:noFill/>
        </p:spPr>
      </p:pic>
      <p:sp>
        <p:nvSpPr>
          <p:cNvPr id="26628" name="Rectangle 5"/>
          <p:cNvSpPr>
            <a:spLocks/>
          </p:cNvSpPr>
          <p:nvPr/>
        </p:nvSpPr>
        <p:spPr bwMode="auto">
          <a:xfrm>
            <a:off x="395288" y="2276475"/>
            <a:ext cx="52562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/>
          <a:p>
            <a:endParaRPr lang="ru-RU" sz="45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1916113"/>
            <a:ext cx="5256212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000" b="1"/>
              <a:t>Задачи: 	</a:t>
            </a:r>
            <a:endParaRPr lang="ru-RU" sz="2000"/>
          </a:p>
          <a:p>
            <a:r>
              <a:rPr lang="ru-RU" sz="2000"/>
              <a:t>1. Познакомить детей с понятиями “семья”, “генеалогия”, “генеалогическое древо”. Научить учащихся составлять родословную своей семьи. Показать основы для дальнейшего изучения истории поколений.</a:t>
            </a:r>
          </a:p>
          <a:p>
            <a:r>
              <a:rPr lang="ru-RU" sz="2000"/>
              <a:t>2. Развивать потребность узнавать историю своей семьи. Развивать гражданственность и патриотизм.</a:t>
            </a:r>
          </a:p>
          <a:p>
            <a:r>
              <a:rPr lang="ru-RU" sz="2000"/>
              <a:t>3. Воспитывать уважение к отцу и матери, родным, чувство ответственности к своей семье.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600" smtClean="0"/>
              <a:t>Классный час, посвященный Великой Отечественной Войне.</a:t>
            </a:r>
          </a:p>
        </p:txBody>
      </p:sp>
      <p:pic>
        <p:nvPicPr>
          <p:cNvPr id="27653" name="Picture 13" descr="2012-02-16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25456"/>
            <a:ext cx="4895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Классный час "Я и мое внимание"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Цель:</a:t>
            </a:r>
            <a:r>
              <a:rPr lang="ru-RU" b="1" dirty="0" smtClean="0"/>
              <a:t> </a:t>
            </a:r>
            <a:r>
              <a:rPr lang="ru-RU" dirty="0" smtClean="0"/>
              <a:t>создать условия для осознания необходимости развивать свое внимание.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i="1" dirty="0" smtClean="0"/>
              <a:t>Задачи: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1. Содействие в осознании детьми актуального состояния своего внимания и значимости внимательности;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2. Мотивирование детей на самостоятельную работу по развитию внимания;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3. Ознакомление со способами развития внимания;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4. Развитие умения работать в группе, умения слышать другого;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5. Развитие рефлексии.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04850"/>
            <a:ext cx="8229600" cy="1931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Классный час по теме: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"Какой я? Какой ты?"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0179" name="Содержимое 2"/>
          <p:cNvSpPr>
            <a:spLocks noGrp="1"/>
          </p:cNvSpPr>
          <p:nvPr>
            <p:ph idx="4294967295"/>
          </p:nvPr>
        </p:nvSpPr>
        <p:spPr>
          <a:xfrm>
            <a:off x="0" y="1989138"/>
            <a:ext cx="4859338" cy="4518025"/>
          </a:xfrm>
        </p:spPr>
        <p:txBody>
          <a:bodyPr/>
          <a:lstStyle/>
          <a:p>
            <a:pPr eaLnBrk="1" hangingPunct="1"/>
            <a:r>
              <a:rPr lang="ru-RU" b="1" smtClean="0"/>
              <a:t>Цели урока:</a:t>
            </a:r>
            <a:r>
              <a:rPr lang="ru-RU" smtClean="0"/>
              <a:t> </a:t>
            </a:r>
          </a:p>
          <a:p>
            <a:pPr eaLnBrk="1" hangingPunct="1"/>
            <a:r>
              <a:rPr lang="ru-RU" smtClean="0"/>
              <a:t>Формирование положительного отношения учащихся к себе, друзьям, одноклассникам.</a:t>
            </a:r>
          </a:p>
          <a:p>
            <a:pPr eaLnBrk="1" hangingPunct="1"/>
            <a:r>
              <a:rPr lang="ru-RU" smtClean="0"/>
              <a:t>Воспитание гуманистических черт характера у поколения.</a:t>
            </a:r>
          </a:p>
          <a:p>
            <a:pPr eaLnBrk="1" hangingPunct="1"/>
            <a:endParaRPr lang="ru-RU" smtClean="0"/>
          </a:p>
        </p:txBody>
      </p:sp>
      <p:pic>
        <p:nvPicPr>
          <p:cNvPr id="50180" name="Рисунок 52" descr="im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1916113"/>
            <a:ext cx="3587750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017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175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Классный час. Это наиболее распространённая форма организации воспитательной работы классного руководителя. Проведение классных часов заранее предусматривается в плане воспитательной работы. При проведении классных часов преобладает форма свободного общения учащихся с классным руководителем. Классный час – это не обычное воспитательное мероприятие.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u="sng" smtClean="0"/>
              <a:t> К нему надо хорошо готовиться, чтобы он запоминался школьниками, оставлял след в их сознании, влиял на их поведение.</a:t>
            </a:r>
            <a:endParaRPr lang="ru-RU" sz="2000" smtClean="0"/>
          </a:p>
        </p:txBody>
      </p:sp>
      <p:pic>
        <p:nvPicPr>
          <p:cNvPr id="34819" name="Picture 5" descr="2012-02-16 1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2997200"/>
            <a:ext cx="4724400" cy="3543300"/>
          </a:xfr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3671888"/>
          </a:xfrm>
        </p:spPr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Я при   проведении бесед о дисциплине стараюсь  меньше говорить о том,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чего нельзя делать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а рассказываю о том, </a:t>
            </a: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что, зачем и как нужно делать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, как нужно поступать в том или ином случае.</a:t>
            </a:r>
            <a:r>
              <a:rPr lang="ru-RU" sz="5500" smtClean="0"/>
              <a:t/>
            </a:r>
            <a:br>
              <a:rPr lang="ru-RU" sz="5500" smtClean="0"/>
            </a:br>
            <a:endParaRPr lang="ru-RU" sz="55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6338"/>
            <a:ext cx="8229600" cy="2608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smtClean="0">
                <a:latin typeface="Times New Roman" pitchFamily="18" charset="0"/>
              </a:rPr>
              <a:t>Беседа проводится с классом или индивидуально с учеником, совершившим недостойный поступок. 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17032"/>
            <a:ext cx="8229600" cy="1655762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убеждения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используются и нравственные требования к поведению школьников. Требуя, чтобы они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хорошо вели себя на уроке и вне школы, уважали старших, были правдивыми и искренними, я  сообщаю им знания о нормах и правилах поведения, обогащаю 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нравственные представления и понятия. </a:t>
            </a:r>
            <a:endParaRPr lang="ru-RU" sz="6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229600" cy="1557338"/>
          </a:xfrm>
        </p:spPr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Жизнь дает не только положительные, но и отрицательные примеры.</a:t>
            </a:r>
            <a:r>
              <a:rPr lang="ru-RU" sz="320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725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Calibri" pitchFamily="34" charset="0"/>
              </a:rPr>
              <a:t>Воспитательное воздействие при помощи примера – </a:t>
            </a:r>
            <a:r>
              <a:rPr lang="ru-RU" sz="2400" b="1" smtClean="0">
                <a:latin typeface="Calibri" pitchFamily="34" charset="0"/>
              </a:rPr>
              <a:t>это своеобразное использование наглядности в</a:t>
            </a:r>
            <a:r>
              <a:rPr lang="ru-RU" sz="2400" smtClean="0">
                <a:latin typeface="Calibri" pitchFamily="34" charset="0"/>
              </a:rPr>
              <a:t> </a:t>
            </a:r>
            <a:r>
              <a:rPr lang="ru-RU" sz="2400" b="1" smtClean="0">
                <a:latin typeface="Calibri" pitchFamily="34" charset="0"/>
              </a:rPr>
              <a:t>воспитании. Примеры</a:t>
            </a:r>
            <a:r>
              <a:rPr lang="ru-RU" sz="2400" smtClean="0">
                <a:latin typeface="Calibri" pitchFamily="34" charset="0"/>
              </a:rPr>
              <a:t> поведения других людей влияют не только на сознание, но и на чувства воспитанников; они затрагивают не только их ум, но и нервную систему.  Я </a:t>
            </a:r>
            <a:r>
              <a:rPr lang="ru-RU" sz="2400" b="1" smtClean="0">
                <a:latin typeface="Calibri" pitchFamily="34" charset="0"/>
              </a:rPr>
              <a:t>широко использую примеры из жизни.</a:t>
            </a:r>
            <a:endParaRPr lang="ru-RU" sz="2400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sz="2000" smtClean="0">
              <a:latin typeface="Calibri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200" smtClean="0">
                <a:latin typeface="Calibri" pitchFamily="34" charset="0"/>
              </a:rPr>
              <a:t>Не имея достаточных знаний и жизненного опыта, школьники присматриваются к поступкам и действиям окружающих, подражают им, стараются вести себя так, как ведут себя взрослые, товарищи. Пример поведения других людей оказывает прямое и косвенное воздействие на воспитанников, стимулирует их стремление к совершенствованию, самовоспитанию и изменению их жизненной позиции.</a:t>
            </a:r>
          </a:p>
          <a:p>
            <a:pPr eaLnBrk="1" hangingPunct="1">
              <a:lnSpc>
                <a:spcPct val="80000"/>
              </a:lnSpc>
            </a:pPr>
            <a:endParaRPr lang="ru-RU" sz="220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57200" y="188913"/>
            <a:ext cx="8229600" cy="6135687"/>
          </a:xfrm>
        </p:spPr>
        <p:txBody>
          <a:bodyPr/>
          <a:lstStyle/>
          <a:p>
            <a:pPr eaLnBrk="1" hangingPunct="1"/>
            <a:r>
              <a:rPr lang="ru-RU" smtClean="0"/>
              <a:t>А кто знает средний рост нашего класса?</a:t>
            </a:r>
            <a:br>
              <a:rPr lang="ru-RU" smtClean="0"/>
            </a:br>
            <a:r>
              <a:rPr lang="ru-RU" smtClean="0"/>
              <a:t>А средний вес?</a:t>
            </a:r>
            <a:br>
              <a:rPr lang="ru-RU" smtClean="0"/>
            </a:br>
            <a:r>
              <a:rPr lang="ru-RU" smtClean="0"/>
              <a:t>А сколько у нас глаз? Серых? Карих? Голубых?</a:t>
            </a:r>
            <a:br>
              <a:rPr lang="ru-RU" smtClean="0"/>
            </a:br>
            <a:r>
              <a:rPr lang="ru-RU" smtClean="0"/>
              <a:t>Сколько родных братьев и сестёр?</a:t>
            </a:r>
            <a:br>
              <a:rPr lang="ru-RU" smtClean="0"/>
            </a:br>
            <a:r>
              <a:rPr lang="ru-RU" smtClean="0"/>
              <a:t>Наши увлечения: музыка, рисование, спорт, игра на компьютере.</a:t>
            </a:r>
            <a:br>
              <a:rPr lang="ru-RU" smtClean="0"/>
            </a:br>
            <a:r>
              <a:rPr lang="ru-RU" smtClean="0"/>
              <a:t>Учимся мы нормально, в меру сил.</a:t>
            </a:r>
            <a:br>
              <a:rPr lang="ru-RU" smtClean="0"/>
            </a:br>
            <a:r>
              <a:rPr lang="ru-RU" smtClean="0"/>
              <a:t>Характер – взрывной.</a:t>
            </a:r>
            <a:br>
              <a:rPr lang="ru-RU" smtClean="0"/>
            </a:br>
            <a:r>
              <a:rPr lang="ru-RU" smtClean="0"/>
              <a:t>Любим бегать, кричать.</a:t>
            </a:r>
            <a:br>
              <a:rPr lang="ru-RU" smtClean="0"/>
            </a:br>
            <a:r>
              <a:rPr lang="ru-RU" smtClean="0"/>
              <a:t>Очень трудолюбивые.</a:t>
            </a:r>
            <a:br>
              <a:rPr lang="ru-RU" smtClean="0"/>
            </a:br>
            <a:r>
              <a:rPr lang="ru-RU" smtClean="0"/>
              <a:t>Есть прогульщики.</a:t>
            </a:r>
            <a:br>
              <a:rPr lang="ru-RU" smtClean="0"/>
            </a:br>
            <a:r>
              <a:rPr lang="ru-RU" smtClean="0"/>
              <a:t>Но все мы очень добрые.</a:t>
            </a:r>
            <a:br>
              <a:rPr lang="ru-RU" smtClean="0"/>
            </a:br>
            <a:r>
              <a:rPr lang="ru-RU" smtClean="0"/>
              <a:t>Наш девиз: Ребята, давайте жить дружно!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229600" cy="2663825"/>
          </a:xfrm>
        </p:spPr>
        <p:txBody>
          <a:bodyPr/>
          <a:lstStyle/>
          <a:p>
            <a:pPr eaLnBrk="1" hangingPunct="1"/>
            <a:r>
              <a:rPr lang="ru-RU" sz="2500" smtClean="0">
                <a:latin typeface="Times New Roman" pitchFamily="18" charset="0"/>
              </a:rPr>
              <a:t>Воспитание в труде – это наиболее действенное воспитание. Если школьник занят трудом, он обычно любознателен </a:t>
            </a:r>
            <a:r>
              <a:rPr lang="ru-RU" sz="2500" b="1" smtClean="0">
                <a:latin typeface="Times New Roman" pitchFamily="18" charset="0"/>
              </a:rPr>
              <a:t>и дисциплинирован, требователен к себе и честен, он надёжный помощник в семье</a:t>
            </a:r>
            <a:r>
              <a:rPr lang="ru-RU" sz="2500" smtClean="0">
                <a:latin typeface="Times New Roman" pitchFamily="18" charset="0"/>
              </a:rPr>
              <a:t>. У него больше развито чувство ответственности.  </a:t>
            </a:r>
            <a:br>
              <a:rPr lang="ru-RU" sz="2500" smtClean="0">
                <a:latin typeface="Times New Roman" pitchFamily="18" charset="0"/>
              </a:rPr>
            </a:br>
            <a:endParaRPr lang="ru-RU" sz="25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Содержимое 4" descr="Фото0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97200"/>
            <a:ext cx="26289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700808"/>
            <a:ext cx="8229600" cy="2447925"/>
          </a:xfrm>
        </p:spPr>
        <p:txBody>
          <a:bodyPr/>
          <a:lstStyle/>
          <a:p>
            <a:pPr eaLnBrk="1" hangingPunct="1"/>
            <a:r>
              <a:rPr lang="ru-RU" sz="2700" dirty="0" smtClean="0"/>
              <a:t>Дети  сами координировали свои действия: дежурство по школе, репетиции мероприятий,  контроль за пропусками, график выступающих на классных часах и т.д.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029200"/>
          </a:xfrm>
        </p:spPr>
        <p:txBody>
          <a:bodyPr/>
          <a:lstStyle/>
          <a:p>
            <a:pPr algn="ctr"/>
            <a:r>
              <a:rPr lang="ru-RU" sz="9800" smtClean="0"/>
              <a:t>СПАСИБО ОГРОМНОЕ</a:t>
            </a:r>
            <a:br>
              <a:rPr lang="ru-RU" sz="9800" smtClean="0"/>
            </a:br>
            <a:r>
              <a:rPr lang="ru-RU" sz="9800" smtClean="0"/>
              <a:t>ЗА ВНИМАНИЕ.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002588" cy="2447925"/>
          </a:xfrm>
        </p:spPr>
        <p:txBody>
          <a:bodyPr/>
          <a:lstStyle/>
          <a:p>
            <a:pPr eaLnBrk="1" hangingPunct="1"/>
            <a:r>
              <a:rPr lang="ru-RU" sz="1600" smtClean="0"/>
              <a:t/>
            </a:r>
            <a:br>
              <a:rPr lang="ru-RU" sz="1600" smtClean="0"/>
            </a:br>
            <a:r>
              <a:rPr lang="ru-RU" sz="2400" smtClean="0"/>
              <a:t>Давайте почувствуем поддержку друг друга. Вместе мы – сила, потому что мы – друзья!</a:t>
            </a:r>
            <a:br>
              <a:rPr lang="ru-RU" sz="2400" smtClean="0"/>
            </a:br>
            <a:r>
              <a:rPr lang="ru-RU" sz="2400" smtClean="0"/>
              <a:t>Дружба настоящая в школе начинается,</a:t>
            </a:r>
            <a:br>
              <a:rPr lang="ru-RU" sz="2400" smtClean="0"/>
            </a:br>
            <a:r>
              <a:rPr lang="ru-RU" sz="2400" smtClean="0"/>
              <a:t>Чтобы не кончаться никогда.</a:t>
            </a:r>
            <a:br>
              <a:rPr lang="ru-RU" sz="2400" smtClean="0"/>
            </a:br>
            <a:r>
              <a:rPr lang="ru-RU" sz="2400" smtClean="0"/>
              <a:t>Дружба настоящая сердцем проверяется</a:t>
            </a:r>
          </a:p>
        </p:txBody>
      </p:sp>
      <p:pic>
        <p:nvPicPr>
          <p:cNvPr id="7172" name="Picture 5" descr="IMG_12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565400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95288" y="1341438"/>
            <a:ext cx="7200900" cy="431800"/>
          </a:xfrm>
        </p:spPr>
        <p:txBody>
          <a:bodyPr/>
          <a:lstStyle/>
          <a:p>
            <a:pPr eaLnBrk="1" hangingPunct="1"/>
            <a:r>
              <a:rPr lang="ru-RU" smtClean="0"/>
              <a:t>            </a:t>
            </a:r>
            <a:r>
              <a:rPr lang="ru-RU" sz="2400" i="1" smtClean="0"/>
              <a:t>Анализ воспитательной работы</a:t>
            </a:r>
            <a:r>
              <a:rPr lang="ru-RU" sz="2400" smtClean="0"/>
              <a:t>  </a:t>
            </a:r>
            <a:br>
              <a:rPr lang="ru-RU" sz="2400" smtClean="0"/>
            </a:br>
            <a:r>
              <a:rPr lang="ru-RU" sz="2400" smtClean="0"/>
              <a:t>                                 за 2011-2012 учебный год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68313" y="692150"/>
            <a:ext cx="8218487" cy="5632450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1600" smtClean="0"/>
              <a:t>Воспитательные задачи, поставленные в начале прошлого учебного года, являются целесообразными, так как они способствуют воспитанию всесторонне развитой личности. Основные направления, методы и средства педагогического влияния соответствовали возрастным и психологическим особенностям младших подростков. </a:t>
            </a:r>
            <a:br>
              <a:rPr lang="ru-RU" sz="1600" smtClean="0"/>
            </a:br>
            <a:r>
              <a:rPr lang="ru-RU" sz="1600" smtClean="0"/>
              <a:t>За прошедший год  было проведено 12  тематических классных часов по плану классного руководителя. Классные часы носили различную тематику и были направлены на развитие личности ребенка. Так, </a:t>
            </a:r>
            <a:r>
              <a:rPr lang="ru-RU" sz="1600" smtClean="0">
                <a:latin typeface="Arial" charset="0"/>
              </a:rPr>
              <a:t> </a:t>
            </a:r>
            <a:r>
              <a:rPr lang="ru-RU" sz="1600" smtClean="0">
                <a:latin typeface="Times New Roman" pitchFamily="18" charset="0"/>
              </a:rPr>
              <a:t>мною </a:t>
            </a:r>
            <a:r>
              <a:rPr lang="ru-RU" sz="1600" smtClean="0"/>
              <a:t>проводились занятия по гражданскому воспитанию «Изучение устава детской организации», «Правила поведения в школе для учеников», «Мои права. Имею право на жилище», «Они сражались за Родину», «Права ребенка. Конвенция ООН»; эстетическому воспитанию и этикету «Что такое добро и зло», «Как правильно здороваться», «Как вести себя за столом»; экологическому воспитанию «По страницам Красной Книги»; Нравственно-эстетическому воспитанию «Вся семья вместе – и душа на месте», «Стыдно за наше поколение», «Давайте будем дружить»; занятия направленные на формирование здорового образа жизни «Наркотики: употребление и злоупотребление», «Красиво-вкусно-полезно», «Бытовой и уличный травматизм», занятия по трудовому воспитанию и проф.ориентации «Мой труд каждый день», «Кем быть». Кроме того, ежемесячно проводились беседы по правилам дорожного движения и безопасности жизнедеятельности детей.</a:t>
            </a:r>
            <a:br>
              <a:rPr lang="ru-RU" sz="1600" smtClean="0"/>
            </a:br>
            <a:r>
              <a:rPr lang="ru-RU" sz="1600" smtClean="0"/>
              <a:t>Поставленные перед коллективом в прошлом учебном 2011-2012 году задачи, я считаю выполненными.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6418263" cy="563562"/>
          </a:xfrm>
        </p:spPr>
        <p:txBody>
          <a:bodyPr/>
          <a:lstStyle/>
          <a:p>
            <a:pPr eaLnBrk="1" hangingPunct="1"/>
            <a:r>
              <a:rPr lang="ru-RU" sz="1800" b="1" smtClean="0"/>
              <a:t>2.Анализ развития учащихся класса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5272088"/>
          </a:xfrm>
        </p:spPr>
        <p:txBody>
          <a:bodyPr/>
          <a:lstStyle/>
          <a:p>
            <a:pPr eaLnBrk="1" hangingPunct="1"/>
            <a:r>
              <a:rPr lang="ru-RU" sz="1600" smtClean="0"/>
              <a:t>Учащиеся класса обладают интеллектуальным потенциалом. В прошедшем году изменилась мотивационно - потребностная сфера школьников. Произошла смена мотивов обучения, проявилось желание участвовать не только в урочной , но и внеклассной и внеурочной деятельности. </a:t>
            </a:r>
          </a:p>
          <a:p>
            <a:pPr eaLnBrk="1" hangingPunct="1"/>
            <a:r>
              <a:rPr lang="ru-RU" sz="1600" smtClean="0"/>
              <a:t>	Шестиклассники были вовлечены в подготовку и организацию совместных со старшеклассниками мероприятий, праздников, спортивных соревнований. Дети участвовали  в спортивных мероприятиях, за что многие получили почетные грамоты. За прошедший учебный год заслужили поощрение  многие ученики за свои заслуги:</a:t>
            </a:r>
          </a:p>
          <a:p>
            <a:pPr eaLnBrk="1" hangingPunct="1"/>
            <a:r>
              <a:rPr lang="ru-RU" sz="1600" smtClean="0"/>
              <a:t>Гиниятуллина Гульназ- староста класса; составление характеристик на каждого своего одноклассника; работа с документами</a:t>
            </a:r>
            <a:r>
              <a:rPr lang="ru-RU" sz="1600" smtClean="0">
                <a:latin typeface="Arial" charset="0"/>
              </a:rPr>
              <a:t>, </a:t>
            </a:r>
            <a:r>
              <a:rPr lang="ru-RU" sz="1600" smtClean="0">
                <a:latin typeface="Times New Roman" pitchFamily="18" charset="0"/>
              </a:rPr>
              <a:t>ответсвенная за дежурство.</a:t>
            </a:r>
          </a:p>
          <a:p>
            <a:pPr eaLnBrk="1" hangingPunct="1"/>
            <a:r>
              <a:rPr lang="ru-RU" sz="1600" smtClean="0"/>
              <a:t>Ахмадуллина Лиана-ответственная за пропуски одноклассников, выпуск газет.</a:t>
            </a:r>
          </a:p>
          <a:p>
            <a:pPr eaLnBrk="1" hangingPunct="1"/>
            <a:r>
              <a:rPr lang="ru-RU" sz="1600" smtClean="0"/>
              <a:t>Дубникова Юлия- выпуск газет.</a:t>
            </a:r>
          </a:p>
          <a:p>
            <a:pPr eaLnBrk="1" hangingPunct="1"/>
            <a:r>
              <a:rPr lang="ru-RU" sz="1600" smtClean="0"/>
              <a:t>Кадырова Лилия- ответственная по конкурсам, мероприятиям, кружкам.</a:t>
            </a:r>
          </a:p>
          <a:p>
            <a:pPr eaLnBrk="1" hangingPunct="1"/>
            <a:r>
              <a:rPr lang="ru-RU" sz="1600" smtClean="0"/>
              <a:t>Кожевникова Юлия-работа по классу., зам.старосты.</a:t>
            </a:r>
          </a:p>
          <a:p>
            <a:pPr eaLnBrk="1" hangingPunct="1"/>
            <a:r>
              <a:rPr lang="ru-RU" sz="1600" smtClean="0"/>
              <a:t>Костромова Алиса-ответственная по питанию; выступления за класс.</a:t>
            </a:r>
          </a:p>
          <a:p>
            <a:pPr eaLnBrk="1" hangingPunct="1"/>
            <a:r>
              <a:rPr lang="ru-RU" sz="1600" smtClean="0"/>
              <a:t>Сорокина Дарья- выпуск газет, ответственная по мероприятиям., инструктаж.</a:t>
            </a:r>
          </a:p>
          <a:p>
            <a:pPr eaLnBrk="1" hangingPunct="1"/>
            <a:r>
              <a:rPr lang="ru-RU" sz="1600" smtClean="0"/>
              <a:t>Фомина Александра- работа по классу.</a:t>
            </a:r>
          </a:p>
          <a:p>
            <a:pPr eaLnBrk="1" hangingPunct="1"/>
            <a:r>
              <a:rPr lang="ru-RU" sz="1600" smtClean="0"/>
              <a:t>Халиуллина Камиля-работа по классу.</a:t>
            </a:r>
          </a:p>
          <a:p>
            <a:pPr eaLnBrk="1" hangingPunct="1"/>
            <a:r>
              <a:rPr lang="ru-RU" sz="1600" smtClean="0"/>
              <a:t>Хайруллова ляйсан-выпуск газет, помощь родительскому комитету, поздравление учителей.</a:t>
            </a:r>
          </a:p>
          <a:p>
            <a:pPr eaLnBrk="1" hangingPunct="1"/>
            <a:r>
              <a:rPr lang="ru-RU" sz="1600" smtClean="0"/>
              <a:t>Чигоя Мичо-выступления за класс.</a:t>
            </a:r>
          </a:p>
          <a:p>
            <a:pPr eaLnBrk="1" hangingPunct="1"/>
            <a:r>
              <a:rPr lang="ru-RU" sz="1600" smtClean="0">
                <a:hlinkClick r:id="rId2" action="ppaction://hlinkfile"/>
              </a:rPr>
              <a:t>КАРТА РЕЗУЛЬТАТИВНОСТИ</a:t>
            </a:r>
            <a:endParaRPr lang="ru-RU" sz="16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2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608512"/>
          </a:xfrm>
        </p:spPr>
        <p:txBody>
          <a:bodyPr/>
          <a:lstStyle/>
          <a:p>
            <a:pPr eaLnBrk="1" hangingPunct="1"/>
            <a:r>
              <a:rPr lang="ru-RU" sz="2400" smtClean="0"/>
              <a:t>Следует отметить, что у учащихся класса  сформировалась потребность заниматься самовоспитанием и саморазвитием. Ребята  в состоянии анализировать собственные поступки и формулировать их мотивацию. Единицы на критику со стороны относятся несколько агрессивно, заранее не принимая советы и замечания окружающих. Считаю необходимым организовать работу в этом направлении. В социально культурном развитии учащиеся претерпели изменения: повысился уровень воспитанности, культура общения в кругу одноклассников, и со взрослыми; правовая культура. Повысился уровень самостоятельности, появились зачатки умений влиять на социум. В итоге начинает развиваться культура жизненного самоопределения.</a:t>
            </a:r>
          </a:p>
          <a:p>
            <a:pPr eaLnBrk="1" hangingPunct="1">
              <a:buFont typeface="Wingdings 2" pitchFamily="18" charset="2"/>
              <a:buNone/>
            </a:pPr>
            <a:endParaRPr lang="ru-RU" sz="24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47663"/>
          </a:xfrm>
        </p:spPr>
        <p:txBody>
          <a:bodyPr/>
          <a:lstStyle/>
          <a:p>
            <a:pPr eaLnBrk="1" hangingPunct="1"/>
            <a:r>
              <a:rPr lang="ru-RU" sz="1800" b="1" smtClean="0"/>
              <a:t>3. Анализ динамики социальной ситуации развития учащихся.</a:t>
            </a:r>
            <a:r>
              <a:rPr lang="ru-RU" sz="1800" smtClean="0"/>
              <a:t/>
            </a:r>
            <a:br>
              <a:rPr lang="ru-RU" sz="1800" smtClean="0"/>
            </a:br>
            <a:r>
              <a:rPr lang="ru-RU" sz="1800" smtClean="0"/>
              <a:t> </a:t>
            </a:r>
            <a:br>
              <a:rPr lang="ru-RU" sz="1800" smtClean="0"/>
            </a:br>
            <a:endParaRPr lang="ru-RU" sz="180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147050" cy="5703887"/>
          </a:xfrm>
        </p:spPr>
        <p:txBody>
          <a:bodyPr/>
          <a:lstStyle/>
          <a:p>
            <a:pPr eaLnBrk="1" hangingPunct="1"/>
            <a:r>
              <a:rPr lang="ru-RU" sz="2400" smtClean="0"/>
              <a:t>Учащиеся класса активно контактируют с окружающим их социумом: учащимися школы, учителями. У детей сформированы ценностные ориентации, большинство позитивно относятся к людям, труду, учёбе, школе, классу, учителям. Родители продолжают занимать важное место в их жизни, однако общение с одноклассниками и ровесниками становится всё более значимым и важным для принятия решений. Классное сообщество играет большую роль в социальном развитии школьников, на формирование их личностных качеств, творческих, интеллектуальных, физических, организаторских и других способностей и дарований. </a:t>
            </a:r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6202363" cy="431800"/>
          </a:xfrm>
        </p:spPr>
        <p:txBody>
          <a:bodyPr/>
          <a:lstStyle/>
          <a:p>
            <a:pPr eaLnBrk="1" hangingPunct="1"/>
            <a:r>
              <a:rPr lang="ru-RU" sz="2000" smtClean="0"/>
              <a:t> </a:t>
            </a:r>
            <a:r>
              <a:rPr lang="ru-RU" sz="2000" b="1" smtClean="0"/>
              <a:t>4. Анализ развития коллектива класса.</a:t>
            </a:r>
            <a:endParaRPr lang="ru-RU" sz="2000" smtClean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703887"/>
          </a:xfrm>
        </p:spPr>
        <p:txBody>
          <a:bodyPr/>
          <a:lstStyle/>
          <a:p>
            <a:pPr eaLnBrk="1" hangingPunct="1"/>
            <a:r>
              <a:rPr lang="ru-RU" sz="1600" smtClean="0"/>
              <a:t>      </a:t>
            </a:r>
            <a:r>
              <a:rPr lang="ru-RU" sz="2000" smtClean="0"/>
              <a:t>Класс функционирует как единое целое. Отношения мальчиков и девочек являются ровными и доверительными. Считаю, что уровень сплочения классного коллектива за прошедший год значительно повысился. К сожалению не каждый ученик в классе имеет коллективное поручение. Работает актив класса, который старается вовлекать во внеклассную и внеурочную деятельность весь коллектив, но  многие ребята ссылаются на нехватку времени и не у всех есть желание участвовать в классной жизни. Делу сплочения коллектива способствовали проведение различных мероприятий, беседы, игры, проведение классных часов,  которые велись  самими ребятами.</a:t>
            </a:r>
          </a:p>
          <a:p>
            <a:pPr eaLnBrk="1" hangingPunct="1"/>
            <a:r>
              <a:rPr lang="ru-RU" sz="2000" smtClean="0"/>
              <a:t>В начале учебного года я, как, классный руководитель возглавляла работу, раздавала задания и поручения. Затем после адаптации и привыкания к новым условиям обучения дети стали сами координировать свои действия: дежурство по школе и столовой, репетиции мероприятий, уборка школьной территории и т.д.</a:t>
            </a:r>
          </a:p>
          <a:p>
            <a:pPr eaLnBrk="1" hangingPunct="1"/>
            <a:endParaRPr lang="ru-RU" sz="340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1501</Words>
  <Application>Microsoft Office PowerPoint</Application>
  <PresentationFormat>Экран (4:3)</PresentationFormat>
  <Paragraphs>91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Презентация PowerPoint</vt:lpstr>
      <vt:lpstr>Вашему вниманию представляется справка.</vt:lpstr>
      <vt:lpstr>Презентация PowerPoint</vt:lpstr>
      <vt:lpstr>Презентация PowerPoint</vt:lpstr>
      <vt:lpstr>            Анализ воспитательной работы                                    за 2011-2012 учебный год  </vt:lpstr>
      <vt:lpstr>2.Анализ развития учащихся класса </vt:lpstr>
      <vt:lpstr>Презентация PowerPoint</vt:lpstr>
      <vt:lpstr>3. Анализ динамики социальной ситуации развития учащихся.   </vt:lpstr>
      <vt:lpstr> 4. Анализ развития коллектива класса.</vt:lpstr>
      <vt:lpstr>5. Анализ педагогического взаимодействия с семьями учащихся класса. </vt:lpstr>
      <vt:lpstr> </vt:lpstr>
      <vt:lpstr>Презентация PowerPoint</vt:lpstr>
      <vt:lpstr>Связь классного коллектива с общешкольным.  </vt:lpstr>
      <vt:lpstr>Выводы:  </vt:lpstr>
      <vt:lpstr>Наш классный час</vt:lpstr>
      <vt:lpstr> Классный     руководитель </vt:lpstr>
      <vt:lpstr>Воспитательные задачи, содержание и формы работы классного руководителя не могут быть единообразными. Они определяются запросами, интересами, потребностями детей и их родителей, условиями класса, школы, социума, возможностями самого педагога.  </vt:lpstr>
      <vt:lpstr>Индивидуальные формы воспитания, как правило, связаны с внеурочной деятельностью, общением классных руководителей и детей. К ним относятся: беседа, задушевный разговор, консультация, обмен мнениями (это формы общения), выполнение совместного поручения, оказание индивидуальной помощи в конкретной работе, совместный поиск решения проблемы, задачи. </vt:lpstr>
      <vt:lpstr>Использование индивидуальных форм работы предполагает решение классным руководителем важнейшей задачи: разгадать ученика, открыть его таланты, обнаружить все ценное, что присуще его характеру, устремлениям, и все, что мешает ему проявить себя. С каждым необходимо взаимодействовать по-разному, для каждого нужен свой конкретный, индивидуализированный стиль взаимоотношений. Важно расположить к себе подростка, вызвать его на откровенность, завоевать доверие, разбудить желание поделиться с педагогом своими мыслями, сомнениями. В индивидуальных формах работы заложены большие воспитательные возможности. Разговор по душам может оказаться для ребенка полезнее нескольких коллективных дел.  </vt:lpstr>
      <vt:lpstr>                             МЫ</vt:lpstr>
      <vt:lpstr>Наши выступления</vt:lpstr>
      <vt:lpstr>Классный час "Моя семья — мое богатство"</vt:lpstr>
      <vt:lpstr>Классный час, посвященный Великой Отечественной Войне.</vt:lpstr>
      <vt:lpstr>Классный час "Я и мое внимание"</vt:lpstr>
      <vt:lpstr>Классный час по теме:  "Какой я? Какой ты?"  </vt:lpstr>
      <vt:lpstr>Классный час. Это наиболее распространённая форма организации воспитательной работы классного руководителя. Проведение классных часов заранее предусматривается в плане воспитательной работы. При проведении классных часов преобладает форма свободного общения учащихся с классным руководителем. Классный час – это не обычное воспитательное мероприятие.  К нему надо хорошо готовиться, чтобы он запоминался школьниками, оставлял след в их сознании, влиял на их поведение.</vt:lpstr>
      <vt:lpstr>Я при   проведении бесед о дисциплине стараюсь  меньше говорить о том, чего нельзя делать, а рассказываю о том, что, зачем и как нужно делать, как нужно поступать в том или ином случае. </vt:lpstr>
      <vt:lpstr>    В целях убеждения используются и нравственные требования к поведению школьников. Требуя, чтобы они хорошо вели себя на уроке и вне школы, уважали старших, были правдивыми и искренними, я  сообщаю им знания о нормах и правилах поведения, обогащаю их нравственные представления и понятия. </vt:lpstr>
      <vt:lpstr>Жизнь дает не только положительные, но и отрицательные примеры. </vt:lpstr>
      <vt:lpstr>Воспитание в труде – это наиболее действенное воспитание. Если школьник занят трудом, он обычно любознателен и дисциплинирован, требователен к себе и честен, он надёжный помощник в семье. У него больше развито чувство ответственности.   </vt:lpstr>
      <vt:lpstr>Дети  сами координировали свои действия: дежурство по школе, репетиции мероприятий,  контроль за пропусками, график выступающих на классных часах и т.д.  </vt:lpstr>
      <vt:lpstr>СПАСИБО ОГРОМНОЕ ЗА ВНИМАНИЕ.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классный час</dc:title>
  <dc:creator>Копилка</dc:creator>
  <cp:lastModifiedBy>Учитель Школы 75</cp:lastModifiedBy>
  <cp:revision>31</cp:revision>
  <dcterms:created xsi:type="dcterms:W3CDTF">2012-03-27T15:09:54Z</dcterms:created>
  <dcterms:modified xsi:type="dcterms:W3CDTF">2013-04-02T11:33:25Z</dcterms:modified>
</cp:coreProperties>
</file>