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1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51F0B-1788-4915-A273-ADF8C4A8F54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D4EE-7701-4088-9569-15655C238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66DC-81C7-45C7-8734-DB9A962D4366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67F3-8718-4EE7-AD8F-1C2E13429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ma.kz/?wp=16717" TargetMode="External"/><Relationship Id="rId2" Type="http://schemas.openxmlformats.org/officeDocument/2006/relationships/hyperlink" Target="http://www.diary.ru/~mistigris/?tag=763&amp;from=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ktorsam47.ya.ru/posts.xml?tb=20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Физические и химические явления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Автор презентации учитель биологии и химии высшей категории МБОУ СОШ № 131 Цирина Татьяна Анатольевна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http://ru.123rf.com/photo_2793128_ball-of-burning-paper-among-the-ashes-with-flames.html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Горение бумаги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http://lamut.livejournal.com/69842.html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Скисание молока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http://lifeinua.com/ru/news/ukrainskaja_metallurgija_nachenaet_vosstanavlivatsja.html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Плавление металла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519600"/>
            <a:ext cx="5111750" cy="336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07127" y="443345"/>
          <a:ext cx="6373091" cy="1188720"/>
        </p:xfrm>
        <a:graphic>
          <a:graphicData uri="http://schemas.openxmlformats.org/drawingml/2006/table">
            <a:tbl>
              <a:tblPr/>
              <a:tblGrid>
                <a:gridCol w="6373091"/>
              </a:tblGrid>
              <a:tr h="96981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Признаки химических реакций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9491" y="2105891"/>
          <a:ext cx="2854036" cy="1260764"/>
        </p:xfrm>
        <a:graphic>
          <a:graphicData uri="http://schemas.openxmlformats.org/drawingml/2006/table">
            <a:tbl>
              <a:tblPr/>
              <a:tblGrid>
                <a:gridCol w="2854036"/>
              </a:tblGrid>
              <a:tr h="126076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Изменение цвета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5008" y="2092036"/>
          <a:ext cx="2928958" cy="1288473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128847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Выделение газа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1782" y="4350327"/>
          <a:ext cx="2812473" cy="1371600"/>
        </p:xfrm>
        <a:graphic>
          <a:graphicData uri="http://schemas.openxmlformats.org/drawingml/2006/table">
            <a:tbl>
              <a:tblPr/>
              <a:tblGrid>
                <a:gridCol w="2812473"/>
              </a:tblGrid>
              <a:tr h="128847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Выпадение или растворение осадка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685309" y="4308764"/>
          <a:ext cx="2479964" cy="1343891"/>
        </p:xfrm>
        <a:graphic>
          <a:graphicData uri="http://schemas.openxmlformats.org/drawingml/2006/table">
            <a:tbl>
              <a:tblPr/>
              <a:tblGrid>
                <a:gridCol w="2479964"/>
              </a:tblGrid>
              <a:tr h="134389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Изменение запаха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664036" y="4239491"/>
          <a:ext cx="2175164" cy="2225040"/>
        </p:xfrm>
        <a:graphic>
          <a:graphicData uri="http://schemas.openxmlformats.org/drawingml/2006/table">
            <a:tbl>
              <a:tblPr/>
              <a:tblGrid>
                <a:gridCol w="2175164"/>
              </a:tblGrid>
              <a:tr h="142701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Выделение или поглощение тепла и иногда света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4286248" y="1643050"/>
            <a:ext cx="2214578" cy="42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285190" y="1643050"/>
            <a:ext cx="2001058" cy="429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964645" y="2964653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250265" y="2321711"/>
            <a:ext cx="271464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3893339" y="2035959"/>
            <a:ext cx="3143272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Условия возникновения и протекания химических реакций.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1.Приведение веществ в тесное соприкосновение (измельчение, перемешивание, растворение).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2.Нагревание веществ до определённой температуры:</a:t>
            </a:r>
          </a:p>
          <a:p>
            <a:r>
              <a:rPr lang="ru-RU" dirty="0" smtClean="0"/>
              <a:t>А) необходимо для начала реакции.</a:t>
            </a:r>
          </a:p>
          <a:p>
            <a:r>
              <a:rPr lang="ru-RU" dirty="0" smtClean="0"/>
              <a:t>Б) необходимо на протяжении всей реакции.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Гниение листьев осенью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GB" sz="2000" dirty="0" smtClean="0"/>
              <a:t>http://www.supersadovnik.ru/article_agro.aspx?id=1003131</a:t>
            </a:r>
            <a:endParaRPr lang="ru-RU" sz="2000" dirty="0" smtClean="0"/>
          </a:p>
          <a:p>
            <a:r>
              <a:rPr lang="ru-RU" sz="2000" b="1" dirty="0" smtClean="0"/>
              <a:t>Горение древесины </a:t>
            </a:r>
            <a:r>
              <a:rPr lang="ru-RU" sz="2000" dirty="0" smtClean="0"/>
              <a:t>- </a:t>
            </a:r>
            <a:r>
              <a:rPr lang="en-GB" sz="2000" dirty="0" smtClean="0"/>
              <a:t>http://images.yandex.ru/yandsearch?text=</a:t>
            </a:r>
            <a:r>
              <a:rPr lang="ru-RU" sz="2000" dirty="0" smtClean="0"/>
              <a:t>фото горящего </a:t>
            </a:r>
            <a:r>
              <a:rPr lang="ru-RU" sz="2000" dirty="0" err="1" smtClean="0"/>
              <a:t>леса&amp;</a:t>
            </a:r>
            <a:r>
              <a:rPr lang="en-GB" sz="2000" dirty="0" smtClean="0"/>
              <a:t>rpt=</a:t>
            </a:r>
            <a:r>
              <a:rPr lang="en-GB" sz="2000" dirty="0" err="1" smtClean="0"/>
              <a:t>simage&amp;img</a:t>
            </a:r>
            <a:endParaRPr lang="ru-RU" sz="2000" dirty="0" smtClean="0"/>
          </a:p>
          <a:p>
            <a:r>
              <a:rPr lang="ru-RU" sz="2000" b="1" dirty="0" smtClean="0"/>
              <a:t>Образование тумана </a:t>
            </a:r>
            <a:r>
              <a:rPr lang="ru-RU" sz="2000" dirty="0" smtClean="0"/>
              <a:t>- </a:t>
            </a:r>
            <a:r>
              <a:rPr lang="en-GB" sz="2000" dirty="0" smtClean="0">
                <a:hlinkClick r:id="rId2"/>
              </a:rPr>
              <a:t>http://www.diary.ru/~mistigris/?tag=763&amp;from=60</a:t>
            </a:r>
            <a:endParaRPr lang="ru-RU" sz="2000" dirty="0" smtClean="0"/>
          </a:p>
          <a:p>
            <a:r>
              <a:rPr lang="ru-RU" sz="2000" b="1" dirty="0" smtClean="0"/>
              <a:t>Образование облаков </a:t>
            </a:r>
            <a:r>
              <a:rPr lang="ru-RU" sz="2000" dirty="0" smtClean="0"/>
              <a:t>- </a:t>
            </a:r>
            <a:r>
              <a:rPr lang="en-GB" sz="2000" dirty="0" smtClean="0">
                <a:hlinkClick r:id="rId3"/>
              </a:rPr>
              <a:t>http://www.lama.kz/?wp=16717</a:t>
            </a:r>
            <a:endParaRPr lang="ru-RU" sz="2000" dirty="0" smtClean="0"/>
          </a:p>
          <a:p>
            <a:r>
              <a:rPr lang="ru-RU" sz="2000" b="1" dirty="0" smtClean="0"/>
              <a:t>Таяние льда </a:t>
            </a:r>
            <a:r>
              <a:rPr lang="ru-RU" sz="2000" dirty="0" smtClean="0"/>
              <a:t>- </a:t>
            </a:r>
            <a:r>
              <a:rPr lang="en-GB" sz="2000" dirty="0" smtClean="0">
                <a:hlinkClick r:id="rId4"/>
              </a:rPr>
              <a:t>http://viktorsam47.ya.ru/posts.xml?tb=200</a:t>
            </a:r>
            <a:endParaRPr lang="ru-RU" sz="2000" dirty="0" smtClean="0"/>
          </a:p>
          <a:p>
            <a:r>
              <a:rPr lang="ru-RU" sz="2000" b="1" dirty="0" smtClean="0"/>
              <a:t>Горение бумаги </a:t>
            </a:r>
            <a:r>
              <a:rPr lang="ru-RU" sz="2000" dirty="0" smtClean="0"/>
              <a:t>-</a:t>
            </a:r>
            <a:r>
              <a:rPr lang="en-GB" sz="2000" dirty="0" smtClean="0"/>
              <a:t>http://ru.123rf.com/photo_2793128_ball-of-burning-paper-among-the-ashes-with-flames.html</a:t>
            </a:r>
            <a:endParaRPr lang="ru-RU" sz="2000" dirty="0" smtClean="0"/>
          </a:p>
          <a:p>
            <a:r>
              <a:rPr lang="ru-RU" sz="2000" b="1" dirty="0" smtClean="0"/>
              <a:t>Скисание молока </a:t>
            </a:r>
            <a:r>
              <a:rPr lang="ru-RU" sz="2000" dirty="0" smtClean="0"/>
              <a:t>-</a:t>
            </a:r>
            <a:r>
              <a:rPr lang="en-GB" sz="2000" dirty="0" smtClean="0"/>
              <a:t>http://lamut.livejournal.com/69842.html</a:t>
            </a:r>
            <a:endParaRPr lang="ru-RU" sz="2000" dirty="0" smtClean="0"/>
          </a:p>
          <a:p>
            <a:r>
              <a:rPr lang="ru-RU" sz="2000" b="1" dirty="0" smtClean="0"/>
              <a:t>Плавление металла </a:t>
            </a:r>
            <a:r>
              <a:rPr lang="ru-RU" sz="2000" dirty="0" smtClean="0"/>
              <a:t>-</a:t>
            </a:r>
            <a:r>
              <a:rPr lang="en-GB" sz="2000" dirty="0" smtClean="0"/>
              <a:t>http://lifeinua.com/ru/news/ukrainskaja_metallurgija_nachenaet_vosstanavlivatsja.html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76400" y="540327"/>
          <a:ext cx="6012873" cy="1191491"/>
        </p:xfrm>
        <a:graphic>
          <a:graphicData uri="http://schemas.openxmlformats.org/drawingml/2006/table">
            <a:tbl>
              <a:tblPr/>
              <a:tblGrid>
                <a:gridCol w="6012873"/>
              </a:tblGrid>
              <a:tr h="119149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Явления</a:t>
                      </a:r>
                      <a:endParaRPr lang="ru-RU" sz="4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4072" y="2507673"/>
          <a:ext cx="3483547" cy="762000"/>
        </p:xfrm>
        <a:graphic>
          <a:graphicData uri="http://schemas.openxmlformats.org/drawingml/2006/table">
            <a:tbl>
              <a:tblPr/>
              <a:tblGrid>
                <a:gridCol w="3483547"/>
              </a:tblGrid>
              <a:tr h="72043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Физические </a:t>
                      </a:r>
                      <a:endParaRPr lang="ru-RU" sz="4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21382" y="2507673"/>
          <a:ext cx="3255818" cy="762000"/>
        </p:xfrm>
        <a:graphic>
          <a:graphicData uri="http://schemas.openxmlformats.org/drawingml/2006/table">
            <a:tbl>
              <a:tblPr/>
              <a:tblGrid>
                <a:gridCol w="3255818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4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Химические</a:t>
                      </a:r>
                      <a:endParaRPr lang="ru-RU" sz="4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3357562"/>
          <a:ext cx="3454112" cy="2011680"/>
        </p:xfrm>
        <a:graphic>
          <a:graphicData uri="http://schemas.openxmlformats.org/drawingml/2006/table">
            <a:tbl>
              <a:tblPr/>
              <a:tblGrid>
                <a:gridCol w="3454112"/>
              </a:tblGrid>
              <a:tr h="1785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явление, которое не сопровождается образованием новых веществ, оно проявляется в изменении агрегатного состояния вещества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или его формы.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21382" y="3906982"/>
          <a:ext cx="3241963" cy="1463040"/>
        </p:xfrm>
        <a:graphic>
          <a:graphicData uri="http://schemas.openxmlformats.org/drawingml/2006/table">
            <a:tbl>
              <a:tblPr/>
              <a:tblGrid>
                <a:gridCol w="3241963"/>
              </a:tblGrid>
              <a:tr h="1080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явление, в результате которого происходит образование нового вещества.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7200" y="5569527"/>
          <a:ext cx="3325091" cy="942109"/>
        </p:xfrm>
        <a:graphic>
          <a:graphicData uri="http://schemas.openxmlformats.org/drawingml/2006/table">
            <a:tbl>
              <a:tblPr/>
              <a:tblGrid>
                <a:gridCol w="3325091"/>
              </a:tblGrid>
              <a:tr h="9421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Примеры – таяние льда, плавление металла, испарение воды.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38255" y="5514109"/>
          <a:ext cx="3366654" cy="969818"/>
        </p:xfrm>
        <a:graphic>
          <a:graphicData uri="http://schemas.openxmlformats.org/drawingml/2006/table">
            <a:tbl>
              <a:tblPr/>
              <a:tblGrid>
                <a:gridCol w="3366654"/>
              </a:tblGrid>
              <a:tr h="96981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Примеры – горение бумаги, скисание молока, гниение осенних листьев.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10800000" flipV="1">
            <a:off x="2214546" y="178592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4942" y="178592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000760" y="35718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357950" y="542926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928794" y="328612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821637" y="546498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Извержение вулкана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8333" y="381761"/>
            <a:ext cx="5085184" cy="563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http://www.just-so-site.com/photos/1new/h_flowers.htm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Образование инея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http://www.supersadovnik.ru/article_agro.aspx?id=1003131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Гниение листьев осенью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7775" y="1485106"/>
            <a:ext cx="4686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http://images.yandex.ru/yandsearch?text=</a:t>
            </a:r>
            <a:r>
              <a:rPr lang="ru-RU" dirty="0" smtClean="0"/>
              <a:t>фото горящего </a:t>
            </a:r>
            <a:r>
              <a:rPr lang="ru-RU" dirty="0" err="1" smtClean="0"/>
              <a:t>леса&amp;</a:t>
            </a:r>
            <a:r>
              <a:rPr lang="en-GB" dirty="0" smtClean="0"/>
              <a:t>rpt=</a:t>
            </a:r>
            <a:r>
              <a:rPr lang="en-GB" dirty="0" err="1" smtClean="0"/>
              <a:t>simage&amp;img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Горение древесины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57166"/>
            <a:ext cx="5111750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http://www.diary.ru/~mistigris/?tag=763&amp;from=60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Образование тумана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571480"/>
            <a:ext cx="51117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http://www.lama.kz/?wp=16717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Образование облаков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http://viktorsam47.ya.ru/posts.xml?tb=200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Таяние льда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255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Физические и химические явления</vt:lpstr>
      <vt:lpstr>Слайд 2</vt:lpstr>
      <vt:lpstr>Извержение вулкана</vt:lpstr>
      <vt:lpstr>http://www.just-so-site.com/photos/1new/h_flowers.htm</vt:lpstr>
      <vt:lpstr>http://www.supersadovnik.ru/article_agro.aspx?id=1003131</vt:lpstr>
      <vt:lpstr>http://images.yandex.ru/yandsearch?text=фото горящего леса&amp;rpt=simage&amp;img</vt:lpstr>
      <vt:lpstr>http://www.diary.ru/~mistigris/?tag=763&amp;from=60</vt:lpstr>
      <vt:lpstr>http://www.lama.kz/?wp=16717</vt:lpstr>
      <vt:lpstr>http://viktorsam47.ya.ru/posts.xml?tb=200</vt:lpstr>
      <vt:lpstr>http://ru.123rf.com/photo_2793128_ball-of-burning-paper-among-the-ashes-with-flames.html</vt:lpstr>
      <vt:lpstr>http://lamut.livejournal.com/69842.html</vt:lpstr>
      <vt:lpstr>http://lifeinua.com/ru/news/ukrainskaja_metallurgija_nachenaet_vosstanavlivatsja.html</vt:lpstr>
      <vt:lpstr>Слайд 13</vt:lpstr>
      <vt:lpstr>Условия возникновения и протекания химических реакций.</vt:lpstr>
      <vt:lpstr>Использованные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148</cp:revision>
  <dcterms:created xsi:type="dcterms:W3CDTF">2011-11-29T12:05:54Z</dcterms:created>
  <dcterms:modified xsi:type="dcterms:W3CDTF">2012-05-28T10:28:33Z</dcterms:modified>
</cp:coreProperties>
</file>